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handoutMasterIdLst>
    <p:handoutMasterId r:id="rId48"/>
  </p:handoutMasterIdLst>
  <p:sldIdLst>
    <p:sldId id="256" r:id="rId2"/>
    <p:sldId id="257" r:id="rId3"/>
    <p:sldId id="479" r:id="rId4"/>
    <p:sldId id="413" r:id="rId5"/>
    <p:sldId id="487" r:id="rId6"/>
    <p:sldId id="294" r:id="rId7"/>
    <p:sldId id="480" r:id="rId8"/>
    <p:sldId id="458" r:id="rId9"/>
    <p:sldId id="459" r:id="rId10"/>
    <p:sldId id="258" r:id="rId11"/>
    <p:sldId id="467" r:id="rId12"/>
    <p:sldId id="481" r:id="rId13"/>
    <p:sldId id="470" r:id="rId14"/>
    <p:sldId id="482" r:id="rId15"/>
    <p:sldId id="477" r:id="rId16"/>
    <p:sldId id="260" r:id="rId17"/>
    <p:sldId id="263" r:id="rId18"/>
    <p:sldId id="300" r:id="rId19"/>
    <p:sldId id="483" r:id="rId20"/>
    <p:sldId id="262" r:id="rId21"/>
    <p:sldId id="267" r:id="rId22"/>
    <p:sldId id="268" r:id="rId23"/>
    <p:sldId id="269" r:id="rId24"/>
    <p:sldId id="291" r:id="rId25"/>
    <p:sldId id="292" r:id="rId26"/>
    <p:sldId id="270" r:id="rId27"/>
    <p:sldId id="271" r:id="rId28"/>
    <p:sldId id="275" r:id="rId29"/>
    <p:sldId id="273" r:id="rId30"/>
    <p:sldId id="272" r:id="rId31"/>
    <p:sldId id="276" r:id="rId32"/>
    <p:sldId id="295" r:id="rId33"/>
    <p:sldId id="299" r:id="rId34"/>
    <p:sldId id="277" r:id="rId35"/>
    <p:sldId id="279" r:id="rId36"/>
    <p:sldId id="280" r:id="rId37"/>
    <p:sldId id="281" r:id="rId38"/>
    <p:sldId id="484" r:id="rId39"/>
    <p:sldId id="283" r:id="rId40"/>
    <p:sldId id="287" r:id="rId41"/>
    <p:sldId id="285" r:id="rId42"/>
    <p:sldId id="284" r:id="rId43"/>
    <p:sldId id="290" r:id="rId44"/>
    <p:sldId id="293" r:id="rId45"/>
    <p:sldId id="485"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663" userDrawn="1">
          <p15:clr>
            <a:srgbClr val="A4A3A4"/>
          </p15:clr>
        </p15:guide>
        <p15:guide id="4" pos="56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49A1"/>
    <a:srgbClr val="4849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693" autoAdjust="0"/>
    <p:restoredTop sz="83308" autoAdjust="0"/>
  </p:normalViewPr>
  <p:slideViewPr>
    <p:cSldViewPr snapToGrid="0" showGuides="1">
      <p:cViewPr varScale="1">
        <p:scale>
          <a:sx n="45" d="100"/>
          <a:sy n="45" d="100"/>
        </p:scale>
        <p:origin x="34" y="53"/>
      </p:cViewPr>
      <p:guideLst>
        <p:guide orient="horz" pos="2160"/>
        <p:guide pos="2880"/>
        <p:guide orient="horz" pos="663"/>
        <p:guide pos="567"/>
      </p:guideLst>
    </p:cSldViewPr>
  </p:slideViewPr>
  <p:notesTextViewPr>
    <p:cViewPr>
      <p:scale>
        <a:sx n="1" d="1"/>
        <a:sy n="1" d="1"/>
      </p:scale>
      <p:origin x="0" y="0"/>
    </p:cViewPr>
  </p:notesTextViewPr>
  <p:sorterViewPr>
    <p:cViewPr varScale="1">
      <p:scale>
        <a:sx n="100" d="100"/>
        <a:sy n="100" d="100"/>
      </p:scale>
      <p:origin x="0" y="-7528"/>
    </p:cViewPr>
  </p:sorterViewPr>
  <p:notesViewPr>
    <p:cSldViewPr snapToGrid="0" showGuides="1">
      <p:cViewPr varScale="1">
        <p:scale>
          <a:sx n="62" d="100"/>
          <a:sy n="62" d="100"/>
        </p:scale>
        <p:origin x="2446" y="5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6.2500643987112702E-3"/>
          <c:y val="5.0000515189690103E-3"/>
          <c:w val="0.99"/>
          <c:h val="0.98750000000000004"/>
        </c:manualLayout>
      </c:layout>
      <c:pieChart>
        <c:varyColors val="0"/>
        <c:ser>
          <c:idx val="0"/>
          <c:order val="0"/>
          <c:tx>
            <c:strRef>
              <c:f>Sheet1!$A$2</c:f>
              <c:strCache>
                <c:ptCount val="1"/>
                <c:pt idx="0">
                  <c:v>Region 1</c:v>
                </c:pt>
              </c:strCache>
            </c:strRef>
          </c:tx>
          <c:spPr>
            <a:solidFill>
              <a:schemeClr val="accent2">
                <a:lumMod val="50000"/>
              </a:schemeClr>
            </a:solidFill>
            <a:ln>
              <a:noFill/>
            </a:ln>
            <a:effectLst/>
          </c:spPr>
          <c:explosion val="9"/>
          <c:dPt>
            <c:idx val="0"/>
            <c:bubble3D val="0"/>
            <c:extLst>
              <c:ext xmlns:c16="http://schemas.microsoft.com/office/drawing/2014/chart" uri="{C3380CC4-5D6E-409C-BE32-E72D297353CC}">
                <c16:uniqueId val="{00000000-499A-4B96-956E-ADFA0EF7044F}"/>
              </c:ext>
            </c:extLst>
          </c:dPt>
          <c:dPt>
            <c:idx val="1"/>
            <c:bubble3D val="0"/>
            <c:spPr>
              <a:solidFill>
                <a:schemeClr val="accent2">
                  <a:lumMod val="75000"/>
                </a:schemeClr>
              </a:solidFill>
              <a:ln>
                <a:noFill/>
              </a:ln>
              <a:effectLst/>
            </c:spPr>
            <c:extLst>
              <c:ext xmlns:c16="http://schemas.microsoft.com/office/drawing/2014/chart" uri="{C3380CC4-5D6E-409C-BE32-E72D297353CC}">
                <c16:uniqueId val="{00000002-499A-4B96-956E-ADFA0EF7044F}"/>
              </c:ext>
            </c:extLst>
          </c:dPt>
          <c:dPt>
            <c:idx val="2"/>
            <c:bubble3D val="0"/>
            <c:spPr>
              <a:solidFill>
                <a:schemeClr val="accent2"/>
              </a:solidFill>
              <a:ln>
                <a:noFill/>
              </a:ln>
              <a:effectLst/>
            </c:spPr>
            <c:extLst>
              <c:ext xmlns:c16="http://schemas.microsoft.com/office/drawing/2014/chart" uri="{C3380CC4-5D6E-409C-BE32-E72D297353CC}">
                <c16:uniqueId val="{00000004-499A-4B96-956E-ADFA0EF7044F}"/>
              </c:ext>
            </c:extLst>
          </c:dPt>
          <c:dPt>
            <c:idx val="3"/>
            <c:bubble3D val="0"/>
            <c:spPr>
              <a:solidFill>
                <a:schemeClr val="accent4">
                  <a:lumMod val="50000"/>
                  <a:lumOff val="50000"/>
                </a:schemeClr>
              </a:solidFill>
              <a:ln>
                <a:noFill/>
              </a:ln>
              <a:effectLst/>
            </c:spPr>
            <c:extLst>
              <c:ext xmlns:c16="http://schemas.microsoft.com/office/drawing/2014/chart" uri="{C3380CC4-5D6E-409C-BE32-E72D297353CC}">
                <c16:uniqueId val="{00000006-499A-4B96-956E-ADFA0EF7044F}"/>
              </c:ext>
            </c:extLst>
          </c:dPt>
          <c:dPt>
            <c:idx val="4"/>
            <c:bubble3D val="0"/>
            <c:spPr>
              <a:solidFill>
                <a:schemeClr val="accent3"/>
              </a:solidFill>
              <a:ln>
                <a:noFill/>
              </a:ln>
              <a:effectLst/>
            </c:spPr>
            <c:extLst>
              <c:ext xmlns:c16="http://schemas.microsoft.com/office/drawing/2014/chart" uri="{C3380CC4-5D6E-409C-BE32-E72D297353CC}">
                <c16:uniqueId val="{00000008-499A-4B96-956E-ADFA0EF7044F}"/>
              </c:ext>
            </c:extLst>
          </c:dPt>
          <c:dPt>
            <c:idx val="5"/>
            <c:bubble3D val="0"/>
            <c:extLst>
              <c:ext xmlns:c16="http://schemas.microsoft.com/office/drawing/2014/chart" uri="{C3380CC4-5D6E-409C-BE32-E72D297353CC}">
                <c16:uniqueId val="{0000000A-499A-4B96-956E-ADFA0EF7044F}"/>
              </c:ext>
            </c:extLst>
          </c:dPt>
          <c:cat>
            <c:strRef>
              <c:f>Sheet1!$B$1:$F$1</c:f>
              <c:strCache>
                <c:ptCount val="5"/>
                <c:pt idx="0">
                  <c:v>April</c:v>
                </c:pt>
                <c:pt idx="1">
                  <c:v>May</c:v>
                </c:pt>
                <c:pt idx="2">
                  <c:v>June</c:v>
                </c:pt>
                <c:pt idx="3">
                  <c:v>July</c:v>
                </c:pt>
                <c:pt idx="4">
                  <c:v>September</c:v>
                </c:pt>
              </c:strCache>
            </c:strRef>
          </c:cat>
          <c:val>
            <c:numRef>
              <c:f>Sheet1!$B$2:$F$2</c:f>
              <c:numCache>
                <c:formatCode>General</c:formatCode>
                <c:ptCount val="5"/>
                <c:pt idx="0">
                  <c:v>10</c:v>
                </c:pt>
                <c:pt idx="1">
                  <c:v>10</c:v>
                </c:pt>
                <c:pt idx="2">
                  <c:v>10</c:v>
                </c:pt>
                <c:pt idx="3">
                  <c:v>10</c:v>
                </c:pt>
                <c:pt idx="4">
                  <c:v>10</c:v>
                </c:pt>
              </c:numCache>
            </c:numRef>
          </c:val>
          <c:extLst>
            <c:ext xmlns:c16="http://schemas.microsoft.com/office/drawing/2014/chart" uri="{C3380CC4-5D6E-409C-BE32-E72D297353CC}">
              <c16:uniqueId val="{0000000B-499A-4B96-956E-ADFA0EF7044F}"/>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w="6350" cap="flat" cmpd="sng" algn="ctr">
      <a:noFill/>
      <a:prstDash val="solid"/>
      <a:miter lim="800000"/>
    </a:ln>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3740B7-DFB5-459F-8B7A-2F1B0F0D90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9C355E55-D812-42E3-8F50-8723B2C74D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AB146AD-1ABC-4110-BB4C-B94984BEBC13}" type="datetimeFigureOut">
              <a:rPr lang="en-GB" smtClean="0"/>
              <a:t>05/10/2020</a:t>
            </a:fld>
            <a:endParaRPr lang="en-GB"/>
          </a:p>
        </p:txBody>
      </p:sp>
      <p:sp>
        <p:nvSpPr>
          <p:cNvPr id="4" name="Footer Placeholder 3">
            <a:extLst>
              <a:ext uri="{FF2B5EF4-FFF2-40B4-BE49-F238E27FC236}">
                <a16:creationId xmlns:a16="http://schemas.microsoft.com/office/drawing/2014/main" id="{A9B7A493-BF56-4A36-81FF-6AAEB69B795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EC99844-3C66-444E-AF60-36C9212C9E5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910B80-8B15-41DD-B615-524AF915C096}" type="slidenum">
              <a:rPr lang="en-GB" smtClean="0"/>
              <a:t>‹#›</a:t>
            </a:fld>
            <a:endParaRPr lang="en-GB"/>
          </a:p>
        </p:txBody>
      </p:sp>
    </p:spTree>
    <p:extLst>
      <p:ext uri="{BB962C8B-B14F-4D97-AF65-F5344CB8AC3E}">
        <p14:creationId xmlns:p14="http://schemas.microsoft.com/office/powerpoint/2010/main" val="18502348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5579D1-079B-49AB-AB47-CC96B2A93A3C}" type="datetimeFigureOut">
              <a:rPr lang="en-GB" smtClean="0"/>
              <a:t>05/10/2020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28423B-B0C0-4CFE-9009-1F4B439060E8}" type="slidenum">
              <a:rPr lang="en-GB" smtClean="0"/>
              <a:t>‹#›</a:t>
            </a:fld>
            <a:endParaRPr lang="en-GB"/>
          </a:p>
        </p:txBody>
      </p:sp>
    </p:spTree>
    <p:extLst>
      <p:ext uri="{BB962C8B-B14F-4D97-AF65-F5344CB8AC3E}">
        <p14:creationId xmlns:p14="http://schemas.microsoft.com/office/powerpoint/2010/main" val="2527248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to put your names on this instead of mine, and take my logo off </a:t>
            </a:r>
            <a:r>
              <a:rPr lang="en-US" dirty="0">
                <a:sym typeface="Wingdings" pitchFamily="2" charset="2"/>
              </a:rPr>
              <a:t></a:t>
            </a:r>
          </a:p>
          <a:p>
            <a:endParaRPr lang="en-US" dirty="0">
              <a:sym typeface="Wingdings" pitchFamily="2" charset="2"/>
            </a:endParaRPr>
          </a:p>
          <a:p>
            <a:r>
              <a:rPr lang="en-US" dirty="0"/>
              <a:t>Setting up the tone:</a:t>
            </a:r>
          </a:p>
          <a:p>
            <a:endParaRPr lang="en-US" dirty="0"/>
          </a:p>
          <a:p>
            <a:r>
              <a:rPr lang="en-US" dirty="0"/>
              <a:t>The most important task before beginning is to engage the participants.  Only engaged learners are open to information, and only engaged learners will change behavior as a result of information.   Remember that we are modeling exactly what we want participants to do with patients, so the task before beginning is to make a genuine connection to the participants (even if you already know them) and also connect them to the material at hand.    </a:t>
            </a:r>
          </a:p>
          <a:p>
            <a:endParaRPr lang="en-US" dirty="0"/>
          </a:p>
          <a:p>
            <a:r>
              <a:rPr lang="en-US" dirty="0"/>
              <a:t>Introducing yourself:  First, introduce yourself if participants don’t know you.   You want to connect to them, regardless of how well you know them, so sharing some personal information is important.</a:t>
            </a:r>
          </a:p>
          <a:p>
            <a:endParaRPr lang="en-US" dirty="0"/>
          </a:p>
          <a:p>
            <a:r>
              <a:rPr lang="en-US" dirty="0"/>
              <a:t>It is also usually important to qualify your own personal and professional connection with MI.  What is it about MI that matters to you? How did you become acquainted with it? What</a:t>
            </a:r>
          </a:p>
          <a:p>
            <a:r>
              <a:rPr lang="en-US" dirty="0"/>
              <a:t>The group introducing themselves:   It is important for everyone to introduce themselves, because feeling connected to you, the material, and each other will determine the success of the training.   It is important to budget time for introductions, and to demonstrate listening skills when it is occurring (eye contact, mirroring, walking close to those who are talking, reflective listening, etc.).   Depending on how large the group is, you might have to do just names/jobs, if it is a smaller group, you could ask them also to talk about something else, like what their experience is with MI, or what they hope to get from today’s workshop.    If everyone knows each other, you can skip names and possibly jobs, and just ask for their experience with MI, or hopes for the workshop.</a:t>
            </a:r>
          </a:p>
          <a:p>
            <a:endParaRPr lang="en-US" dirty="0"/>
          </a:p>
          <a:p>
            <a:r>
              <a:rPr lang="en-US" dirty="0"/>
              <a:t>Just a reminder, if you don’t know everyone, this is the time you want to use your memory skills to memorize everyone’s name, so you can use it in the workshop.</a:t>
            </a:r>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1</a:t>
            </a:fld>
            <a:endParaRPr lang="en-GB"/>
          </a:p>
        </p:txBody>
      </p:sp>
    </p:spTree>
    <p:extLst>
      <p:ext uri="{BB962C8B-B14F-4D97-AF65-F5344CB8AC3E}">
        <p14:creationId xmlns:p14="http://schemas.microsoft.com/office/powerpoint/2010/main" val="1527870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you want to hit it out of the park in terms of ensuring that everyone knows, unequivocally, that the evidence base for MI is solid.   Depending on your participant group, some respond stronger to the research case than others, so you can judge by the audience how much time to spend on this slide (or if you want to add a few slides of your own, highlighting research from the bibliography that matches your organization’s mission or patients best).   The important thing to convey on this slide is that the research base is enormous, and that MI is an evidenced based practice, and has been for about 20 years.   I also think it can be useful to linger on the last 2 sentences here, that MI has been shown to have an impact on our own job satisfaction, it is a way to show your care not just for patients, for the employees in the room as well.</a:t>
            </a:r>
          </a:p>
          <a:p>
            <a:endParaRPr lang="en-US" dirty="0"/>
          </a:p>
          <a:p>
            <a:r>
              <a:rPr lang="en-US" dirty="0"/>
              <a:t>Just a reminder that ‘MARMITE’ is a meta analysis of MI done in 2011, showing evidence for MI effectiveness in a variety of settings, for a variety of behavior changes.   This is not the only research (the whole bibliography is MI research) it is just a meta analysis, so easy to read if you’d like to review, and easy for others if you have someone in the audience that would like to read it. </a:t>
            </a:r>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10</a:t>
            </a:fld>
            <a:endParaRPr lang="en-GB"/>
          </a:p>
        </p:txBody>
      </p:sp>
    </p:spTree>
    <p:extLst>
      <p:ext uri="{BB962C8B-B14F-4D97-AF65-F5344CB8AC3E}">
        <p14:creationId xmlns:p14="http://schemas.microsoft.com/office/powerpoint/2010/main" val="1387950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 assumes that we all deeply want to do what is best for our wellbeing; we don’t need to ‘get’ motivation from someone outside of us; instead, another can help us elevate and amplify our own intrinsic motivation. </a:t>
            </a:r>
            <a:endParaRPr lang="en-GB" dirty="0"/>
          </a:p>
          <a:p>
            <a:endParaRPr lang="en-US" dirty="0"/>
          </a:p>
        </p:txBody>
      </p:sp>
      <p:sp>
        <p:nvSpPr>
          <p:cNvPr id="4" name="Slide Number Placeholder 3"/>
          <p:cNvSpPr>
            <a:spLocks noGrp="1"/>
          </p:cNvSpPr>
          <p:nvPr>
            <p:ph type="sldNum" sz="quarter" idx="5"/>
          </p:nvPr>
        </p:nvSpPr>
        <p:spPr/>
        <p:txBody>
          <a:bodyPr/>
          <a:lstStyle/>
          <a:p>
            <a:fld id="{A728423B-B0C0-4CFE-9009-1F4B439060E8}" type="slidenum">
              <a:rPr lang="en-GB" smtClean="0"/>
              <a:t>11</a:t>
            </a:fld>
            <a:endParaRPr lang="en-GB"/>
          </a:p>
        </p:txBody>
      </p:sp>
    </p:spTree>
    <p:extLst>
      <p:ext uri="{BB962C8B-B14F-4D97-AF65-F5344CB8AC3E}">
        <p14:creationId xmlns:p14="http://schemas.microsoft.com/office/powerpoint/2010/main" val="3660334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talk about families, schools, communities….almost all of us have had conditioning to try and get people to do things in this way….</a:t>
            </a:r>
          </a:p>
        </p:txBody>
      </p:sp>
      <p:sp>
        <p:nvSpPr>
          <p:cNvPr id="4" name="Slide Number Placeholder 3"/>
          <p:cNvSpPr>
            <a:spLocks noGrp="1"/>
          </p:cNvSpPr>
          <p:nvPr>
            <p:ph type="sldNum" sz="quarter" idx="5"/>
          </p:nvPr>
        </p:nvSpPr>
        <p:spPr/>
        <p:txBody>
          <a:bodyPr/>
          <a:lstStyle/>
          <a:p>
            <a:fld id="{A728423B-B0C0-4CFE-9009-1F4B439060E8}" type="slidenum">
              <a:rPr lang="en-GB" smtClean="0"/>
              <a:t>14</a:t>
            </a:fld>
            <a:endParaRPr lang="en-GB"/>
          </a:p>
        </p:txBody>
      </p:sp>
    </p:spTree>
    <p:extLst>
      <p:ext uri="{BB962C8B-B14F-4D97-AF65-F5344CB8AC3E}">
        <p14:creationId xmlns:p14="http://schemas.microsoft.com/office/powerpoint/2010/main" val="298971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great one to ask participants for input.  When they think about their childhood, can they identify examples of fear, shame or punishment, how their parents might have tried to get them to do, or not do </a:t>
            </a:r>
            <a:r>
              <a:rPr lang="en-GB" dirty="0" err="1"/>
              <a:t>things..you</a:t>
            </a:r>
            <a:r>
              <a:rPr lang="en-GB" dirty="0"/>
              <a:t> might share a simple story yourself to start the group off.</a:t>
            </a:r>
          </a:p>
        </p:txBody>
      </p:sp>
      <p:sp>
        <p:nvSpPr>
          <p:cNvPr id="4" name="Slide Number Placeholder 3"/>
          <p:cNvSpPr>
            <a:spLocks noGrp="1"/>
          </p:cNvSpPr>
          <p:nvPr>
            <p:ph type="sldNum" sz="quarter" idx="5"/>
          </p:nvPr>
        </p:nvSpPr>
        <p:spPr/>
        <p:txBody>
          <a:bodyPr/>
          <a:lstStyle/>
          <a:p>
            <a:fld id="{46BE9099-D374-4539-882B-AC3B02A25B3F}" type="slidenum">
              <a:rPr lang="en-GB" smtClean="0"/>
              <a:t>15</a:t>
            </a:fld>
            <a:endParaRPr lang="en-GB"/>
          </a:p>
        </p:txBody>
      </p:sp>
    </p:spTree>
    <p:extLst>
      <p:ext uri="{BB962C8B-B14F-4D97-AF65-F5344CB8AC3E}">
        <p14:creationId xmlns:p14="http://schemas.microsoft.com/office/powerpoint/2010/main" val="356431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explains, in brief, the main principles.  You can say that we are focused primarily on the first 2 bullets in ‘MI part 1’.</a:t>
            </a:r>
          </a:p>
          <a:p>
            <a:endParaRPr lang="en-US" dirty="0"/>
          </a:p>
          <a:p>
            <a:r>
              <a:rPr lang="en-US" dirty="0"/>
              <a:t>Express Empathy:  This is THE primary principle of MI, the spirit of MI, the principle that all other principles are based on, and that all techniques are based on.  This isn’t about feeling empathy, it is about effectively conveying empathy, which takes a lot of practice (a lifetime of practice!)</a:t>
            </a:r>
          </a:p>
          <a:p>
            <a:endParaRPr lang="en-US" dirty="0"/>
          </a:p>
          <a:p>
            <a:r>
              <a:rPr lang="en-US" dirty="0"/>
              <a:t>Autonomy:  This means the ‘hero’ is the story is the patient, (or our family member), we are not the ‘hero’ in the story who saves anyone, our job is to support, empower and help activate patients heroic efforts for themselves.</a:t>
            </a:r>
          </a:p>
          <a:p>
            <a:endParaRPr lang="en-US" dirty="0"/>
          </a:p>
          <a:p>
            <a:r>
              <a:rPr lang="en-US" dirty="0"/>
              <a:t>Relationship:  This means that no correcting, imposing, arguing, or ‘righting’ patients (or others) will ever be effective, and in fact can be harmful;</a:t>
            </a:r>
            <a:r>
              <a:rPr lang="en-US" baseline="0" dirty="0"/>
              <a:t> we instead use the relationship to allow for the person to share about themselves and their own concerns and motivations.</a:t>
            </a:r>
            <a:endParaRPr lang="en-US" dirty="0"/>
          </a:p>
          <a:p>
            <a:endParaRPr lang="en-US" dirty="0"/>
          </a:p>
          <a:p>
            <a:r>
              <a:rPr lang="en-US" dirty="0"/>
              <a:t>Respect:  This is</a:t>
            </a:r>
            <a:r>
              <a:rPr lang="en-US" baseline="0" dirty="0"/>
              <a:t> similar to ‘unconditional positive regard’, meaning, MI asks us to remain in the place of always respecting the other persons own wisdom and their own path.</a:t>
            </a:r>
            <a:endParaRPr lang="en-US" dirty="0"/>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16</a:t>
            </a:fld>
            <a:endParaRPr lang="en-GB"/>
          </a:p>
        </p:txBody>
      </p:sp>
    </p:spTree>
    <p:extLst>
      <p:ext uri="{BB962C8B-B14F-4D97-AF65-F5344CB8AC3E}">
        <p14:creationId xmlns:p14="http://schemas.microsoft.com/office/powerpoint/2010/main" val="879515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 great slide to ask for participant input.   You can ask who might want to define these (start with pre-contemplation and work clock wise.    This is usually a chance to practice skillful reflective listening and also how to ‘correct’ without correcting, because often people wrongly define pre-contemplation as ’thinking about it’ or ‘ambivalence’ which is contemplation.</a:t>
            </a:r>
          </a:p>
          <a:p>
            <a:endParaRPr lang="en-US" baseline="0" dirty="0"/>
          </a:p>
          <a:p>
            <a:r>
              <a:rPr lang="en-US" baseline="0" dirty="0"/>
              <a:t>It is important here that as a trainer you feel very competent and confident about your own understanding of each stage of change, so you can give examples of what happens during each stage.  It is also very useful to share examples from your own life, or an example from one of your patients (no names of course).  </a:t>
            </a:r>
          </a:p>
          <a:p>
            <a:endParaRPr lang="en-US" baseline="0" dirty="0"/>
          </a:p>
          <a:p>
            <a:r>
              <a:rPr lang="en-US" baseline="0" dirty="0"/>
              <a:t>Here  are some basic explanations:.</a:t>
            </a:r>
          </a:p>
          <a:p>
            <a:endParaRPr lang="en-US" baseline="0" dirty="0"/>
          </a:p>
          <a:p>
            <a:r>
              <a:rPr lang="en-US" b="1" baseline="0" dirty="0"/>
              <a:t>Pre-contemplation: </a:t>
            </a:r>
            <a:r>
              <a:rPr lang="en-US" baseline="0" dirty="0"/>
              <a:t>Do not think it is a problem.  No thought about changing. Sometimes called ‘denial’</a:t>
            </a:r>
          </a:p>
          <a:p>
            <a:endParaRPr lang="en-US" baseline="0" dirty="0"/>
          </a:p>
          <a:p>
            <a:r>
              <a:rPr lang="en-US" b="1" baseline="0" dirty="0"/>
              <a:t>Contemplation: </a:t>
            </a:r>
            <a:r>
              <a:rPr lang="en-US" baseline="0" dirty="0"/>
              <a:t>also called ‘ambivalence’.   Considering change; one step forward 1 step back, etc.</a:t>
            </a:r>
          </a:p>
          <a:p>
            <a:endParaRPr lang="en-US" baseline="0" dirty="0"/>
          </a:p>
          <a:p>
            <a:r>
              <a:rPr lang="en-US" b="1" baseline="0" dirty="0"/>
              <a:t>Preparation:  </a:t>
            </a:r>
            <a:r>
              <a:rPr lang="en-US" baseline="0" dirty="0"/>
              <a:t>no change yet, however the decision has been made, and preparations are happening, such as telling people (that the diet will start in 2 weeks, that the quit date for cigarettes is next month, etc.), buying supplies, looking for apartments (in the case of leaving a relationship, etc.).   This is a good place to use an example from your own life or one of your patients.</a:t>
            </a:r>
          </a:p>
          <a:p>
            <a:endParaRPr lang="en-US" baseline="0" dirty="0"/>
          </a:p>
          <a:p>
            <a:r>
              <a:rPr lang="en-US" b="1" baseline="0" dirty="0"/>
              <a:t>Action: </a:t>
            </a:r>
            <a:r>
              <a:rPr lang="en-US" baseline="0" dirty="0"/>
              <a:t>self explanatory</a:t>
            </a:r>
          </a:p>
          <a:p>
            <a:endParaRPr lang="en-US" baseline="0" dirty="0"/>
          </a:p>
          <a:p>
            <a:r>
              <a:rPr lang="en-US" b="1" baseline="0" dirty="0"/>
              <a:t>Identification: </a:t>
            </a:r>
            <a:r>
              <a:rPr lang="en-US" baseline="0" dirty="0"/>
              <a:t>so identified with the change, relapse is very unlikely.  It is important to give an example here.</a:t>
            </a:r>
          </a:p>
          <a:p>
            <a:endParaRPr lang="en-US" baseline="0" dirty="0"/>
          </a:p>
          <a:p>
            <a:r>
              <a:rPr lang="en-US" baseline="0" dirty="0"/>
              <a:t>You can add that relapse can happen after action, and often does for any behavior change.</a:t>
            </a:r>
            <a:endParaRPr lang="en-US" dirty="0"/>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17</a:t>
            </a:fld>
            <a:endParaRPr lang="en-GB"/>
          </a:p>
        </p:txBody>
      </p:sp>
    </p:spTree>
    <p:extLst>
      <p:ext uri="{BB962C8B-B14F-4D97-AF65-F5344CB8AC3E}">
        <p14:creationId xmlns:p14="http://schemas.microsoft.com/office/powerpoint/2010/main" val="2817661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speak to MI's versatility, in that it works in all three of these modes of communication.   This is a good time to mention, if you haven't already, that MI is just a skillful way of communicating, and we probably already use it with our family, friends, and our clients/patients.  Anything we learn here today, in terms of how to enhance/strengthen those skills we can use in our personal life too.</a:t>
            </a:r>
          </a:p>
          <a:p>
            <a:endParaRPr lang="en-US" dirty="0"/>
          </a:p>
          <a:p>
            <a:r>
              <a:rPr lang="en-US" dirty="0"/>
              <a:t>You can note that on each strategy/technique slide, there are icons to show where it is applicable (all are applicable to all, except non-verbal empathy, which we don't/can't use on the phone)</a:t>
            </a:r>
          </a:p>
        </p:txBody>
      </p:sp>
      <p:sp>
        <p:nvSpPr>
          <p:cNvPr id="4" name="Slide Number Placeholder 3"/>
          <p:cNvSpPr>
            <a:spLocks noGrp="1"/>
          </p:cNvSpPr>
          <p:nvPr>
            <p:ph type="sldNum" sz="quarter" idx="5"/>
          </p:nvPr>
        </p:nvSpPr>
        <p:spPr/>
        <p:txBody>
          <a:bodyPr/>
          <a:lstStyle/>
          <a:p>
            <a:fld id="{A728423B-B0C0-4CFE-9009-1F4B439060E8}" type="slidenum">
              <a:rPr lang="en-GB" smtClean="0"/>
              <a:t>18</a:t>
            </a:fld>
            <a:endParaRPr lang="en-GB"/>
          </a:p>
        </p:txBody>
      </p:sp>
    </p:spTree>
    <p:extLst>
      <p:ext uri="{BB962C8B-B14F-4D97-AF65-F5344CB8AC3E}">
        <p14:creationId xmlns:p14="http://schemas.microsoft.com/office/powerpoint/2010/main" val="4006673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28423B-B0C0-4CFE-9009-1F4B439060E8}" type="slidenum">
              <a:rPr lang="en-GB" smtClean="0"/>
              <a:t>19</a:t>
            </a:fld>
            <a:endParaRPr lang="en-GB"/>
          </a:p>
        </p:txBody>
      </p:sp>
    </p:spTree>
    <p:extLst>
      <p:ext uri="{BB962C8B-B14F-4D97-AF65-F5344CB8AC3E}">
        <p14:creationId xmlns:p14="http://schemas.microsoft.com/office/powerpoint/2010/main" val="3626496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important thing about this slide is to mention that these are research based techniques, I often ask which one people think is the most important, in the literature.  The answer is eye contact (lots of research on this in the bibliography).</a:t>
            </a:r>
          </a:p>
          <a:p>
            <a:endParaRPr lang="en-US" dirty="0"/>
          </a:p>
          <a:p>
            <a:r>
              <a:rPr lang="en-US" dirty="0"/>
              <a:t>Often a participant mentions that eye contact is moderated by culture in terms of how appropriate it is.  This is true, although there have not been any differences found in the importance of initial eye contact (only sustained eye contact).  In terms of responding to participants, remember we want to always preserve adult learners sense of self, and we want to encourage engagement, so we don’t want to ‘correct’ anyone, we can thank someone for bringing cultural considerations to the forefront, and agree with them that there are differences, and then share it is in sustained eye contact.</a:t>
            </a:r>
          </a:p>
          <a:p>
            <a:endParaRPr lang="en-US" dirty="0"/>
          </a:p>
          <a:p>
            <a:r>
              <a:rPr lang="en-US" dirty="0"/>
              <a:t>This is slide where it is useful to have participants reflect on a time they didn’t get these non </a:t>
            </a:r>
            <a:r>
              <a:rPr lang="en-US" dirty="0" err="1"/>
              <a:t>verbals</a:t>
            </a:r>
            <a:r>
              <a:rPr lang="en-US" dirty="0"/>
              <a:t>, especially in a healthcare situation, so they can viscerally recall how badly it feels.  You might also ask them to remember a time they did get these non </a:t>
            </a:r>
            <a:r>
              <a:rPr lang="en-US" dirty="0" err="1"/>
              <a:t>verbals</a:t>
            </a:r>
            <a:r>
              <a:rPr lang="en-US" dirty="0"/>
              <a:t>.</a:t>
            </a:r>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20</a:t>
            </a:fld>
            <a:endParaRPr lang="en-GB"/>
          </a:p>
        </p:txBody>
      </p:sp>
    </p:spTree>
    <p:extLst>
      <p:ext uri="{BB962C8B-B14F-4D97-AF65-F5344CB8AC3E}">
        <p14:creationId xmlns:p14="http://schemas.microsoft.com/office/powerpoint/2010/main" val="477604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21</a:t>
            </a:fld>
            <a:endParaRPr lang="en-GB"/>
          </a:p>
        </p:txBody>
      </p:sp>
    </p:spTree>
    <p:extLst>
      <p:ext uri="{BB962C8B-B14F-4D97-AF65-F5344CB8AC3E}">
        <p14:creationId xmlns:p14="http://schemas.microsoft.com/office/powerpoint/2010/main" val="2176151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this slide to the deck if you are doing a virtual workshop, and you plan on breaking out participants into practice groups.  If participants are on the computer, and use the phone for audio, their audio and video can be split when break out groups are formed; merging </a:t>
            </a:r>
            <a:r>
              <a:rPr lang="en-US"/>
              <a:t>solves this issue.</a:t>
            </a:r>
          </a:p>
        </p:txBody>
      </p:sp>
      <p:sp>
        <p:nvSpPr>
          <p:cNvPr id="4" name="Slide Number Placeholder 3"/>
          <p:cNvSpPr>
            <a:spLocks noGrp="1"/>
          </p:cNvSpPr>
          <p:nvPr>
            <p:ph type="sldNum" sz="quarter" idx="5"/>
          </p:nvPr>
        </p:nvSpPr>
        <p:spPr/>
        <p:txBody>
          <a:bodyPr/>
          <a:lstStyle/>
          <a:p>
            <a:fld id="{FCD410CF-8B5A-BE46-AA44-9441CCA05EF5}" type="slidenum">
              <a:rPr lang="en-US" smtClean="0"/>
              <a:t>2</a:t>
            </a:fld>
            <a:endParaRPr lang="en-US"/>
          </a:p>
        </p:txBody>
      </p:sp>
    </p:spTree>
    <p:extLst>
      <p:ext uri="{BB962C8B-B14F-4D97-AF65-F5344CB8AC3E}">
        <p14:creationId xmlns:p14="http://schemas.microsoft.com/office/powerpoint/2010/main" val="2571585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you define each of these things.  It is necessary to have examples for each for participants to understand what they really mean, so if having some examples in your pocket is important.</a:t>
            </a:r>
          </a:p>
          <a:p>
            <a:endParaRPr lang="en-US" dirty="0"/>
          </a:p>
          <a:p>
            <a:r>
              <a:rPr lang="en-US" dirty="0"/>
              <a:t>Affirm:  noticing and articulating someone's strengths.  Often starts with ‘I’m impressed with your…’   ‘I’m inspired by your....’,’ I appreciate your....’  (in giving examples, need to finish the sentence)</a:t>
            </a:r>
          </a:p>
          <a:p>
            <a:endParaRPr lang="en-US" dirty="0"/>
          </a:p>
          <a:p>
            <a:r>
              <a:rPr lang="en-US" dirty="0"/>
              <a:t>Acknowledgement:  this is acknowledgment of feeling, </a:t>
            </a:r>
            <a:r>
              <a:rPr lang="en-US" dirty="0" err="1"/>
              <a:t>whetther</a:t>
            </a:r>
            <a:r>
              <a:rPr lang="en-US" dirty="0"/>
              <a:t> someone said it or just ‘showed’ it.   ‘I hear you are feeling......’ or ‘that sounds really tough’</a:t>
            </a:r>
          </a:p>
          <a:p>
            <a:endParaRPr lang="en-US" dirty="0"/>
          </a:p>
          <a:p>
            <a:r>
              <a:rPr lang="en-US" dirty="0"/>
              <a:t>Normalizing:  Letting someone know they are normal ‘Anyone would feel that way’ ‘I’d feel the same’ ‘relapse is so common with this disease’ ‘most of us struggle with our weight...’</a:t>
            </a:r>
          </a:p>
          <a:p>
            <a:endParaRPr lang="en-US" dirty="0"/>
          </a:p>
          <a:p>
            <a:r>
              <a:rPr lang="en-US" dirty="0"/>
              <a:t>Non-judgment:  All of the above demonstrate non-judgement, this is a technique where we directly say it ‘I’m not </a:t>
            </a:r>
            <a:r>
              <a:rPr lang="en-US" dirty="0" err="1"/>
              <a:t>judgeing</a:t>
            </a:r>
            <a:r>
              <a:rPr lang="en-US" dirty="0"/>
              <a:t> you’  ‘</a:t>
            </a:r>
            <a:r>
              <a:rPr lang="en-US" dirty="0" err="1"/>
              <a:t>i</a:t>
            </a:r>
            <a:r>
              <a:rPr lang="en-US" dirty="0"/>
              <a:t> don’t have judgments about that, I just wanted to reassure you’</a:t>
            </a:r>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22</a:t>
            </a:fld>
            <a:endParaRPr lang="en-GB"/>
          </a:p>
        </p:txBody>
      </p:sp>
    </p:spTree>
    <p:extLst>
      <p:ext uri="{BB962C8B-B14F-4D97-AF65-F5344CB8AC3E}">
        <p14:creationId xmlns:p14="http://schemas.microsoft.com/office/powerpoint/2010/main" val="2819726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 person workshops: </a:t>
            </a:r>
            <a:r>
              <a:rPr lang="en-US" b="0" dirty="0"/>
              <a:t> If you have a co-facilitator demonstrate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Video Workshops:   </a:t>
            </a:r>
            <a:r>
              <a:rPr lang="en-US" dirty="0"/>
              <a:t>If you have a co-facilitator, you can practice via video in front of the group.  If you are alone, and have a close friend/colleague in the workshop, you can ask them if you can demonstrate with them.  </a:t>
            </a:r>
          </a:p>
          <a:p>
            <a:endParaRPr lang="en-US" baseline="0" dirty="0"/>
          </a:p>
          <a:p>
            <a:r>
              <a:rPr lang="en-US" baseline="0" dirty="0"/>
              <a:t>This is where you and your co-facilitator demonstrate one or two of the strategies to verbalize empathy.  It is often helpful to have planned in advance what you will say, and who will do what.  Remember to pick something ‘real’, since we are modeling this for participants when we ask them to pick something real to practice 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728423B-B0C0-4CFE-9009-1F4B439060E8}" type="slidenum">
              <a:rPr lang="en-GB" smtClean="0"/>
              <a:t>23</a:t>
            </a:fld>
            <a:endParaRPr lang="en-GB"/>
          </a:p>
        </p:txBody>
      </p:sp>
    </p:spTree>
    <p:extLst>
      <p:ext uri="{BB962C8B-B14F-4D97-AF65-F5344CB8AC3E}">
        <p14:creationId xmlns:p14="http://schemas.microsoft.com/office/powerpoint/2010/main" val="1850535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that before we practice, we are going to talk about what we want to avoid- these are the most common challenges in MI.</a:t>
            </a:r>
          </a:p>
        </p:txBody>
      </p:sp>
      <p:sp>
        <p:nvSpPr>
          <p:cNvPr id="4" name="Slide Number Placeholder 3"/>
          <p:cNvSpPr>
            <a:spLocks noGrp="1"/>
          </p:cNvSpPr>
          <p:nvPr>
            <p:ph type="sldNum" sz="quarter" idx="5"/>
          </p:nvPr>
        </p:nvSpPr>
        <p:spPr/>
        <p:txBody>
          <a:bodyPr/>
          <a:lstStyle/>
          <a:p>
            <a:fld id="{A728423B-B0C0-4CFE-9009-1F4B439060E8}" type="slidenum">
              <a:rPr lang="en-GB" smtClean="0"/>
              <a:t>24</a:t>
            </a:fld>
            <a:endParaRPr lang="en-GB"/>
          </a:p>
        </p:txBody>
      </p:sp>
    </p:spTree>
    <p:extLst>
      <p:ext uri="{BB962C8B-B14F-4D97-AF65-F5344CB8AC3E}">
        <p14:creationId xmlns:p14="http://schemas.microsoft.com/office/powerpoint/2010/main" val="34238331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to give a brief explanation of each. If we are having practice groups </a:t>
            </a:r>
            <a:r>
              <a:rPr lang="en-US" b="1" dirty="0"/>
              <a:t>(break out capacity on Video, or in person workshops)</a:t>
            </a:r>
            <a:r>
              <a:rPr lang="en-US" dirty="0"/>
              <a:t> we want to ask participants to try very hard to avoid giving any advice (including 'have you thought of….' ;-), or 'correcting' at any time. </a:t>
            </a:r>
          </a:p>
          <a:p>
            <a:endParaRPr lang="en-US" dirty="0"/>
          </a:p>
          <a:p>
            <a:r>
              <a:rPr lang="en-US" dirty="0"/>
              <a:t> It can be helpful to review some research in the bibliography on advice giving and righting reflex.  Here are some basics:</a:t>
            </a:r>
          </a:p>
          <a:p>
            <a:endParaRPr lang="en-US" dirty="0"/>
          </a:p>
          <a:p>
            <a:r>
              <a:rPr lang="en-US" dirty="0"/>
              <a:t>Advice giving is not correlated to behavior change.  It also does not convey empathy, and is not part of motivational interviewing.    Giving advice is different than giving information.  You can ask participants, what the difference is.    </a:t>
            </a:r>
          </a:p>
          <a:p>
            <a:endParaRPr lang="en-US" dirty="0"/>
          </a:p>
          <a:p>
            <a:r>
              <a:rPr lang="en-US" dirty="0"/>
              <a:t>Giving advice:  Uses ‘you’ pronoun, tells others what they ‘should do, need to, must do, or have to’; is given even when others have not asked for it; is given before asking others their own thoughts.</a:t>
            </a:r>
          </a:p>
          <a:p>
            <a:endParaRPr lang="en-US" dirty="0"/>
          </a:p>
          <a:p>
            <a:r>
              <a:rPr lang="en-US" dirty="0"/>
              <a:t>Giving information:  Uses third person pronouns, avoids lack of autonomy words like ‘should, need to, must, have to’, is only given after asking if someone wants it; is giving after the other is asked their own thoughts on the subject.</a:t>
            </a:r>
          </a:p>
          <a:p>
            <a:endParaRPr lang="en-US" dirty="0"/>
          </a:p>
          <a:p>
            <a:endParaRPr lang="en-US" dirty="0"/>
          </a:p>
          <a:p>
            <a:r>
              <a:rPr lang="en-US" dirty="0"/>
              <a:t>Righting reflex: The normal human tendency to set another person straight when they say something wrong.  Example:  ‘My family is just big boned, he isn’t obese’   response ’ actually, he is in the morbidly obese category, this isn’t ’big boned’.   This is the opposite of the MI principle ‘rolling with resistance’. </a:t>
            </a:r>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25</a:t>
            </a:fld>
            <a:endParaRPr lang="en-GB"/>
          </a:p>
        </p:txBody>
      </p:sp>
    </p:spTree>
    <p:extLst>
      <p:ext uri="{BB962C8B-B14F-4D97-AF65-F5344CB8AC3E}">
        <p14:creationId xmlns:p14="http://schemas.microsoft.com/office/powerpoint/2010/main" val="31325111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person: </a:t>
            </a:r>
            <a:r>
              <a:rPr lang="en-US" dirty="0"/>
              <a:t>Triads are preferred.  Avoid ’counting off’, it causes movement and commotion, and we want people just practicing with those next to them, as they usually are more comfortable with those they sat by.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Video workshop:  Use break out rooms if possible; if not, skip</a:t>
            </a:r>
          </a:p>
          <a:p>
            <a:endParaRPr lang="en-US" dirty="0"/>
          </a:p>
          <a:p>
            <a:endParaRPr lang="en-US" dirty="0"/>
          </a:p>
          <a:p>
            <a:r>
              <a:rPr lang="en-US" dirty="0"/>
              <a:t>Give roles:  1.  Person practicing 2. Person being practice on and 3. Observer.</a:t>
            </a:r>
          </a:p>
          <a:p>
            <a:endParaRPr lang="en-US" dirty="0"/>
          </a:p>
          <a:p>
            <a:r>
              <a:rPr lang="en-US" dirty="0"/>
              <a:t>Let the groups know  to avoid any questions or advice.  They are only practicing empathy techniques talked about previously.</a:t>
            </a:r>
          </a:p>
          <a:p>
            <a:endParaRPr lang="en-US" dirty="0"/>
          </a:p>
          <a:p>
            <a:r>
              <a:rPr lang="en-US" dirty="0"/>
              <a:t>The person being practiced on thinks of something they are willing to share, that they are having feelings about.  They can use what they did before, in the previous exercise, or they can use something new.  </a:t>
            </a:r>
          </a:p>
          <a:p>
            <a:endParaRPr lang="en-US" dirty="0"/>
          </a:p>
          <a:p>
            <a:r>
              <a:rPr lang="en-US" dirty="0"/>
              <a:t>The person practicing, responds with non-verbal empathy, and then at least one empathy technique (normalizing, </a:t>
            </a:r>
            <a:r>
              <a:rPr lang="en-US" dirty="0" err="1"/>
              <a:t>akcnowledgment</a:t>
            </a:r>
            <a:r>
              <a:rPr lang="en-US" dirty="0"/>
              <a:t>, non-judgement, affirming).</a:t>
            </a:r>
          </a:p>
          <a:p>
            <a:endParaRPr lang="en-US" dirty="0"/>
          </a:p>
          <a:p>
            <a:r>
              <a:rPr lang="en-US" dirty="0"/>
              <a:t>The observer names the non verbal and the verbal empathy techniques used.  </a:t>
            </a:r>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26</a:t>
            </a:fld>
            <a:endParaRPr lang="en-GB"/>
          </a:p>
        </p:txBody>
      </p:sp>
    </p:spTree>
    <p:extLst>
      <p:ext uri="{BB962C8B-B14F-4D97-AF65-F5344CB8AC3E}">
        <p14:creationId xmlns:p14="http://schemas.microsoft.com/office/powerpoint/2010/main" val="34179837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a:t>
            </a:r>
            <a:r>
              <a:rPr lang="en-US" baseline="0" dirty="0"/>
              <a:t> participants to define</a:t>
            </a:r>
            <a:r>
              <a:rPr lang="en-US" dirty="0"/>
              <a:t> open ended</a:t>
            </a:r>
            <a:r>
              <a:rPr lang="en-US" baseline="0" dirty="0"/>
              <a:t> questions (can’t answer yes or no).   Expand the definition to include any one word or one phrase answer, and give examples ‘when did that happen?”  ‘where did you go?’    ‘who went with you?’  </a:t>
            </a:r>
          </a:p>
          <a:p>
            <a:endParaRPr lang="en-US" baseline="0" dirty="0"/>
          </a:p>
          <a:p>
            <a:r>
              <a:rPr lang="en-US" dirty="0"/>
              <a:t>This is a slide</a:t>
            </a:r>
            <a:r>
              <a:rPr lang="en-US" baseline="0" dirty="0"/>
              <a:t> to share research.   Looking through the bibliography at some of the open ended question research is useful.   Here are a few highlights:</a:t>
            </a:r>
          </a:p>
          <a:p>
            <a:endParaRPr lang="en-US" baseline="0" dirty="0"/>
          </a:p>
          <a:p>
            <a:r>
              <a:rPr lang="en-US" baseline="0" dirty="0"/>
              <a:t>The Institute of Medicine called open ended questions the ‘gold standard’ of communication over 15 years ago, and since then there has only been more research to support this.</a:t>
            </a:r>
          </a:p>
          <a:p>
            <a:endParaRPr lang="en-US" baseline="0" dirty="0"/>
          </a:p>
          <a:p>
            <a:r>
              <a:rPr lang="en-US" baseline="0" dirty="0"/>
              <a:t>Diagnostic accuracy is related to how many open ended questions clinicians (physicians and BH clinicians) ask.   Inaccurate diagnosis is related to the number of closed questions </a:t>
            </a:r>
          </a:p>
          <a:p>
            <a:r>
              <a:rPr lang="en-US" baseline="0" dirty="0"/>
              <a:t>asked.</a:t>
            </a:r>
          </a:p>
          <a:p>
            <a:endParaRPr lang="en-US" baseline="0" dirty="0"/>
          </a:p>
          <a:p>
            <a:r>
              <a:rPr lang="en-US" baseline="0" dirty="0"/>
              <a:t>Open ended questions effectively convey empathy; closed questions do not, they convey an agenda.</a:t>
            </a:r>
            <a:endParaRPr lang="en-US" dirty="0"/>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27</a:t>
            </a:fld>
            <a:endParaRPr lang="en-GB"/>
          </a:p>
        </p:txBody>
      </p:sp>
    </p:spTree>
    <p:extLst>
      <p:ext uri="{BB962C8B-B14F-4D97-AF65-F5344CB8AC3E}">
        <p14:creationId xmlns:p14="http://schemas.microsoft.com/office/powerpoint/2010/main" val="484441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open ended (and 'guided' in that it is very specific)  This is a good example since often people worry that open ended questions will take too long, that it will encourage someone to talk too much.  We can ask open ended questions that are very specific, just by saying 'tell me more about X'</a:t>
            </a:r>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28</a:t>
            </a:fld>
            <a:endParaRPr lang="en-GB"/>
          </a:p>
        </p:txBody>
      </p:sp>
    </p:spTree>
    <p:extLst>
      <p:ext uri="{BB962C8B-B14F-4D97-AF65-F5344CB8AC3E}">
        <p14:creationId xmlns:p14="http://schemas.microsoft.com/office/powerpoint/2010/main" val="4283319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a:t>
            </a:r>
            <a:r>
              <a:rPr lang="en-US" baseline="0" dirty="0"/>
              <a:t> participants to define</a:t>
            </a:r>
            <a:r>
              <a:rPr lang="en-US" dirty="0"/>
              <a:t> open ended</a:t>
            </a:r>
            <a:r>
              <a:rPr lang="en-US" baseline="0" dirty="0"/>
              <a:t> questions (can’t answer yes or no).   Expand the definition to include any one word or one phrase answer, and give examples ‘when did that happen?”  ‘where did you go?’    ‘who went with you?’  </a:t>
            </a:r>
          </a:p>
          <a:p>
            <a:endParaRPr lang="en-US" baseline="0" dirty="0"/>
          </a:p>
          <a:p>
            <a:r>
              <a:rPr lang="en-US" dirty="0"/>
              <a:t>This is a slide</a:t>
            </a:r>
            <a:r>
              <a:rPr lang="en-US" baseline="0" dirty="0"/>
              <a:t> to share research.   Looking through the bibliography at some of the open ended question research is useful.   Here are a few highlights:</a:t>
            </a:r>
          </a:p>
          <a:p>
            <a:endParaRPr lang="en-US" baseline="0" dirty="0"/>
          </a:p>
          <a:p>
            <a:r>
              <a:rPr lang="en-US" baseline="0" dirty="0"/>
              <a:t>The Institute of Medicine called open ended questions the ‘gold standard’ of communication over 15 years ago, and since then there has only been more research to support this.</a:t>
            </a:r>
          </a:p>
          <a:p>
            <a:endParaRPr lang="en-US" baseline="0" dirty="0"/>
          </a:p>
          <a:p>
            <a:r>
              <a:rPr lang="en-US" baseline="0" dirty="0"/>
              <a:t>Diagnostic accuracy is related to how many open ended questions clinicians (physicians and BH clinicians) ask.   Inaccurate diagnosis is related to the number of closed questions </a:t>
            </a:r>
          </a:p>
          <a:p>
            <a:r>
              <a:rPr lang="en-US" baseline="0" dirty="0"/>
              <a:t>asked.</a:t>
            </a:r>
          </a:p>
          <a:p>
            <a:endParaRPr lang="en-US" baseline="0" dirty="0"/>
          </a:p>
          <a:p>
            <a:r>
              <a:rPr lang="en-US" baseline="0" dirty="0"/>
              <a:t>Open ended questions effectively convey empathy; closed questions do not, they convey an agenda.</a:t>
            </a:r>
            <a:endParaRPr lang="en-US" dirty="0"/>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29</a:t>
            </a:fld>
            <a:endParaRPr lang="en-GB"/>
          </a:p>
        </p:txBody>
      </p:sp>
    </p:spTree>
    <p:extLst>
      <p:ext uri="{BB962C8B-B14F-4D97-AF65-F5344CB8AC3E}">
        <p14:creationId xmlns:p14="http://schemas.microsoft.com/office/powerpoint/2010/main" val="39381824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 share here that the difficulty with the 'do you want to quit X' questions is that they are closed, and also that they indicate it is a yes/no answer, when we know the great majority of us are ambivalent about these </a:t>
            </a:r>
            <a:r>
              <a:rPr lang="en-GB" dirty="0" err="1"/>
              <a:t>behaviors</a:t>
            </a:r>
            <a:r>
              <a:rPr lang="en-GB" dirty="0"/>
              <a:t>- it is both yes AND no.</a:t>
            </a:r>
          </a:p>
          <a:p>
            <a:endParaRPr lang="en-GB" dirty="0"/>
          </a:p>
          <a:p>
            <a:r>
              <a:rPr lang="en-GB" dirty="0"/>
              <a:t>Closed questions also include:</a:t>
            </a:r>
          </a:p>
          <a:p>
            <a:endParaRPr lang="en-GB" dirty="0"/>
          </a:p>
          <a:p>
            <a:r>
              <a:rPr lang="en-GB" dirty="0"/>
              <a:t>Have you thought of doing…..</a:t>
            </a:r>
          </a:p>
          <a:p>
            <a:endParaRPr lang="en-GB" dirty="0"/>
          </a:p>
          <a:p>
            <a:r>
              <a:rPr lang="en-GB" dirty="0"/>
              <a:t>Do you think you could/should….</a:t>
            </a:r>
          </a:p>
          <a:p>
            <a:endParaRPr lang="en-GB" dirty="0"/>
          </a:p>
          <a:p>
            <a:r>
              <a:rPr lang="en-GB" dirty="0"/>
              <a:t>Which sort of masquerade a bit as open; those questions tend to increase psychological resistance, as people feel we are pushing them to do something.</a:t>
            </a:r>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30</a:t>
            </a:fld>
            <a:endParaRPr lang="en-GB"/>
          </a:p>
        </p:txBody>
      </p:sp>
    </p:spTree>
    <p:extLst>
      <p:ext uri="{BB962C8B-B14F-4D97-AF65-F5344CB8AC3E}">
        <p14:creationId xmlns:p14="http://schemas.microsoft.com/office/powerpoint/2010/main" val="8606641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a:t>
            </a:r>
            <a:r>
              <a:rPr lang="en-US" baseline="0" dirty="0"/>
              <a:t> participants to define</a:t>
            </a:r>
            <a:r>
              <a:rPr lang="en-US" dirty="0"/>
              <a:t> open ended</a:t>
            </a:r>
            <a:r>
              <a:rPr lang="en-US" baseline="0" dirty="0"/>
              <a:t> questions (can’t answer yes or no).   Expand the definition to include any one word or one phrase answer, and give examples ‘when did that happen?”  ‘where did you go?’    ‘who went with you?’  </a:t>
            </a:r>
          </a:p>
          <a:p>
            <a:endParaRPr lang="en-US" baseline="0" dirty="0"/>
          </a:p>
          <a:p>
            <a:r>
              <a:rPr lang="en-US" dirty="0"/>
              <a:t>This is a slide</a:t>
            </a:r>
            <a:r>
              <a:rPr lang="en-US" baseline="0" dirty="0"/>
              <a:t> to share research.   Looking through the bibliography at some of the open ended question research is useful.   Here are a few highlights:</a:t>
            </a:r>
          </a:p>
          <a:p>
            <a:endParaRPr lang="en-US" baseline="0" dirty="0"/>
          </a:p>
          <a:p>
            <a:r>
              <a:rPr lang="en-US" baseline="0" dirty="0"/>
              <a:t>The Institute of Medicine called open ended questions the ‘gold standard’ of communication over 15 years ago, and since then there has only been more research to support this.</a:t>
            </a:r>
          </a:p>
          <a:p>
            <a:endParaRPr lang="en-US" baseline="0" dirty="0"/>
          </a:p>
          <a:p>
            <a:r>
              <a:rPr lang="en-US" baseline="0" dirty="0"/>
              <a:t>Diagnostic accuracy is related to how many open ended questions clinicians (physicians and BH clinicians) ask.   Inaccurate diagnosis is related to the number of closed questions </a:t>
            </a:r>
          </a:p>
          <a:p>
            <a:r>
              <a:rPr lang="en-US" baseline="0" dirty="0"/>
              <a:t>asked.</a:t>
            </a:r>
          </a:p>
          <a:p>
            <a:endParaRPr lang="en-US" baseline="0" dirty="0"/>
          </a:p>
          <a:p>
            <a:r>
              <a:rPr lang="en-US" baseline="0" dirty="0"/>
              <a:t>Open ended questions effectively convey empathy; closed questions do not, they convey an agenda.</a:t>
            </a:r>
            <a:endParaRPr lang="en-US" dirty="0"/>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31</a:t>
            </a:fld>
            <a:endParaRPr lang="en-GB"/>
          </a:p>
        </p:txBody>
      </p:sp>
    </p:spTree>
    <p:extLst>
      <p:ext uri="{BB962C8B-B14F-4D97-AF65-F5344CB8AC3E}">
        <p14:creationId xmlns:p14="http://schemas.microsoft.com/office/powerpoint/2010/main" val="1034395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While MI is normally defined as a counseling approach, it can be more broadly thought of as a communication approach, as it is just as applicable to our relationships with our friends, family, &amp; ourselves. </a:t>
            </a:r>
            <a:endParaRPr lang="en-GB" sz="1200" dirty="0"/>
          </a:p>
          <a:p>
            <a:endParaRPr lang="en-US" dirty="0"/>
          </a:p>
        </p:txBody>
      </p:sp>
      <p:sp>
        <p:nvSpPr>
          <p:cNvPr id="4" name="Slide Number Placeholder 3"/>
          <p:cNvSpPr>
            <a:spLocks noGrp="1"/>
          </p:cNvSpPr>
          <p:nvPr>
            <p:ph type="sldNum" sz="quarter" idx="5"/>
          </p:nvPr>
        </p:nvSpPr>
        <p:spPr/>
        <p:txBody>
          <a:bodyPr/>
          <a:lstStyle/>
          <a:p>
            <a:fld id="{A728423B-B0C0-4CFE-9009-1F4B439060E8}" type="slidenum">
              <a:rPr lang="en-GB" smtClean="0"/>
              <a:t>3</a:t>
            </a:fld>
            <a:endParaRPr lang="en-GB"/>
          </a:p>
        </p:txBody>
      </p:sp>
    </p:spTree>
    <p:extLst>
      <p:ext uri="{BB962C8B-B14F-4D97-AF65-F5344CB8AC3E}">
        <p14:creationId xmlns:p14="http://schemas.microsoft.com/office/powerpoint/2010/main" val="22020913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32</a:t>
            </a:fld>
            <a:endParaRPr lang="en-GB"/>
          </a:p>
        </p:txBody>
      </p:sp>
    </p:spTree>
    <p:extLst>
      <p:ext uri="{BB962C8B-B14F-4D97-AF65-F5344CB8AC3E}">
        <p14:creationId xmlns:p14="http://schemas.microsoft.com/office/powerpoint/2010/main" val="8145939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you can ask participants</a:t>
            </a:r>
            <a:r>
              <a:rPr lang="en-US" baseline="0" dirty="0"/>
              <a:t> to change these questions into open ended questions.   </a:t>
            </a:r>
          </a:p>
          <a:p>
            <a:endParaRPr lang="en-US" baseline="0" dirty="0"/>
          </a:p>
          <a:p>
            <a:r>
              <a:rPr lang="en-US" baseline="0" dirty="0"/>
              <a:t>This is where you can talk about not starting open ended questions with ‘Why’; and instead use the stems ‘What’, ‘How’ and ‘Tell me more about.  If you ask participant the reason for avoiding staring questions with 'why' they will almost explain it for you.</a:t>
            </a:r>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34</a:t>
            </a:fld>
            <a:endParaRPr lang="en-GB"/>
          </a:p>
        </p:txBody>
      </p:sp>
    </p:spTree>
    <p:extLst>
      <p:ext uri="{BB962C8B-B14F-4D97-AF65-F5344CB8AC3E}">
        <p14:creationId xmlns:p14="http://schemas.microsoft.com/office/powerpoint/2010/main" val="37365913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you can ask participants</a:t>
            </a:r>
            <a:r>
              <a:rPr lang="en-US" baseline="0" dirty="0"/>
              <a:t> to change these questions into open ended questions.   </a:t>
            </a:r>
          </a:p>
          <a:p>
            <a:endParaRPr lang="en-US" baseline="0" dirty="0"/>
          </a:p>
          <a:p>
            <a:r>
              <a:rPr lang="en-US" baseline="0" dirty="0"/>
              <a:t>This is where you can share about not starting open ended questions with ‘Why’; and instead use the stems ‘What’, ‘How’ and ‘Tell me more about</a:t>
            </a:r>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35</a:t>
            </a:fld>
            <a:endParaRPr lang="en-GB"/>
          </a:p>
        </p:txBody>
      </p:sp>
    </p:spTree>
    <p:extLst>
      <p:ext uri="{BB962C8B-B14F-4D97-AF65-F5344CB8AC3E}">
        <p14:creationId xmlns:p14="http://schemas.microsoft.com/office/powerpoint/2010/main" val="32736031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Video Workshops:   </a:t>
            </a:r>
            <a:r>
              <a:rPr lang="en-US" dirty="0"/>
              <a:t>If you have a co-facilitator, you can practice via video in front of the group.  If you are alone, and have a close friend/colleague in the workshop, you can ask them if you can practice asking open ended questions to them.  If not, you can skip.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 person: Facilitators demonstrate.</a:t>
            </a:r>
            <a:r>
              <a:rPr lang="en-US" b="1" baseline="0" dirty="0"/>
              <a:t>  </a:t>
            </a:r>
            <a:r>
              <a:rPr lang="en-US" baseline="0" dirty="0"/>
              <a:t>Open ended questions are hard, so if you make a mistake during the demonstration, and ask a closed or narrow question, you can just normalize how hard it is and try again to do an open question.  Remember to use something real, no role playing </a:t>
            </a:r>
            <a:r>
              <a:rPr lang="en-US" baseline="0" dirty="0">
                <a:sym typeface="Wingdings"/>
              </a:rPr>
              <a:t></a:t>
            </a:r>
            <a:endParaRPr lang="en-US" baseline="0" dirty="0"/>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36</a:t>
            </a:fld>
            <a:endParaRPr lang="en-GB"/>
          </a:p>
        </p:txBody>
      </p:sp>
    </p:spTree>
    <p:extLst>
      <p:ext uri="{BB962C8B-B14F-4D97-AF65-F5344CB8AC3E}">
        <p14:creationId xmlns:p14="http://schemas.microsoft.com/office/powerpoint/2010/main" val="33849825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 Video Workshops:  If you have break out rooms, use them here.  If not, skip.</a:t>
            </a:r>
          </a:p>
          <a:p>
            <a:endParaRPr lang="en-US" b="1" dirty="0"/>
          </a:p>
          <a:p>
            <a:r>
              <a:rPr lang="en-US" dirty="0"/>
              <a:t>Set up the exercise.  The basic directions are:</a:t>
            </a:r>
          </a:p>
          <a:p>
            <a:endParaRPr lang="en-US" dirty="0"/>
          </a:p>
          <a:p>
            <a:r>
              <a:rPr lang="en-US" dirty="0"/>
              <a:t>Triads are preferred.  Keep the same triad throughout the workshop(s)  </a:t>
            </a:r>
          </a:p>
          <a:p>
            <a:endParaRPr lang="en-US" dirty="0"/>
          </a:p>
          <a:p>
            <a:r>
              <a:rPr lang="en-US" dirty="0"/>
              <a:t>Give roles:  1.  Person practicing 2. Person being practice on and 3. Observer.</a:t>
            </a:r>
          </a:p>
          <a:p>
            <a:endParaRPr lang="en-US" dirty="0"/>
          </a:p>
          <a:p>
            <a:r>
              <a:rPr lang="en-US" dirty="0"/>
              <a:t>Let the groups know  to avoid any questions or advice.  They are only practicing empathy techniques talked about previously.</a:t>
            </a:r>
          </a:p>
          <a:p>
            <a:endParaRPr lang="en-US" dirty="0"/>
          </a:p>
          <a:p>
            <a:r>
              <a:rPr lang="en-US" dirty="0"/>
              <a:t>The person being practiced on thinks of something they are willing to share, that they are having feelings about.  They can use what they did before, in the previous exercise, or they can use something new.  </a:t>
            </a:r>
          </a:p>
          <a:p>
            <a:endParaRPr lang="en-US" dirty="0"/>
          </a:p>
          <a:p>
            <a:r>
              <a:rPr lang="en-US" dirty="0"/>
              <a:t>The person practicing, asks at least 2 open ended questions (1, then let the person talk, then another)</a:t>
            </a:r>
          </a:p>
          <a:p>
            <a:endParaRPr lang="en-US" dirty="0"/>
          </a:p>
          <a:p>
            <a:r>
              <a:rPr lang="en-US" dirty="0"/>
              <a:t>The observer names whether a question is open or closed, after the person practicing asks.  If it is ‘closed’ the practitioner stops and tries again..</a:t>
            </a:r>
          </a:p>
          <a:p>
            <a:endParaRPr lang="en-US" dirty="0"/>
          </a:p>
          <a:p>
            <a:r>
              <a:rPr lang="en-US" dirty="0"/>
              <a:t>Switch.</a:t>
            </a:r>
          </a:p>
          <a:p>
            <a:endParaRPr lang="en-US" dirty="0"/>
          </a:p>
          <a:p>
            <a:r>
              <a:rPr lang="en-US" dirty="0"/>
              <a:t>When the group comes back from breakouts, ask one question and let 1 or 2 people share 'what was surprising?' 'How was that for you when you were reflecting?' 'How was it for you when you were being reflected?' are examples.</a:t>
            </a:r>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37</a:t>
            </a:fld>
            <a:endParaRPr lang="en-GB"/>
          </a:p>
        </p:txBody>
      </p:sp>
    </p:spTree>
    <p:extLst>
      <p:ext uri="{BB962C8B-B14F-4D97-AF65-F5344CB8AC3E}">
        <p14:creationId xmlns:p14="http://schemas.microsoft.com/office/powerpoint/2010/main" val="29608472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Define reflective listening.</a:t>
            </a:r>
            <a:r>
              <a:rPr lang="en-US" baseline="0" dirty="0"/>
              <a:t>  If you have been engaging in reflective listening during the workshop in the last few minutes, you can use those examples.</a:t>
            </a:r>
          </a:p>
          <a:p>
            <a:endParaRPr lang="en-US" baseline="0" dirty="0"/>
          </a:p>
          <a:p>
            <a:r>
              <a:rPr lang="en-US" baseline="0" dirty="0"/>
              <a:t>Again, it is useful hear to cite some research.  There are many research articles about reflective listening in the bibliography, here are some highlights:</a:t>
            </a:r>
          </a:p>
          <a:p>
            <a:endParaRPr lang="en-US" baseline="0" dirty="0"/>
          </a:p>
          <a:p>
            <a:r>
              <a:rPr lang="en-US" baseline="0" dirty="0"/>
              <a:t>Reflective listening conveys empathy</a:t>
            </a:r>
          </a:p>
          <a:p>
            <a:endParaRPr lang="en-US" baseline="0" dirty="0"/>
          </a:p>
          <a:p>
            <a:r>
              <a:rPr lang="en-US" baseline="0" dirty="0"/>
              <a:t>Reflective listening saves time in a visit (an average of 2-3 minutes)</a:t>
            </a:r>
          </a:p>
          <a:p>
            <a:endParaRPr lang="en-US" baseline="0" dirty="0"/>
          </a:p>
          <a:p>
            <a:r>
              <a:rPr lang="en-US" baseline="0" dirty="0"/>
              <a:t>Reflective listening increase patient safety and decreases medical errors</a:t>
            </a:r>
          </a:p>
          <a:p>
            <a:endParaRPr lang="en-US" baseline="0" dirty="0"/>
          </a:p>
          <a:p>
            <a:r>
              <a:rPr lang="en-US" baseline="0" dirty="0"/>
              <a:t>Reflective listening increase important self disclosures</a:t>
            </a:r>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39</a:t>
            </a:fld>
            <a:endParaRPr lang="en-GB"/>
          </a:p>
        </p:txBody>
      </p:sp>
    </p:spTree>
    <p:extLst>
      <p:ext uri="{BB962C8B-B14F-4D97-AF65-F5344CB8AC3E}">
        <p14:creationId xmlns:p14="http://schemas.microsoft.com/office/powerpoint/2010/main" val="12418407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Ask participants what they think about this, they likely will articulate the reasons for you.   Generally:  we lose all non-</a:t>
            </a:r>
            <a:r>
              <a:rPr lang="en-US" sz="1200" b="0" dirty="0" err="1">
                <a:solidFill>
                  <a:schemeClr val="bg1"/>
                </a:solidFill>
              </a:rPr>
              <a:t>verbals</a:t>
            </a:r>
            <a:r>
              <a:rPr lang="en-US" sz="1200" b="0" dirty="0">
                <a:solidFill>
                  <a:schemeClr val="bg1"/>
                </a:solidFill>
              </a:rPr>
              <a:t> on the phone- this makes the verbal MI skills much more important.  Reflective listening is what we do when we normally nod, say '</a:t>
            </a:r>
            <a:r>
              <a:rPr lang="en-US" sz="1200" b="0" dirty="0" err="1">
                <a:solidFill>
                  <a:schemeClr val="bg1"/>
                </a:solidFill>
              </a:rPr>
              <a:t>mmmm</a:t>
            </a:r>
            <a:r>
              <a:rPr lang="en-US" sz="1200" b="0" dirty="0">
                <a:solidFill>
                  <a:schemeClr val="bg1"/>
                </a:solidFill>
              </a:rPr>
              <a:t>', make eye contact, and otherwise indicate that we understand what someone is saying to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On the phone, not only do those talking worry about the phone line cutting out if we are silent too long, they also worry if we are judging, not understanding, spacing out, or otherwise not 'with' them, making reflective listening one of our most important  phone strategies</a:t>
            </a:r>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40</a:t>
            </a:fld>
            <a:endParaRPr lang="en-GB"/>
          </a:p>
        </p:txBody>
      </p:sp>
    </p:spTree>
    <p:extLst>
      <p:ext uri="{BB962C8B-B14F-4D97-AF65-F5344CB8AC3E}">
        <p14:creationId xmlns:p14="http://schemas.microsoft.com/office/powerpoint/2010/main" val="7881417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41</a:t>
            </a:fld>
            <a:endParaRPr lang="en-GB"/>
          </a:p>
        </p:txBody>
      </p:sp>
    </p:spTree>
    <p:extLst>
      <p:ext uri="{BB962C8B-B14F-4D97-AF65-F5344CB8AC3E}">
        <p14:creationId xmlns:p14="http://schemas.microsoft.com/office/powerpoint/2010/main" val="17307937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Define these 3 types of reflective listening.</a:t>
            </a:r>
          </a:p>
          <a:p>
            <a:endParaRPr lang="en-US" dirty="0"/>
          </a:p>
          <a:p>
            <a:r>
              <a:rPr lang="en-US" dirty="0"/>
              <a:t>Giving examples of these three makes them concrete.  </a:t>
            </a:r>
          </a:p>
          <a:p>
            <a:endParaRPr lang="en-US" dirty="0"/>
          </a:p>
          <a:p>
            <a:r>
              <a:rPr lang="en-US" dirty="0"/>
              <a:t>Basic definitions:</a:t>
            </a:r>
          </a:p>
          <a:p>
            <a:endParaRPr lang="en-US" dirty="0"/>
          </a:p>
          <a:p>
            <a:pPr marL="228600" indent="-228600">
              <a:buAutoNum type="arabicPeriod"/>
            </a:pPr>
            <a:r>
              <a:rPr lang="en-US" b="1" dirty="0"/>
              <a:t>Summarizing </a:t>
            </a:r>
            <a:r>
              <a:rPr lang="en-US" dirty="0"/>
              <a:t>is when you respond to</a:t>
            </a:r>
            <a:r>
              <a:rPr lang="en-US" baseline="0" dirty="0"/>
              <a:t> what has been said with a general summary:  ‘It sounds like you have had such poor experiences with our healthcare system’ or ‘you’ve had so many losses recently’</a:t>
            </a:r>
          </a:p>
          <a:p>
            <a:pPr marL="228600" indent="-228600">
              <a:buAutoNum type="arabicPeriod"/>
            </a:pPr>
            <a:endParaRPr lang="en-US" baseline="0" dirty="0"/>
          </a:p>
          <a:p>
            <a:pPr marL="228600" indent="-228600">
              <a:buAutoNum type="arabicPeriod"/>
            </a:pPr>
            <a:r>
              <a:rPr lang="en-US" baseline="0" dirty="0"/>
              <a:t> </a:t>
            </a:r>
            <a:r>
              <a:rPr lang="en-US" b="1" baseline="0" dirty="0"/>
              <a:t>Exact words </a:t>
            </a:r>
            <a:r>
              <a:rPr lang="en-US" baseline="0" dirty="0"/>
              <a:t>means selecting the high impact words that the other person used:  patient: I just feel like I can’t take it any more, my head feels like it is in a vice’  practitioner: ‘like it is in a vice’.</a:t>
            </a:r>
          </a:p>
          <a:p>
            <a:pPr marL="228600" indent="-228600">
              <a:buAutoNum type="arabicPeriod"/>
            </a:pPr>
            <a:endParaRPr lang="en-US" baseline="0" dirty="0"/>
          </a:p>
          <a:p>
            <a:pPr marL="228600" indent="-228600">
              <a:buAutoNum type="arabicPeriod"/>
            </a:pPr>
            <a:r>
              <a:rPr lang="en-US" b="1" baseline="0" dirty="0"/>
              <a:t>Double sided reflection</a:t>
            </a:r>
            <a:r>
              <a:rPr lang="en-US" baseline="0" dirty="0"/>
              <a:t>: capturing both sides of ambivalence ‘I hear you saying you want your old body back, and I also hear that you feel like the dieting and exercise was punishing back then’</a:t>
            </a:r>
          </a:p>
          <a:p>
            <a:pPr marL="228600" indent="-228600">
              <a:buAutoNum type="arabicPeriod"/>
            </a:pPr>
            <a:endParaRPr lang="en-US" baseline="0" dirty="0"/>
          </a:p>
          <a:p>
            <a:pPr marL="0" indent="0">
              <a:buNone/>
            </a:pPr>
            <a:r>
              <a:rPr lang="en-US" baseline="0" dirty="0"/>
              <a:t>Reflective listening, more than most MI techniques, elicits push back from participants.  People often share about when others have done it with them and it felt forced, or manipulative; often people share that they’ve done it to others, and been chastised ‘didn’t I just say that?!’.</a:t>
            </a:r>
          </a:p>
          <a:p>
            <a:pPr marL="0" indent="0">
              <a:buNone/>
            </a:pPr>
            <a:endParaRPr lang="en-US" baseline="0" dirty="0"/>
          </a:p>
          <a:p>
            <a:pPr marL="0" indent="0">
              <a:buNone/>
            </a:pPr>
            <a:r>
              <a:rPr lang="en-US" baseline="0" dirty="0"/>
              <a:t>The best response to this is to, well, use reflective listening and just repeat back, so they know they are heard.  We can also reinforce that reflective listening, like all of these techniques, is highly skilled, and takes a lot of practice to be proficient at it, and we are never perfect!</a:t>
            </a:r>
            <a:endParaRPr lang="en-US" dirty="0"/>
          </a:p>
          <a:p>
            <a:endParaRPr lang="en-US" dirty="0"/>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42</a:t>
            </a:fld>
            <a:endParaRPr lang="en-GB"/>
          </a:p>
        </p:txBody>
      </p:sp>
    </p:spTree>
    <p:extLst>
      <p:ext uri="{BB962C8B-B14F-4D97-AF65-F5344CB8AC3E}">
        <p14:creationId xmlns:p14="http://schemas.microsoft.com/office/powerpoint/2010/main" val="32317149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Facilitators demonstrate</a:t>
            </a:r>
            <a:r>
              <a:rPr lang="en-US" baseline="0" dirty="0"/>
              <a:t> reflective listening.  It is helpful to demonstrate 3 times; exact words, summary and double sided reflection, so have your partner share something they are ambivalent about (wanting to exercise, not having time, for example</a:t>
            </a:r>
            <a:r>
              <a:rPr lang="is-IS" baseline="0" dirty="0"/>
              <a:t>….something real)</a:t>
            </a:r>
            <a:endParaRPr lang="en-US" dirty="0"/>
          </a:p>
          <a:p>
            <a:endParaRPr lang="en-US" dirty="0"/>
          </a:p>
          <a:p>
            <a:r>
              <a:rPr lang="en-US" dirty="0"/>
              <a:t>Set up the</a:t>
            </a:r>
            <a:r>
              <a:rPr lang="en-US" baseline="0" dirty="0"/>
              <a:t> exercise: </a:t>
            </a:r>
            <a:endParaRPr lang="en-US" dirty="0"/>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43</a:t>
            </a:fld>
            <a:endParaRPr lang="en-GB"/>
          </a:p>
        </p:txBody>
      </p:sp>
    </p:spTree>
    <p:extLst>
      <p:ext uri="{BB962C8B-B14F-4D97-AF65-F5344CB8AC3E}">
        <p14:creationId xmlns:p14="http://schemas.microsoft.com/office/powerpoint/2010/main" val="1449448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BE9099-D374-4539-882B-AC3B02A25B3F}" type="slidenum">
              <a:rPr lang="en-GB" smtClean="0"/>
              <a:t>4</a:t>
            </a:fld>
            <a:endParaRPr lang="en-GB"/>
          </a:p>
        </p:txBody>
      </p:sp>
    </p:spTree>
    <p:extLst>
      <p:ext uri="{BB962C8B-B14F-4D97-AF65-F5344CB8AC3E}">
        <p14:creationId xmlns:p14="http://schemas.microsoft.com/office/powerpoint/2010/main" val="3244803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Video workshop:  Use break out rooms if possible; if not, skip</a:t>
            </a:r>
          </a:p>
          <a:p>
            <a:endParaRPr lang="en-US" b="1" dirty="0"/>
          </a:p>
          <a:p>
            <a:endParaRPr lang="en-US" dirty="0"/>
          </a:p>
          <a:p>
            <a:r>
              <a:rPr lang="en-US" dirty="0"/>
              <a:t>One last practice session, using all three.</a:t>
            </a:r>
            <a:r>
              <a:rPr lang="en-US" baseline="0" dirty="0"/>
              <a:t>   </a:t>
            </a:r>
          </a:p>
          <a:p>
            <a:endParaRPr lang="en-US" baseline="0" dirty="0"/>
          </a:p>
          <a:p>
            <a:pPr marL="228600" indent="-228600">
              <a:buAutoNum type="arabicPeriod"/>
            </a:pPr>
            <a:r>
              <a:rPr lang="en-US" baseline="0" dirty="0"/>
              <a:t>Triads are preferred.  Keep the same triad.</a:t>
            </a:r>
          </a:p>
          <a:p>
            <a:pPr marL="228600" indent="-228600">
              <a:buAutoNum type="arabicPeriod"/>
            </a:pPr>
            <a:endParaRPr lang="en-US" baseline="0" dirty="0"/>
          </a:p>
          <a:p>
            <a:pPr marL="228600" indent="-228600">
              <a:buAutoNum type="arabicPeriod"/>
            </a:pPr>
            <a:r>
              <a:rPr lang="en-US" baseline="0" dirty="0"/>
              <a:t>Give roles:  1.  Person practicing 2. Person being practice on and 3. Observer.</a:t>
            </a:r>
          </a:p>
          <a:p>
            <a:pPr marL="228600" indent="-228600">
              <a:buAutoNum type="arabicPeriod"/>
            </a:pPr>
            <a:endParaRPr lang="en-US" baseline="0" dirty="0"/>
          </a:p>
          <a:p>
            <a:pPr marL="228600" indent="-228600">
              <a:buAutoNum type="arabicPeriod"/>
            </a:pPr>
            <a:r>
              <a:rPr lang="en-US" baseline="0" dirty="0"/>
              <a:t>Let the groups know  to avoid </a:t>
            </a:r>
            <a:r>
              <a:rPr lang="en-US" b="1" baseline="0" dirty="0"/>
              <a:t>any questions or advice</a:t>
            </a:r>
            <a:r>
              <a:rPr lang="en-US" baseline="0" dirty="0"/>
              <a:t>.  </a:t>
            </a:r>
            <a:r>
              <a:rPr lang="en-US" b="1" baseline="0" dirty="0"/>
              <a:t>Add to avoid any cheerleading.  </a:t>
            </a:r>
            <a:r>
              <a:rPr lang="en-US" baseline="0" dirty="0"/>
              <a:t>They are only practicing empathy techniques, open ended questions and reflective listening.  </a:t>
            </a:r>
          </a:p>
          <a:p>
            <a:pPr marL="228600" indent="-228600">
              <a:buAutoNum type="arabicPeriod"/>
            </a:pPr>
            <a:endParaRPr lang="en-US" baseline="0" dirty="0"/>
          </a:p>
          <a:p>
            <a:pPr marL="228600" indent="-228600">
              <a:buAutoNum type="arabicPeriod"/>
            </a:pPr>
            <a:r>
              <a:rPr lang="en-US" baseline="0" dirty="0"/>
              <a:t>The person being practiced on thinks of something they are willing to share, that they are having feelings about.  They can use what they did before, in the previous exercise, and build on it, or they can use something new.  </a:t>
            </a:r>
          </a:p>
          <a:p>
            <a:pPr marL="228600" indent="-228600">
              <a:buAutoNum type="arabicPeriod"/>
            </a:pPr>
            <a:endParaRPr lang="en-US" baseline="0" dirty="0"/>
          </a:p>
          <a:p>
            <a:pPr marL="228600" indent="-228600">
              <a:buAutoNum type="arabicPeriod"/>
            </a:pPr>
            <a:r>
              <a:rPr lang="en-US" baseline="0" dirty="0"/>
              <a:t>The person practicing, uses the skills from these three techniques.</a:t>
            </a:r>
          </a:p>
          <a:p>
            <a:pPr marL="228600" indent="-228600">
              <a:buAutoNum type="arabicPeriod"/>
            </a:pPr>
            <a:endParaRPr lang="en-US" baseline="0" dirty="0"/>
          </a:p>
          <a:p>
            <a:pPr marL="228600" indent="-228600">
              <a:buAutoNum type="arabicPeriod"/>
            </a:pPr>
            <a:r>
              <a:rPr lang="en-US" baseline="0" dirty="0"/>
              <a:t>The observer names what type of techniques were used.</a:t>
            </a:r>
          </a:p>
          <a:p>
            <a:pPr marL="228600" indent="-228600">
              <a:buAutoNum type="arabicPeriod"/>
            </a:pPr>
            <a:endParaRPr lang="en-US" baseline="0" dirty="0"/>
          </a:p>
          <a:p>
            <a:pPr marL="228600" indent="-228600">
              <a:buAutoNum type="arabicPeriod"/>
            </a:pPr>
            <a:r>
              <a:rPr lang="en-US" baseline="0" dirty="0"/>
              <a:t>Switch.</a:t>
            </a:r>
          </a:p>
          <a:p>
            <a:pPr marL="228600" indent="-228600">
              <a:buAutoNum type="arabicPeriod"/>
            </a:pPr>
            <a:endParaRPr lang="en-US" baseline="0" dirty="0"/>
          </a:p>
          <a:p>
            <a:pPr marL="228600" indent="-228600">
              <a:buAutoNum type="arabicPeriod"/>
            </a:pPr>
            <a:r>
              <a:rPr lang="en-US" baseline="0" dirty="0"/>
              <a:t>Use your phone to time exercises; 2 minutes for each person, and each person should go, so 6 minutes for the exercise.</a:t>
            </a:r>
          </a:p>
          <a:p>
            <a:pPr marL="228600" indent="-228600">
              <a:buAutoNum type="arabicPeriod"/>
            </a:pPr>
            <a:endParaRPr lang="en-US" baseline="0" dirty="0"/>
          </a:p>
          <a:p>
            <a:pPr marL="228600" indent="-228600">
              <a:buAutoNum type="arabicPeriod"/>
            </a:pPr>
            <a:r>
              <a:rPr lang="en-US" baseline="0" dirty="0"/>
              <a:t>When everyone has gone, pull the group back together, and ask a general question to process, like ‘how was that’? Or ‘who would like to share their experience with practicing?’ and let 1-3 people share.</a:t>
            </a:r>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44</a:t>
            </a:fld>
            <a:endParaRPr lang="en-GB"/>
          </a:p>
        </p:txBody>
      </p:sp>
    </p:spTree>
    <p:extLst>
      <p:ext uri="{BB962C8B-B14F-4D97-AF65-F5344CB8AC3E}">
        <p14:creationId xmlns:p14="http://schemas.microsoft.com/office/powerpoint/2010/main" val="4004053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left blank for an ending slide; depending on the participant group, how well you know them, when the follow up part 2 might be, </a:t>
            </a:r>
            <a:r>
              <a:rPr lang="en-US" dirty="0" err="1"/>
              <a:t>etc</a:t>
            </a:r>
            <a:r>
              <a:rPr lang="en-US" dirty="0"/>
              <a:t>, you can use this to encourage people to set one goal for practicing before next time, you can say thank you for the time, you can elicit questions or thoughts, you can share links to resources, etc.</a:t>
            </a:r>
          </a:p>
        </p:txBody>
      </p:sp>
      <p:sp>
        <p:nvSpPr>
          <p:cNvPr id="4" name="Slide Number Placeholder 3"/>
          <p:cNvSpPr>
            <a:spLocks noGrp="1"/>
          </p:cNvSpPr>
          <p:nvPr>
            <p:ph type="sldNum" sz="quarter" idx="5"/>
          </p:nvPr>
        </p:nvSpPr>
        <p:spPr/>
        <p:txBody>
          <a:bodyPr/>
          <a:lstStyle/>
          <a:p>
            <a:fld id="{A728423B-B0C0-4CFE-9009-1F4B439060E8}" type="slidenum">
              <a:rPr lang="en-GB" smtClean="0"/>
              <a:t>45</a:t>
            </a:fld>
            <a:endParaRPr lang="en-GB"/>
          </a:p>
        </p:txBody>
      </p:sp>
    </p:spTree>
    <p:extLst>
      <p:ext uri="{BB962C8B-B14F-4D97-AF65-F5344CB8AC3E}">
        <p14:creationId xmlns:p14="http://schemas.microsoft.com/office/powerpoint/2010/main" val="3173606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spirit of MI; it assumes we are all equal, and is not hierarchical (even with children)….however it feels most natural for you to talk about this, it is important to convey it is a different way of thinking about motivation, than most of us have seen in traditional health care.</a:t>
            </a:r>
          </a:p>
        </p:txBody>
      </p:sp>
      <p:sp>
        <p:nvSpPr>
          <p:cNvPr id="4" name="Slide Number Placeholder 3"/>
          <p:cNvSpPr>
            <a:spLocks noGrp="1"/>
          </p:cNvSpPr>
          <p:nvPr>
            <p:ph type="sldNum" sz="quarter" idx="5"/>
          </p:nvPr>
        </p:nvSpPr>
        <p:spPr/>
        <p:txBody>
          <a:bodyPr/>
          <a:lstStyle/>
          <a:p>
            <a:fld id="{A728423B-B0C0-4CFE-9009-1F4B439060E8}" type="slidenum">
              <a:rPr lang="en-GB" smtClean="0"/>
              <a:t>5</a:t>
            </a:fld>
            <a:endParaRPr lang="en-GB"/>
          </a:p>
        </p:txBody>
      </p:sp>
    </p:spTree>
    <p:extLst>
      <p:ext uri="{BB962C8B-B14F-4D97-AF65-F5344CB8AC3E}">
        <p14:creationId xmlns:p14="http://schemas.microsoft.com/office/powerpoint/2010/main" val="297586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place holder for you to add an image, that sparks a short story about the importance of MI.  You can tell a story from your personal life, about your experience of MI; or a story from work.   The goal of the story is to connect with the participants, show your own connection and passion for the material, and to illustrate the importance of MI in our daily lives.  Stories are ideally less than 2 minutes, avoid distracting details (any detail that will make people wonder about it, missing the point of the story), and of course, true ;-).  Hypothetical situations or stories that haven't actually occurred don't sound as authentic to others, and are best avoided.  </a:t>
            </a:r>
          </a:p>
        </p:txBody>
      </p:sp>
      <p:sp>
        <p:nvSpPr>
          <p:cNvPr id="4" name="Slide Number Placeholder 3"/>
          <p:cNvSpPr>
            <a:spLocks noGrp="1"/>
          </p:cNvSpPr>
          <p:nvPr>
            <p:ph type="sldNum" sz="quarter" idx="5"/>
          </p:nvPr>
        </p:nvSpPr>
        <p:spPr/>
        <p:txBody>
          <a:bodyPr/>
          <a:lstStyle/>
          <a:p>
            <a:fld id="{A728423B-B0C0-4CFE-9009-1F4B439060E8}" type="slidenum">
              <a:rPr lang="en-GB" smtClean="0"/>
              <a:t>6</a:t>
            </a:fld>
            <a:endParaRPr lang="en-GB"/>
          </a:p>
        </p:txBody>
      </p:sp>
    </p:spTree>
    <p:extLst>
      <p:ext uri="{BB962C8B-B14F-4D97-AF65-F5344CB8AC3E}">
        <p14:creationId xmlns:p14="http://schemas.microsoft.com/office/powerpoint/2010/main" val="988305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Motivational Interviewing is a weird name.  It sounds like someone is a motivational speaker, or is trying to motivate us before a job interview!</a:t>
            </a:r>
          </a:p>
          <a:p>
            <a:endParaRPr lang="en-US" dirty="0"/>
          </a:p>
          <a:p>
            <a:r>
              <a:rPr lang="en-US" dirty="0"/>
              <a:t>It came from the idea of two people being shoulder to shoulder, looking at a photo album, and one 'interviewing' the other about what is important to them, what is motivating to them, in their lives…..so, that’s the MI name story </a:t>
            </a:r>
            <a:r>
              <a:rPr lang="en-US" dirty="0">
                <a:sym typeface="Wingdings" pitchFamily="2" charset="2"/>
              </a:rPr>
              <a:t></a:t>
            </a:r>
            <a:endParaRPr lang="en-US" dirty="0"/>
          </a:p>
        </p:txBody>
      </p:sp>
      <p:sp>
        <p:nvSpPr>
          <p:cNvPr id="4" name="Slide Number Placeholder 3"/>
          <p:cNvSpPr>
            <a:spLocks noGrp="1"/>
          </p:cNvSpPr>
          <p:nvPr>
            <p:ph type="sldNum" sz="quarter" idx="5"/>
          </p:nvPr>
        </p:nvSpPr>
        <p:spPr/>
        <p:txBody>
          <a:bodyPr/>
          <a:lstStyle/>
          <a:p>
            <a:fld id="{A728423B-B0C0-4CFE-9009-1F4B439060E8}" type="slidenum">
              <a:rPr lang="en-GB" smtClean="0"/>
              <a:t>7</a:t>
            </a:fld>
            <a:endParaRPr lang="en-GB"/>
          </a:p>
        </p:txBody>
      </p:sp>
    </p:spTree>
    <p:extLst>
      <p:ext uri="{BB962C8B-B14F-4D97-AF65-F5344CB8AC3E}">
        <p14:creationId xmlns:p14="http://schemas.microsoft.com/office/powerpoint/2010/main" val="3418870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might be a good place to mention that there is TONS of research on MI in different countries, cultures, ethnicities, ages, etc….since these are two Caucasian men.</a:t>
            </a:r>
          </a:p>
        </p:txBody>
      </p:sp>
      <p:sp>
        <p:nvSpPr>
          <p:cNvPr id="4" name="Slide Number Placeholder 3"/>
          <p:cNvSpPr>
            <a:spLocks noGrp="1"/>
          </p:cNvSpPr>
          <p:nvPr>
            <p:ph type="sldNum" sz="quarter" idx="5"/>
          </p:nvPr>
        </p:nvSpPr>
        <p:spPr/>
        <p:txBody>
          <a:bodyPr/>
          <a:lstStyle/>
          <a:p>
            <a:fld id="{46BE9099-D374-4539-882B-AC3B02A25B3F}" type="slidenum">
              <a:rPr lang="en-GB" smtClean="0"/>
              <a:t>8</a:t>
            </a:fld>
            <a:endParaRPr lang="en-GB"/>
          </a:p>
        </p:txBody>
      </p:sp>
    </p:spTree>
    <p:extLst>
      <p:ext uri="{BB962C8B-B14F-4D97-AF65-F5344CB8AC3E}">
        <p14:creationId xmlns:p14="http://schemas.microsoft.com/office/powerpoint/2010/main" val="863094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likely only matters to </a:t>
            </a:r>
            <a:r>
              <a:rPr lang="en-GB" dirty="0" err="1"/>
              <a:t>BH</a:t>
            </a:r>
            <a:r>
              <a:rPr lang="en-GB" dirty="0"/>
              <a:t> people.</a:t>
            </a:r>
          </a:p>
        </p:txBody>
      </p:sp>
      <p:sp>
        <p:nvSpPr>
          <p:cNvPr id="4" name="Slide Number Placeholder 3"/>
          <p:cNvSpPr>
            <a:spLocks noGrp="1"/>
          </p:cNvSpPr>
          <p:nvPr>
            <p:ph type="sldNum" sz="quarter" idx="5"/>
          </p:nvPr>
        </p:nvSpPr>
        <p:spPr/>
        <p:txBody>
          <a:bodyPr/>
          <a:lstStyle/>
          <a:p>
            <a:fld id="{46BE9099-D374-4539-882B-AC3B02A25B3F}" type="slidenum">
              <a:rPr lang="en-GB" smtClean="0"/>
              <a:t>9</a:t>
            </a:fld>
            <a:endParaRPr lang="en-GB"/>
          </a:p>
        </p:txBody>
      </p:sp>
    </p:spTree>
    <p:extLst>
      <p:ext uri="{BB962C8B-B14F-4D97-AF65-F5344CB8AC3E}">
        <p14:creationId xmlns:p14="http://schemas.microsoft.com/office/powerpoint/2010/main" val="2942503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942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hree Points Slide + Image">
    <p:spTree>
      <p:nvGrpSpPr>
        <p:cNvPr id="1" name=""/>
        <p:cNvGrpSpPr/>
        <p:nvPr/>
      </p:nvGrpSpPr>
      <p:grpSpPr>
        <a:xfrm>
          <a:off x="0" y="0"/>
          <a:ext cx="0" cy="0"/>
          <a:chOff x="0" y="0"/>
          <a:chExt cx="0" cy="0"/>
        </a:xfrm>
      </p:grpSpPr>
      <p:sp>
        <p:nvSpPr>
          <p:cNvPr id="2" name="Text Placeholder 56"/>
          <p:cNvSpPr>
            <a:spLocks noGrp="1"/>
          </p:cNvSpPr>
          <p:nvPr>
            <p:ph type="body" sz="quarter" idx="14" hasCustomPrompt="1"/>
          </p:nvPr>
        </p:nvSpPr>
        <p:spPr>
          <a:xfrm>
            <a:off x="247925" y="1027622"/>
            <a:ext cx="934262" cy="927458"/>
          </a:xfrm>
        </p:spPr>
        <p:txBody>
          <a:bodyPr>
            <a:normAutofit/>
          </a:bodyPr>
          <a:lstStyle>
            <a:lvl1pPr marL="0" indent="0" algn="l">
              <a:buNone/>
              <a:defRPr sz="4950" spc="-225">
                <a:solidFill>
                  <a:schemeClr val="tx2"/>
                </a:solidFill>
                <a:latin typeface="League Spartan" charset="0"/>
                <a:ea typeface="League Spartan" charset="0"/>
                <a:cs typeface="League Spartan" charset="0"/>
              </a:defRPr>
            </a:lvl1pPr>
            <a:lvl2pPr marL="342891" indent="0" algn="ctr">
              <a:buNone/>
              <a:defRPr/>
            </a:lvl2pPr>
            <a:lvl3pPr marL="685783" indent="0" algn="ctr">
              <a:buNone/>
              <a:defRPr/>
            </a:lvl3pPr>
            <a:lvl4pPr marL="1028675" indent="0" algn="ctr">
              <a:buNone/>
              <a:defRPr/>
            </a:lvl4pPr>
            <a:lvl5pPr marL="1371566" indent="0" algn="ctr">
              <a:buNone/>
              <a:defRPr/>
            </a:lvl5pPr>
          </a:lstStyle>
          <a:p>
            <a:pPr lvl="0"/>
            <a:r>
              <a:rPr lang="en-US" dirty="0"/>
              <a:t>1.</a:t>
            </a:r>
          </a:p>
        </p:txBody>
      </p:sp>
      <p:sp>
        <p:nvSpPr>
          <p:cNvPr id="4" name="Text Placeholder 58"/>
          <p:cNvSpPr>
            <a:spLocks noGrp="1"/>
          </p:cNvSpPr>
          <p:nvPr>
            <p:ph type="body" idx="16" hasCustomPrompt="1"/>
          </p:nvPr>
        </p:nvSpPr>
        <p:spPr>
          <a:xfrm>
            <a:off x="1297633" y="910058"/>
            <a:ext cx="3418058" cy="1162589"/>
          </a:xfrm>
        </p:spPr>
        <p:txBody>
          <a:bodyPr>
            <a:noAutofit/>
          </a:bodyPr>
          <a:lstStyle>
            <a:lvl1pPr marL="0" indent="0" algn="l">
              <a:buNone/>
              <a:defRPr lang="en-US" sz="1800" b="0" i="0" smtClean="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defRPr>
            </a:lvl1pPr>
            <a:lvl2pPr marL="342891" indent="0" algn="ctr">
              <a:buNone/>
              <a:defRPr/>
            </a:lvl2pPr>
            <a:lvl3pPr marL="685783" indent="0" algn="ctr">
              <a:buNone/>
              <a:defRPr/>
            </a:lvl3pPr>
            <a:lvl4pPr marL="1028675" indent="0" algn="ctr">
              <a:buNone/>
              <a:defRPr/>
            </a:lvl4pPr>
            <a:lvl5pPr marL="1371566" indent="0" algn="ctr">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Proin</a:t>
            </a:r>
            <a:r>
              <a:rPr lang="en-US" dirty="0"/>
              <a:t> </a:t>
            </a:r>
            <a:r>
              <a:rPr lang="en-US" dirty="0" err="1"/>
              <a:t>eu</a:t>
            </a:r>
            <a:r>
              <a:rPr lang="en-US" dirty="0"/>
              <a:t> </a:t>
            </a:r>
            <a:r>
              <a:rPr lang="en-US" dirty="0" err="1"/>
              <a:t>tortor</a:t>
            </a:r>
            <a:r>
              <a:rPr lang="en-US" dirty="0"/>
              <a:t> </a:t>
            </a:r>
            <a:r>
              <a:rPr lang="en-US" dirty="0" err="1"/>
              <a:t>lectus</a:t>
            </a:r>
            <a:r>
              <a:rPr lang="en-US" dirty="0"/>
              <a:t>.</a:t>
            </a:r>
          </a:p>
        </p:txBody>
      </p:sp>
      <p:sp>
        <p:nvSpPr>
          <p:cNvPr id="15" name="Text Placeholder 56">
            <a:extLst>
              <a:ext uri="{FF2B5EF4-FFF2-40B4-BE49-F238E27FC236}">
                <a16:creationId xmlns:a16="http://schemas.microsoft.com/office/drawing/2014/main" id="{3FFBE97F-4C9E-410B-81A4-B1A1352EF7D7}"/>
              </a:ext>
            </a:extLst>
          </p:cNvPr>
          <p:cNvSpPr>
            <a:spLocks noGrp="1"/>
          </p:cNvSpPr>
          <p:nvPr>
            <p:ph type="body" sz="quarter" idx="17" hasCustomPrompt="1"/>
          </p:nvPr>
        </p:nvSpPr>
        <p:spPr>
          <a:xfrm>
            <a:off x="247925" y="2982696"/>
            <a:ext cx="934262" cy="927458"/>
          </a:xfrm>
        </p:spPr>
        <p:txBody>
          <a:bodyPr>
            <a:normAutofit/>
          </a:bodyPr>
          <a:lstStyle>
            <a:lvl1pPr marL="0" indent="0" algn="l">
              <a:buNone/>
              <a:defRPr sz="4950" spc="-225">
                <a:solidFill>
                  <a:schemeClr val="tx2"/>
                </a:solidFill>
                <a:latin typeface="League Spartan" charset="0"/>
                <a:ea typeface="League Spartan" charset="0"/>
                <a:cs typeface="League Spartan" charset="0"/>
              </a:defRPr>
            </a:lvl1pPr>
            <a:lvl2pPr marL="342891" indent="0" algn="ctr">
              <a:buNone/>
              <a:defRPr/>
            </a:lvl2pPr>
            <a:lvl3pPr marL="685783" indent="0" algn="ctr">
              <a:buNone/>
              <a:defRPr/>
            </a:lvl3pPr>
            <a:lvl4pPr marL="1028675" indent="0" algn="ctr">
              <a:buNone/>
              <a:defRPr/>
            </a:lvl4pPr>
            <a:lvl5pPr marL="1371566" indent="0" algn="ctr">
              <a:buNone/>
              <a:defRPr/>
            </a:lvl5pPr>
          </a:lstStyle>
          <a:p>
            <a:pPr lvl="0"/>
            <a:r>
              <a:rPr lang="en-US" dirty="0"/>
              <a:t>2.</a:t>
            </a:r>
          </a:p>
        </p:txBody>
      </p:sp>
      <p:sp>
        <p:nvSpPr>
          <p:cNvPr id="16" name="Text Placeholder 58">
            <a:extLst>
              <a:ext uri="{FF2B5EF4-FFF2-40B4-BE49-F238E27FC236}">
                <a16:creationId xmlns:a16="http://schemas.microsoft.com/office/drawing/2014/main" id="{4A9458CC-F14F-4611-9F59-1C6FC5B418F3}"/>
              </a:ext>
            </a:extLst>
          </p:cNvPr>
          <p:cNvSpPr>
            <a:spLocks noGrp="1"/>
          </p:cNvSpPr>
          <p:nvPr>
            <p:ph type="body" idx="18" hasCustomPrompt="1"/>
          </p:nvPr>
        </p:nvSpPr>
        <p:spPr>
          <a:xfrm>
            <a:off x="1297633" y="2865132"/>
            <a:ext cx="3418058" cy="1162589"/>
          </a:xfrm>
        </p:spPr>
        <p:txBody>
          <a:bodyPr>
            <a:noAutofit/>
          </a:bodyPr>
          <a:lstStyle>
            <a:lvl1pPr marL="0" indent="0" algn="l">
              <a:buNone/>
              <a:defRPr lang="en-US" sz="1800" b="0" i="0" smtClean="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defRPr>
            </a:lvl1pPr>
            <a:lvl2pPr marL="342891" indent="0" algn="ctr">
              <a:buNone/>
              <a:defRPr/>
            </a:lvl2pPr>
            <a:lvl3pPr marL="685783" indent="0" algn="ctr">
              <a:buNone/>
              <a:defRPr/>
            </a:lvl3pPr>
            <a:lvl4pPr marL="1028675" indent="0" algn="ctr">
              <a:buNone/>
              <a:defRPr/>
            </a:lvl4pPr>
            <a:lvl5pPr marL="1371566" indent="0" algn="ctr">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Proin</a:t>
            </a:r>
            <a:r>
              <a:rPr lang="en-US" dirty="0"/>
              <a:t> </a:t>
            </a:r>
            <a:r>
              <a:rPr lang="en-US" dirty="0" err="1"/>
              <a:t>eu</a:t>
            </a:r>
            <a:r>
              <a:rPr lang="en-US" dirty="0"/>
              <a:t> </a:t>
            </a:r>
            <a:r>
              <a:rPr lang="en-US" dirty="0" err="1"/>
              <a:t>tortor</a:t>
            </a:r>
            <a:r>
              <a:rPr lang="en-US" dirty="0"/>
              <a:t> </a:t>
            </a:r>
            <a:r>
              <a:rPr lang="en-US" dirty="0" err="1"/>
              <a:t>lectus</a:t>
            </a:r>
            <a:r>
              <a:rPr lang="en-US" dirty="0"/>
              <a:t>.</a:t>
            </a:r>
          </a:p>
        </p:txBody>
      </p:sp>
      <p:sp>
        <p:nvSpPr>
          <p:cNvPr id="17" name="Text Placeholder 56">
            <a:extLst>
              <a:ext uri="{FF2B5EF4-FFF2-40B4-BE49-F238E27FC236}">
                <a16:creationId xmlns:a16="http://schemas.microsoft.com/office/drawing/2014/main" id="{758866CF-43AE-4B5C-BD06-961786F0EBBD}"/>
              </a:ext>
            </a:extLst>
          </p:cNvPr>
          <p:cNvSpPr>
            <a:spLocks noGrp="1"/>
          </p:cNvSpPr>
          <p:nvPr>
            <p:ph type="body" sz="quarter" idx="19" hasCustomPrompt="1"/>
          </p:nvPr>
        </p:nvSpPr>
        <p:spPr>
          <a:xfrm>
            <a:off x="247925" y="4937770"/>
            <a:ext cx="934262" cy="927458"/>
          </a:xfrm>
        </p:spPr>
        <p:txBody>
          <a:bodyPr>
            <a:normAutofit/>
          </a:bodyPr>
          <a:lstStyle>
            <a:lvl1pPr marL="0" indent="0" algn="l">
              <a:buNone/>
              <a:defRPr sz="4950" spc="-225">
                <a:solidFill>
                  <a:schemeClr val="tx2"/>
                </a:solidFill>
                <a:latin typeface="League Spartan" charset="0"/>
                <a:ea typeface="League Spartan" charset="0"/>
                <a:cs typeface="League Spartan" charset="0"/>
              </a:defRPr>
            </a:lvl1pPr>
            <a:lvl2pPr marL="342891" indent="0" algn="ctr">
              <a:buNone/>
              <a:defRPr/>
            </a:lvl2pPr>
            <a:lvl3pPr marL="685783" indent="0" algn="ctr">
              <a:buNone/>
              <a:defRPr/>
            </a:lvl3pPr>
            <a:lvl4pPr marL="1028675" indent="0" algn="ctr">
              <a:buNone/>
              <a:defRPr/>
            </a:lvl4pPr>
            <a:lvl5pPr marL="1371566" indent="0" algn="ctr">
              <a:buNone/>
              <a:defRPr/>
            </a:lvl5pPr>
          </a:lstStyle>
          <a:p>
            <a:pPr lvl="0"/>
            <a:r>
              <a:rPr lang="en-US" dirty="0"/>
              <a:t>3.</a:t>
            </a:r>
          </a:p>
        </p:txBody>
      </p:sp>
      <p:sp>
        <p:nvSpPr>
          <p:cNvPr id="18" name="Text Placeholder 58">
            <a:extLst>
              <a:ext uri="{FF2B5EF4-FFF2-40B4-BE49-F238E27FC236}">
                <a16:creationId xmlns:a16="http://schemas.microsoft.com/office/drawing/2014/main" id="{61CF389B-90C4-47FD-AC2A-30E137686ADD}"/>
              </a:ext>
            </a:extLst>
          </p:cNvPr>
          <p:cNvSpPr>
            <a:spLocks noGrp="1"/>
          </p:cNvSpPr>
          <p:nvPr>
            <p:ph type="body" idx="20" hasCustomPrompt="1"/>
          </p:nvPr>
        </p:nvSpPr>
        <p:spPr>
          <a:xfrm>
            <a:off x="1297633" y="4820206"/>
            <a:ext cx="3418058" cy="1162589"/>
          </a:xfrm>
        </p:spPr>
        <p:txBody>
          <a:bodyPr>
            <a:noAutofit/>
          </a:bodyPr>
          <a:lstStyle>
            <a:lvl1pPr marL="0" indent="0" algn="l">
              <a:buNone/>
              <a:defRPr lang="en-US" sz="1800" b="0" i="0" smtClean="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defRPr>
            </a:lvl1pPr>
            <a:lvl2pPr marL="342891" indent="0" algn="ctr">
              <a:buNone/>
              <a:defRPr/>
            </a:lvl2pPr>
            <a:lvl3pPr marL="685783" indent="0" algn="ctr">
              <a:buNone/>
              <a:defRPr/>
            </a:lvl3pPr>
            <a:lvl4pPr marL="1028675" indent="0" algn="ctr">
              <a:buNone/>
              <a:defRPr/>
            </a:lvl4pPr>
            <a:lvl5pPr marL="1371566" indent="0" algn="ctr">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Proin</a:t>
            </a:r>
            <a:r>
              <a:rPr lang="en-US" dirty="0"/>
              <a:t> </a:t>
            </a:r>
            <a:r>
              <a:rPr lang="en-US" dirty="0" err="1"/>
              <a:t>eu</a:t>
            </a:r>
            <a:r>
              <a:rPr lang="en-US" dirty="0"/>
              <a:t> </a:t>
            </a:r>
            <a:r>
              <a:rPr lang="en-US" dirty="0" err="1"/>
              <a:t>tortor</a:t>
            </a:r>
            <a:r>
              <a:rPr lang="en-US" dirty="0"/>
              <a:t> </a:t>
            </a:r>
            <a:r>
              <a:rPr lang="en-US" dirty="0" err="1"/>
              <a:t>lectus</a:t>
            </a:r>
            <a:r>
              <a:rPr lang="en-US" dirty="0"/>
              <a:t>.</a:t>
            </a:r>
          </a:p>
        </p:txBody>
      </p:sp>
      <p:sp>
        <p:nvSpPr>
          <p:cNvPr id="19" name="Picture Placeholder 9">
            <a:extLst>
              <a:ext uri="{FF2B5EF4-FFF2-40B4-BE49-F238E27FC236}">
                <a16:creationId xmlns:a16="http://schemas.microsoft.com/office/drawing/2014/main" id="{B3D99353-2998-4BE3-87B7-79EB31E6C17E}"/>
              </a:ext>
            </a:extLst>
          </p:cNvPr>
          <p:cNvSpPr>
            <a:spLocks noGrp="1"/>
          </p:cNvSpPr>
          <p:nvPr>
            <p:ph type="pic" sz="quarter" idx="12"/>
          </p:nvPr>
        </p:nvSpPr>
        <p:spPr>
          <a:xfrm>
            <a:off x="4876858" y="0"/>
            <a:ext cx="4267142" cy="6858000"/>
          </a:xfrm>
          <a:solidFill>
            <a:schemeClr val="tx2">
              <a:lumMod val="75000"/>
            </a:schemeClr>
          </a:solidFill>
        </p:spPr>
        <p:txBody>
          <a:bodyPr/>
          <a:lstStyle>
            <a:lvl1pPr algn="ctr">
              <a:defRPr baseline="0">
                <a:solidFill>
                  <a:schemeClr val="bg1"/>
                </a:solidFill>
              </a:defRPr>
            </a:lvl1pPr>
          </a:lstStyle>
          <a:p>
            <a:endParaRPr lang="en-US" dirty="0"/>
          </a:p>
          <a:p>
            <a:endParaRPr lang="en-US" dirty="0"/>
          </a:p>
          <a:p>
            <a:endParaRPr lang="en-US" dirty="0"/>
          </a:p>
          <a:p>
            <a:endParaRPr lang="en-US" dirty="0"/>
          </a:p>
          <a:p>
            <a:endParaRPr lang="en-US" dirty="0"/>
          </a:p>
          <a:p>
            <a:r>
              <a:rPr lang="en-US" dirty="0"/>
              <a:t>Picture would go here or inserted here</a:t>
            </a:r>
          </a:p>
        </p:txBody>
      </p:sp>
    </p:spTree>
    <p:extLst>
      <p:ext uri="{BB962C8B-B14F-4D97-AF65-F5344CB8AC3E}">
        <p14:creationId xmlns:p14="http://schemas.microsoft.com/office/powerpoint/2010/main" val="197243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761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2640C-F8E6-4902-8243-E61A5BEBBC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0DA86E-E972-4261-811D-EAFFB39888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963E3B-B22D-4106-9A66-B6226AF69389}"/>
              </a:ext>
            </a:extLst>
          </p:cNvPr>
          <p:cNvSpPr>
            <a:spLocks noGrp="1"/>
          </p:cNvSpPr>
          <p:nvPr>
            <p:ph type="dt" sz="half" idx="10"/>
          </p:nvPr>
        </p:nvSpPr>
        <p:spPr/>
        <p:txBody>
          <a:bodyPr/>
          <a:lstStyle/>
          <a:p>
            <a:fld id="{5CF8B868-1EF7-4F41-87D6-E813D2019044}" type="datetimeFigureOut">
              <a:rPr lang="en-US" smtClean="0"/>
              <a:t>10/5/2020</a:t>
            </a:fld>
            <a:endParaRPr lang="en-US"/>
          </a:p>
        </p:txBody>
      </p:sp>
      <p:sp>
        <p:nvSpPr>
          <p:cNvPr id="5" name="Footer Placeholder 4">
            <a:extLst>
              <a:ext uri="{FF2B5EF4-FFF2-40B4-BE49-F238E27FC236}">
                <a16:creationId xmlns:a16="http://schemas.microsoft.com/office/drawing/2014/main" id="{1F34968C-F0AD-40F0-9635-D7F58ADCC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177D5-173A-4438-9605-CB458259BDF0}"/>
              </a:ext>
            </a:extLst>
          </p:cNvPr>
          <p:cNvSpPr>
            <a:spLocks noGrp="1"/>
          </p:cNvSpPr>
          <p:nvPr>
            <p:ph type="sldNum" sz="quarter" idx="12"/>
          </p:nvPr>
        </p:nvSpPr>
        <p:spPr/>
        <p:txBody>
          <a:bodyPr/>
          <a:lstStyle/>
          <a:p>
            <a:fld id="{1C9B3402-6297-4848-80A2-C7742CC5936C}" type="slidenum">
              <a:rPr lang="en-US" smtClean="0"/>
              <a:t>‹#›</a:t>
            </a:fld>
            <a:endParaRPr lang="en-US"/>
          </a:p>
        </p:txBody>
      </p:sp>
    </p:spTree>
    <p:extLst>
      <p:ext uri="{BB962C8B-B14F-4D97-AF65-F5344CB8AC3E}">
        <p14:creationId xmlns:p14="http://schemas.microsoft.com/office/powerpoint/2010/main" val="1033729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053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452CC3-2994-4EB0-9605-2D7A3430C35D}"/>
              </a:ext>
            </a:extLst>
          </p:cNvPr>
          <p:cNvSpPr/>
          <p:nvPr userDrawn="1"/>
        </p:nvSpPr>
        <p:spPr>
          <a:xfrm>
            <a:off x="0" y="5486400"/>
            <a:ext cx="9144000" cy="137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4">
            <a:extLst>
              <a:ext uri="{FF2B5EF4-FFF2-40B4-BE49-F238E27FC236}">
                <a16:creationId xmlns:a16="http://schemas.microsoft.com/office/drawing/2014/main" id="{AEAEAEE9-7581-4986-ABCB-F42B57530473}"/>
              </a:ext>
            </a:extLst>
          </p:cNvPr>
          <p:cNvSpPr>
            <a:spLocks noGrp="1"/>
          </p:cNvSpPr>
          <p:nvPr>
            <p:ph type="body" sz="quarter" idx="10" hasCustomPrompt="1"/>
          </p:nvPr>
        </p:nvSpPr>
        <p:spPr>
          <a:xfrm>
            <a:off x="571964" y="2352597"/>
            <a:ext cx="6420894" cy="1666816"/>
          </a:xfrm>
        </p:spPr>
        <p:txBody>
          <a:bodyPr>
            <a:noAutofit/>
          </a:bodyPr>
          <a:lstStyle>
            <a:lvl1pPr marL="0" indent="0">
              <a:lnSpc>
                <a:spcPct val="90000"/>
              </a:lnSpc>
              <a:buNone/>
              <a:defRPr sz="4400" b="1" i="0" baseline="0">
                <a:solidFill>
                  <a:schemeClr val="bg1"/>
                </a:solidFill>
                <a:latin typeface="League Spartan" charset="0"/>
                <a:ea typeface="League Spartan" charset="0"/>
                <a:cs typeface="League Spartan" charset="0"/>
              </a:defRPr>
            </a:lvl1pPr>
            <a:lvl2pPr marL="457188" indent="0">
              <a:buNone/>
              <a:defRPr/>
            </a:lvl2pPr>
            <a:lvl3pPr marL="914377" indent="0">
              <a:buNone/>
              <a:defRPr/>
            </a:lvl3pPr>
            <a:lvl4pPr marL="1371566" indent="0">
              <a:buNone/>
              <a:defRPr/>
            </a:lvl4pPr>
            <a:lvl5pPr marL="1828755" indent="0">
              <a:buNone/>
              <a:defRPr/>
            </a:lvl5pPr>
          </a:lstStyle>
          <a:p>
            <a:pPr lvl="0"/>
            <a:r>
              <a:rPr lang="en-US" dirty="0"/>
              <a:t>What is the impact in the workplace?</a:t>
            </a:r>
          </a:p>
        </p:txBody>
      </p:sp>
    </p:spTree>
    <p:extLst>
      <p:ext uri="{BB962C8B-B14F-4D97-AF65-F5344CB8AC3E}">
        <p14:creationId xmlns:p14="http://schemas.microsoft.com/office/powerpoint/2010/main" val="2718774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32F9F82E-F0C6-4B54-A9E2-E1734A0A2FD4}"/>
              </a:ext>
            </a:extLst>
          </p:cNvPr>
          <p:cNvSpPr>
            <a:spLocks noGrp="1"/>
          </p:cNvSpPr>
          <p:nvPr>
            <p:ph type="body" sz="quarter" idx="12" hasCustomPrompt="1"/>
          </p:nvPr>
        </p:nvSpPr>
        <p:spPr>
          <a:xfrm>
            <a:off x="388371" y="2444130"/>
            <a:ext cx="4307869" cy="1451348"/>
          </a:xfrm>
        </p:spPr>
        <p:txBody>
          <a:bodyPr>
            <a:normAutofit/>
          </a:bodyPr>
          <a:lstStyle>
            <a:lvl1pPr marL="0" indent="0" algn="l">
              <a:buNone/>
              <a:defRPr sz="3300" baseline="0">
                <a:solidFill>
                  <a:schemeClr val="accent4"/>
                </a:solidFill>
                <a:latin typeface="League Spartan" charset="0"/>
                <a:ea typeface="League Spartan" charset="0"/>
                <a:cs typeface="League Spartan" charset="0"/>
              </a:defRPr>
            </a:lvl1pPr>
          </a:lstStyle>
          <a:p>
            <a:pPr lvl="0"/>
            <a:r>
              <a:rPr lang="en-US" dirty="0"/>
              <a:t>This is a summary point. Goes here.</a:t>
            </a:r>
          </a:p>
        </p:txBody>
      </p:sp>
      <p:sp>
        <p:nvSpPr>
          <p:cNvPr id="6" name="Rectangle 5">
            <a:extLst>
              <a:ext uri="{FF2B5EF4-FFF2-40B4-BE49-F238E27FC236}">
                <a16:creationId xmlns:a16="http://schemas.microsoft.com/office/drawing/2014/main" id="{96C9027F-A0CF-44B0-844F-703423C97E84}"/>
              </a:ext>
            </a:extLst>
          </p:cNvPr>
          <p:cNvSpPr/>
          <p:nvPr/>
        </p:nvSpPr>
        <p:spPr>
          <a:xfrm>
            <a:off x="4836772" y="971552"/>
            <a:ext cx="4142767" cy="4252633"/>
          </a:xfrm>
          <a:prstGeom prst="rect">
            <a:avLst/>
          </a:prstGeom>
          <a:solidFill>
            <a:schemeClr val="accent4"/>
          </a:solidFill>
          <a:ln w="38100">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00" b="0" i="0" dirty="0">
              <a:latin typeface="Open Sans Regular" charset="0"/>
              <a:ea typeface="Open Sans Regular" charset="0"/>
              <a:cs typeface="Open Sans Regular" charset="0"/>
            </a:endParaRPr>
          </a:p>
        </p:txBody>
      </p:sp>
      <p:cxnSp>
        <p:nvCxnSpPr>
          <p:cNvPr id="8" name="Straight Connector 7">
            <a:extLst>
              <a:ext uri="{FF2B5EF4-FFF2-40B4-BE49-F238E27FC236}">
                <a16:creationId xmlns:a16="http://schemas.microsoft.com/office/drawing/2014/main" id="{7168C78F-2923-4140-9649-A5408CEA78C7}"/>
              </a:ext>
            </a:extLst>
          </p:cNvPr>
          <p:cNvCxnSpPr/>
          <p:nvPr userDrawn="1"/>
        </p:nvCxnSpPr>
        <p:spPr>
          <a:xfrm>
            <a:off x="0" y="6168496"/>
            <a:ext cx="9144000" cy="0"/>
          </a:xfrm>
          <a:prstGeom prst="line">
            <a:avLst/>
          </a:prstGeom>
          <a:ln w="2857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 name="Text Placeholder 2">
            <a:extLst>
              <a:ext uri="{FF2B5EF4-FFF2-40B4-BE49-F238E27FC236}">
                <a16:creationId xmlns:a16="http://schemas.microsoft.com/office/drawing/2014/main" id="{83DB6DCE-548E-41D3-B9A7-8062F9DDBBCD}"/>
              </a:ext>
            </a:extLst>
          </p:cNvPr>
          <p:cNvSpPr>
            <a:spLocks noGrp="1"/>
          </p:cNvSpPr>
          <p:nvPr>
            <p:ph type="body" sz="quarter" idx="13" hasCustomPrompt="1"/>
          </p:nvPr>
        </p:nvSpPr>
        <p:spPr>
          <a:xfrm>
            <a:off x="5164059" y="1688926"/>
            <a:ext cx="3591570" cy="2817882"/>
          </a:xfrm>
        </p:spPr>
        <p:txBody>
          <a:bodyPr/>
          <a:lstStyle>
            <a:lvl1pPr marL="0" indent="0" algn="ctr">
              <a:buNone/>
              <a:defRPr baseline="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Example summary copy would go here. Don’t place too much text here.</a:t>
            </a:r>
          </a:p>
        </p:txBody>
      </p:sp>
    </p:spTree>
    <p:extLst>
      <p:ext uri="{BB962C8B-B14F-4D97-AF65-F5344CB8AC3E}">
        <p14:creationId xmlns:p14="http://schemas.microsoft.com/office/powerpoint/2010/main" val="2845978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Cover (Blank)">
    <p:spTree>
      <p:nvGrpSpPr>
        <p:cNvPr id="1" name=""/>
        <p:cNvGrpSpPr/>
        <p:nvPr/>
      </p:nvGrpSpPr>
      <p:grpSpPr>
        <a:xfrm>
          <a:off x="0" y="0"/>
          <a:ext cx="0" cy="0"/>
          <a:chOff x="0" y="0"/>
          <a:chExt cx="0" cy="0"/>
        </a:xfrm>
      </p:grpSpPr>
      <p:sp>
        <p:nvSpPr>
          <p:cNvPr id="2" name="Rectangle 1"/>
          <p:cNvSpPr/>
          <p:nvPr userDrawn="1"/>
        </p:nvSpPr>
        <p:spPr>
          <a:xfrm>
            <a:off x="0" y="-2932"/>
            <a:ext cx="9144000" cy="6858000"/>
          </a:xfrm>
          <a:prstGeom prst="rect">
            <a:avLst/>
          </a:prstGeom>
          <a:solidFill>
            <a:srgbClr val="565656">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b="0" i="0" dirty="0">
              <a:latin typeface="Arial" charset="0"/>
            </a:endParaRPr>
          </a:p>
        </p:txBody>
      </p:sp>
    </p:spTree>
    <p:extLst>
      <p:ext uri="{BB962C8B-B14F-4D97-AF65-F5344CB8AC3E}">
        <p14:creationId xmlns:p14="http://schemas.microsoft.com/office/powerpoint/2010/main" val="1523803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565656">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b="0" i="0" dirty="0">
              <a:latin typeface="Arial" charset="0"/>
            </a:endParaRPr>
          </a:p>
        </p:txBody>
      </p:sp>
      <p:sp>
        <p:nvSpPr>
          <p:cNvPr id="9" name="Text Placeholder 8"/>
          <p:cNvSpPr>
            <a:spLocks noGrp="1"/>
          </p:cNvSpPr>
          <p:nvPr>
            <p:ph type="body" sz="quarter" idx="10" hasCustomPrompt="1"/>
          </p:nvPr>
        </p:nvSpPr>
        <p:spPr>
          <a:xfrm>
            <a:off x="1549705" y="2708024"/>
            <a:ext cx="6020201" cy="1379186"/>
          </a:xfrm>
        </p:spPr>
        <p:txBody>
          <a:bodyPr>
            <a:normAutofit/>
          </a:bodyPr>
          <a:lstStyle>
            <a:lvl1pPr marL="0" indent="0" algn="ctr">
              <a:buNone/>
              <a:defRPr sz="4400" baseline="0">
                <a:solidFill>
                  <a:schemeClr val="bg1"/>
                </a:solidFill>
                <a:latin typeface="League Spartan" charset="0"/>
                <a:ea typeface="League Spartan" charset="0"/>
                <a:cs typeface="League Spartan" charset="0"/>
              </a:defRPr>
            </a:lvl1pPr>
          </a:lstStyle>
          <a:p>
            <a:pPr marL="228600" marR="0" lvl="0" indent="-228600" algn="ctr" defTabSz="685800" rtl="0" eaLnBrk="1" fontAlgn="auto" latinLnBrk="0" hangingPunct="1">
              <a:lnSpc>
                <a:spcPct val="90000"/>
              </a:lnSpc>
              <a:spcBef>
                <a:spcPts val="750"/>
              </a:spcBef>
              <a:spcAft>
                <a:spcPts val="0"/>
              </a:spcAft>
              <a:buClrTx/>
              <a:buSzTx/>
              <a:tabLst/>
              <a:defRPr/>
            </a:pPr>
            <a:r>
              <a:rPr lang="en-US" dirty="0"/>
              <a:t>THIS IS A KEY POINT GOES HERE</a:t>
            </a:r>
          </a:p>
        </p:txBody>
      </p:sp>
    </p:spTree>
    <p:extLst>
      <p:ext uri="{BB962C8B-B14F-4D97-AF65-F5344CB8AC3E}">
        <p14:creationId xmlns:p14="http://schemas.microsoft.com/office/powerpoint/2010/main" val="32151559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Image Left + Text (Purple)">
    <p:bg>
      <p:bgPr>
        <a:solidFill>
          <a:schemeClr val="tx2"/>
        </a:solidFill>
        <a:effectLst/>
      </p:bgPr>
    </p:bg>
    <p:spTree>
      <p:nvGrpSpPr>
        <p:cNvPr id="1" name=""/>
        <p:cNvGrpSpPr/>
        <p:nvPr/>
      </p:nvGrpSpPr>
      <p:grpSpPr>
        <a:xfrm>
          <a:off x="0" y="0"/>
          <a:ext cx="0" cy="0"/>
          <a:chOff x="0" y="0"/>
          <a:chExt cx="0" cy="0"/>
        </a:xfrm>
      </p:grpSpPr>
      <p:sp>
        <p:nvSpPr>
          <p:cNvPr id="3" name="Picture Placeholder 9">
            <a:extLst>
              <a:ext uri="{FF2B5EF4-FFF2-40B4-BE49-F238E27FC236}">
                <a16:creationId xmlns:a16="http://schemas.microsoft.com/office/drawing/2014/main" id="{A4F7A44E-E273-499B-8233-93690A97D926}"/>
              </a:ext>
            </a:extLst>
          </p:cNvPr>
          <p:cNvSpPr>
            <a:spLocks noGrp="1"/>
          </p:cNvSpPr>
          <p:nvPr>
            <p:ph type="pic" sz="quarter" idx="12"/>
          </p:nvPr>
        </p:nvSpPr>
        <p:spPr>
          <a:xfrm>
            <a:off x="0" y="0"/>
            <a:ext cx="4572000" cy="6858000"/>
          </a:xfrm>
          <a:solidFill>
            <a:schemeClr val="tx2">
              <a:lumMod val="75000"/>
            </a:schemeClr>
          </a:solidFill>
        </p:spPr>
        <p:txBody>
          <a:bodyPr/>
          <a:lstStyle>
            <a:lvl1pPr algn="ctr">
              <a:defRPr baseline="0">
                <a:solidFill>
                  <a:schemeClr val="bg1"/>
                </a:solidFill>
              </a:defRPr>
            </a:lvl1pPr>
          </a:lstStyle>
          <a:p>
            <a:endParaRPr lang="en-US" dirty="0"/>
          </a:p>
          <a:p>
            <a:endParaRPr lang="en-US" dirty="0"/>
          </a:p>
          <a:p>
            <a:endParaRPr lang="en-US" dirty="0"/>
          </a:p>
          <a:p>
            <a:endParaRPr lang="en-US" dirty="0"/>
          </a:p>
          <a:p>
            <a:endParaRPr lang="en-US" dirty="0"/>
          </a:p>
          <a:p>
            <a:r>
              <a:rPr lang="en-US" dirty="0"/>
              <a:t>Picture would go here or inserted here</a:t>
            </a:r>
          </a:p>
        </p:txBody>
      </p:sp>
      <p:sp>
        <p:nvSpPr>
          <p:cNvPr id="4" name="Text Placeholder 5">
            <a:extLst>
              <a:ext uri="{FF2B5EF4-FFF2-40B4-BE49-F238E27FC236}">
                <a16:creationId xmlns:a16="http://schemas.microsoft.com/office/drawing/2014/main" id="{9788AFF2-7EF6-4980-B25E-F0842AA6897B}"/>
              </a:ext>
            </a:extLst>
          </p:cNvPr>
          <p:cNvSpPr>
            <a:spLocks noGrp="1"/>
          </p:cNvSpPr>
          <p:nvPr>
            <p:ph type="body" sz="quarter" idx="10" hasCustomPrompt="1"/>
          </p:nvPr>
        </p:nvSpPr>
        <p:spPr>
          <a:xfrm>
            <a:off x="4868237" y="2097135"/>
            <a:ext cx="3949192" cy="2663730"/>
          </a:xfrm>
        </p:spPr>
        <p:txBody>
          <a:bodyPr>
            <a:normAutofit/>
          </a:bodyPr>
          <a:lstStyle>
            <a:lvl1pPr marL="0" indent="0" algn="ctr">
              <a:lnSpc>
                <a:spcPct val="100000"/>
              </a:lnSpc>
              <a:buNone/>
              <a:defRPr lang="en-US" sz="2400" b="0" i="0" smtClean="0">
                <a:solidFill>
                  <a:schemeClr val="bg1"/>
                </a:solidFill>
                <a:effectLst/>
                <a:latin typeface="Open Sans" panose="020B0606030504020204" pitchFamily="34" charset="0"/>
                <a:ea typeface="Open Sans" panose="020B0606030504020204" pitchFamily="34" charset="0"/>
                <a:cs typeface="Open Sans" panose="020B0606030504020204" pitchFamily="34" charset="0"/>
              </a:defRPr>
            </a:lvl1pPr>
            <a:lvl2pPr marL="342891" indent="0" algn="ctr">
              <a:buNone/>
              <a:defRPr/>
            </a:lvl2pPr>
            <a:lvl3pPr marL="685783" indent="0" algn="ctr">
              <a:buNone/>
              <a:defRPr/>
            </a:lvl3pPr>
            <a:lvl4pPr marL="1028675" indent="0" algn="ctr">
              <a:buNone/>
              <a:defRPr/>
            </a:lvl4pPr>
            <a:lvl5pPr marL="1371566" indent="0" algn="ctr">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Proin</a:t>
            </a:r>
            <a:r>
              <a:rPr lang="en-US" dirty="0"/>
              <a:t> </a:t>
            </a:r>
            <a:r>
              <a:rPr lang="en-US" dirty="0" err="1"/>
              <a:t>ornare</a:t>
            </a:r>
            <a:r>
              <a:rPr lang="en-US" dirty="0"/>
              <a:t> </a:t>
            </a:r>
            <a:r>
              <a:rPr lang="en-US" dirty="0" err="1"/>
              <a:t>elementum</a:t>
            </a:r>
            <a:r>
              <a:rPr lang="en-US" dirty="0"/>
              <a:t> </a:t>
            </a:r>
            <a:r>
              <a:rPr lang="en-US" dirty="0" err="1"/>
              <a:t>sempeectus</a:t>
            </a:r>
            <a:endParaRPr lang="en-US" dirty="0"/>
          </a:p>
        </p:txBody>
      </p:sp>
    </p:spTree>
    <p:extLst>
      <p:ext uri="{BB962C8B-B14F-4D97-AF65-F5344CB8AC3E}">
        <p14:creationId xmlns:p14="http://schemas.microsoft.com/office/powerpoint/2010/main" val="1766673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Midnight Purple Hero">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3" name="Picture 2" descr="A close up of an umbrella&#10;&#10;Description generated with high confidence">
            <a:extLst>
              <a:ext uri="{FF2B5EF4-FFF2-40B4-BE49-F238E27FC236}">
                <a16:creationId xmlns:a16="http://schemas.microsoft.com/office/drawing/2014/main" id="{03A18C35-8D89-4386-AFBA-B16E1E127A8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038"/>
          <a:stretch/>
        </p:blipFill>
        <p:spPr>
          <a:xfrm>
            <a:off x="0" y="246080"/>
            <a:ext cx="4134719" cy="6172200"/>
          </a:xfrm>
          <a:prstGeom prst="rect">
            <a:avLst/>
          </a:prstGeom>
        </p:spPr>
      </p:pic>
    </p:spTree>
    <p:extLst>
      <p:ext uri="{BB962C8B-B14F-4D97-AF65-F5344CB8AC3E}">
        <p14:creationId xmlns:p14="http://schemas.microsoft.com/office/powerpoint/2010/main" val="3017709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Key Point (Left)">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565656">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760" b="0" i="0" dirty="0">
              <a:latin typeface="Arial" charset="0"/>
            </a:endParaRPr>
          </a:p>
        </p:txBody>
      </p:sp>
      <p:pic>
        <p:nvPicPr>
          <p:cNvPr id="5" name="Picture 4" descr="A close up of a logo&#10;&#10;Description automatically generated">
            <a:extLst>
              <a:ext uri="{FF2B5EF4-FFF2-40B4-BE49-F238E27FC236}">
                <a16:creationId xmlns:a16="http://schemas.microsoft.com/office/drawing/2014/main" id="{8415A2C0-FD74-4A02-A06B-3A9147087F3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546" r="26267" b="14546"/>
          <a:stretch/>
        </p:blipFill>
        <p:spPr>
          <a:xfrm>
            <a:off x="3789703" y="0"/>
            <a:ext cx="5354297" cy="6858000"/>
          </a:xfrm>
          <a:prstGeom prst="rect">
            <a:avLst/>
          </a:prstGeom>
        </p:spPr>
      </p:pic>
      <p:sp>
        <p:nvSpPr>
          <p:cNvPr id="4" name="Text Placeholder 2">
            <a:extLst>
              <a:ext uri="{FF2B5EF4-FFF2-40B4-BE49-F238E27FC236}">
                <a16:creationId xmlns:a16="http://schemas.microsoft.com/office/drawing/2014/main" id="{37AB4B81-5EA6-4060-80C7-FA11D5D0D855}"/>
              </a:ext>
            </a:extLst>
          </p:cNvPr>
          <p:cNvSpPr>
            <a:spLocks noGrp="1"/>
          </p:cNvSpPr>
          <p:nvPr>
            <p:ph type="body" sz="quarter" idx="10" hasCustomPrompt="1"/>
          </p:nvPr>
        </p:nvSpPr>
        <p:spPr>
          <a:xfrm>
            <a:off x="841039" y="2120677"/>
            <a:ext cx="5821019" cy="2616647"/>
          </a:xfrm>
        </p:spPr>
        <p:txBody>
          <a:bodyPr>
            <a:noAutofit/>
          </a:bodyPr>
          <a:lstStyle>
            <a:lvl1pPr marL="0" indent="0" algn="l">
              <a:buNone/>
              <a:defRPr sz="4050" baseline="0">
                <a:solidFill>
                  <a:schemeClr val="bg1"/>
                </a:solidFill>
                <a:latin typeface="League Spartan" charset="0"/>
                <a:ea typeface="League Spartan" charset="0"/>
                <a:cs typeface="League Spartan"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Tree>
    <p:extLst>
      <p:ext uri="{BB962C8B-B14F-4D97-AF65-F5344CB8AC3E}">
        <p14:creationId xmlns:p14="http://schemas.microsoft.com/office/powerpoint/2010/main" val="312411079"/>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5579CC-7460-48E9-9233-507A77CB8E49}" type="datetimeFigureOut">
              <a:rPr lang="en-GB" smtClean="0"/>
              <a:t>05/10/2020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049BC9-E9D4-4512-AED0-442991157DDC}" type="slidenum">
              <a:rPr lang="en-GB" smtClean="0"/>
              <a:t>‹#›</a:t>
            </a:fld>
            <a:endParaRPr lang="en-GB"/>
          </a:p>
        </p:txBody>
      </p:sp>
      <p:sp>
        <p:nvSpPr>
          <p:cNvPr id="7" name="Title Placeholder 1">
            <a:extLst>
              <a:ext uri="{FF2B5EF4-FFF2-40B4-BE49-F238E27FC236}">
                <a16:creationId xmlns:a16="http://schemas.microsoft.com/office/drawing/2014/main" id="{44DCABB9-E7B2-43BC-98F7-1FE822039EB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2">
            <a:extLst>
              <a:ext uri="{FF2B5EF4-FFF2-40B4-BE49-F238E27FC236}">
                <a16:creationId xmlns:a16="http://schemas.microsoft.com/office/drawing/2014/main" id="{A938951A-EA96-432D-9B28-2762A64E84A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9987061"/>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66" r:id="rId3"/>
    <p:sldLayoutId id="2147483662" r:id="rId4"/>
    <p:sldLayoutId id="2147483663" r:id="rId5"/>
    <p:sldLayoutId id="2147483664" r:id="rId6"/>
    <p:sldLayoutId id="2147483668" r:id="rId7"/>
    <p:sldLayoutId id="2147483669" r:id="rId8"/>
    <p:sldLayoutId id="2147483671" r:id="rId9"/>
    <p:sldLayoutId id="2147483672" r:id="rId10"/>
    <p:sldLayoutId id="2147483674" r:id="rId11"/>
    <p:sldLayoutId id="2147483675" r:id="rId12"/>
  </p:sldLayoutIdLst>
  <p:txStyles>
    <p:titleStyle>
      <a:lvl1pPr algn="l" defTabSz="914400" rtl="0" eaLnBrk="1" latinLnBrk="0" hangingPunct="1">
        <a:lnSpc>
          <a:spcPct val="90000"/>
        </a:lnSpc>
        <a:spcBef>
          <a:spcPct val="0"/>
        </a:spcBef>
        <a:buNone/>
        <a:defRPr sz="3600" kern="1200">
          <a:solidFill>
            <a:schemeClr val="tx1"/>
          </a:solidFill>
          <a:latin typeface="League Spartan" panose="000008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tif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4.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9.sv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30.sv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8.jpeg"/><Relationship Id="rId7" Type="http://schemas.openxmlformats.org/officeDocument/2006/relationships/image" Target="../media/image41.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27.png"/><Relationship Id="rId9" Type="http://schemas.openxmlformats.org/officeDocument/2006/relationships/image" Target="../media/image30.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3.jpeg"/><Relationship Id="rId7" Type="http://schemas.openxmlformats.org/officeDocument/2006/relationships/image" Target="../media/image44.sv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45.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27.png"/><Relationship Id="rId7" Type="http://schemas.openxmlformats.org/officeDocument/2006/relationships/image" Target="../media/image40.png"/><Relationship Id="rId2" Type="http://schemas.openxmlformats.org/officeDocument/2006/relationships/image" Target="../media/image46.jpg"/><Relationship Id="rId1" Type="http://schemas.openxmlformats.org/officeDocument/2006/relationships/slideLayout" Target="../slideLayouts/slideLayout1.xml"/><Relationship Id="rId6" Type="http://schemas.openxmlformats.org/officeDocument/2006/relationships/image" Target="../media/image45.svg"/><Relationship Id="rId5" Type="http://schemas.openxmlformats.org/officeDocument/2006/relationships/image" Target="../media/image29.png"/><Relationship Id="rId4" Type="http://schemas.openxmlformats.org/officeDocument/2006/relationships/image" Target="../media/image28.svg"/></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1414CE8-DFCE-47FD-8DEA-5764037BD4DE}"/>
              </a:ext>
            </a:extLst>
          </p:cNvPr>
          <p:cNvGrpSpPr/>
          <p:nvPr/>
        </p:nvGrpSpPr>
        <p:grpSpPr>
          <a:xfrm>
            <a:off x="735734" y="1294847"/>
            <a:ext cx="5093566" cy="3472628"/>
            <a:chOff x="980978" y="583463"/>
            <a:chExt cx="5592838" cy="3728939"/>
          </a:xfrm>
        </p:grpSpPr>
        <p:sp>
          <p:nvSpPr>
            <p:cNvPr id="6" name="TextBox 5">
              <a:extLst>
                <a:ext uri="{FF2B5EF4-FFF2-40B4-BE49-F238E27FC236}">
                  <a16:creationId xmlns:a16="http://schemas.microsoft.com/office/drawing/2014/main" id="{FF4A4799-5562-469D-9BFC-0F62F32C1362}"/>
                </a:ext>
              </a:extLst>
            </p:cNvPr>
            <p:cNvSpPr txBox="1"/>
            <p:nvPr/>
          </p:nvSpPr>
          <p:spPr>
            <a:xfrm>
              <a:off x="980978" y="583463"/>
              <a:ext cx="5592838" cy="3077764"/>
            </a:xfrm>
            <a:prstGeom prst="rect">
              <a:avLst/>
            </a:prstGeom>
            <a:noFill/>
          </p:spPr>
          <p:txBody>
            <a:bodyPr wrap="square" rtlCol="0">
              <a:spAutoFit/>
            </a:bodyPr>
            <a:lstStyle/>
            <a:p>
              <a:pPr defTabSz="685800"/>
              <a:r>
                <a:rPr lang="en-US" sz="4800" dirty="0">
                  <a:solidFill>
                    <a:schemeClr val="bg1"/>
                  </a:solidFill>
                  <a:latin typeface="League Spartan"/>
                </a:rPr>
                <a:t>Motivational Interviewing: Part 1</a:t>
              </a:r>
              <a:endParaRPr lang="en-US" sz="4500" b="1" dirty="0">
                <a:solidFill>
                  <a:schemeClr val="bg1"/>
                </a:solidFill>
                <a:latin typeface="League Spartan"/>
                <a:ea typeface="League Spartan" charset="0"/>
                <a:cs typeface="League Spartan" charset="0"/>
              </a:endParaRPr>
            </a:p>
          </p:txBody>
        </p:sp>
        <p:sp>
          <p:nvSpPr>
            <p:cNvPr id="7" name="Rectangle 6">
              <a:extLst>
                <a:ext uri="{FF2B5EF4-FFF2-40B4-BE49-F238E27FC236}">
                  <a16:creationId xmlns:a16="http://schemas.microsoft.com/office/drawing/2014/main" id="{922DEA43-5FD0-45A5-B9CE-DBF1A099759B}"/>
                </a:ext>
              </a:extLst>
            </p:cNvPr>
            <p:cNvSpPr/>
            <p:nvPr/>
          </p:nvSpPr>
          <p:spPr>
            <a:xfrm>
              <a:off x="980978" y="3801493"/>
              <a:ext cx="5416914" cy="510909"/>
            </a:xfrm>
            <a:prstGeom prst="rect">
              <a:avLst/>
            </a:prstGeom>
          </p:spPr>
          <p:txBody>
            <a:bodyPr wrap="square">
              <a:spAutoFit/>
            </a:bodyPr>
            <a:lstStyle/>
            <a:p>
              <a:pPr defTabSz="342892">
                <a:lnSpc>
                  <a:spcPct val="90000"/>
                </a:lnSpc>
              </a:pPr>
              <a:r>
                <a:rPr lang="en-GB" sz="2100" dirty="0">
                  <a:solidFill>
                    <a:srgbClr val="FFFFFF"/>
                  </a:solidFill>
                  <a:latin typeface="League Spartan"/>
                  <a:ea typeface="Open Sans Light" charset="0"/>
                  <a:cs typeface="Open Sans Light" charset="0"/>
                </a:rPr>
                <a:t>Elizabeth Morrison LCSW, MAC</a:t>
              </a:r>
            </a:p>
          </p:txBody>
        </p:sp>
      </p:grpSp>
      <p:pic>
        <p:nvPicPr>
          <p:cNvPr id="8" name="Picture 7">
            <a:extLst>
              <a:ext uri="{FF2B5EF4-FFF2-40B4-BE49-F238E27FC236}">
                <a16:creationId xmlns:a16="http://schemas.microsoft.com/office/drawing/2014/main" id="{596E9356-B6C8-419F-9D71-FEAABB50FF8F}"/>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5669082" y="1070517"/>
            <a:ext cx="6139558" cy="5573758"/>
          </a:xfrm>
          <a:prstGeom prst="rect">
            <a:avLst/>
          </a:prstGeom>
        </p:spPr>
      </p:pic>
      <p:cxnSp>
        <p:nvCxnSpPr>
          <p:cNvPr id="9" name="Straight Connector 8">
            <a:extLst>
              <a:ext uri="{FF2B5EF4-FFF2-40B4-BE49-F238E27FC236}">
                <a16:creationId xmlns:a16="http://schemas.microsoft.com/office/drawing/2014/main" id="{D2239958-FE48-4E54-A2C5-CFC7178B0726}"/>
              </a:ext>
            </a:extLst>
          </p:cNvPr>
          <p:cNvCxnSpPr>
            <a:cxnSpLocks/>
          </p:cNvCxnSpPr>
          <p:nvPr/>
        </p:nvCxnSpPr>
        <p:spPr>
          <a:xfrm>
            <a:off x="0" y="6535399"/>
            <a:ext cx="91440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1CA7AEB5-65C9-ED43-8C77-4A3E94C2EE77}"/>
              </a:ext>
            </a:extLst>
          </p:cNvPr>
          <p:cNvPicPr>
            <a:picLocks noChangeAspect="1"/>
          </p:cNvPicPr>
          <p:nvPr/>
        </p:nvPicPr>
        <p:blipFill>
          <a:blip r:embed="rId5"/>
          <a:stretch>
            <a:fillRect/>
          </a:stretch>
        </p:blipFill>
        <p:spPr>
          <a:xfrm>
            <a:off x="7211961" y="5467304"/>
            <a:ext cx="1563329" cy="959206"/>
          </a:xfrm>
          <a:prstGeom prst="rect">
            <a:avLst/>
          </a:prstGeom>
        </p:spPr>
      </p:pic>
    </p:spTree>
    <p:extLst>
      <p:ext uri="{BB962C8B-B14F-4D97-AF65-F5344CB8AC3E}">
        <p14:creationId xmlns:p14="http://schemas.microsoft.com/office/powerpoint/2010/main" val="3174494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2F5103C-EFD0-4B9B-9972-2A2A6C09948E}"/>
              </a:ext>
            </a:extLst>
          </p:cNvPr>
          <p:cNvGrpSpPr/>
          <p:nvPr/>
        </p:nvGrpSpPr>
        <p:grpSpPr>
          <a:xfrm>
            <a:off x="936814" y="1493402"/>
            <a:ext cx="5659725" cy="1347158"/>
            <a:chOff x="936814" y="1493402"/>
            <a:chExt cx="5659725" cy="1347158"/>
          </a:xfrm>
        </p:grpSpPr>
        <p:sp>
          <p:nvSpPr>
            <p:cNvPr id="2" name="Rectangle 1">
              <a:extLst>
                <a:ext uri="{FF2B5EF4-FFF2-40B4-BE49-F238E27FC236}">
                  <a16:creationId xmlns:a16="http://schemas.microsoft.com/office/drawing/2014/main" id="{6A067C06-D249-421E-BF7E-FE74B6DA6271}"/>
                </a:ext>
              </a:extLst>
            </p:cNvPr>
            <p:cNvSpPr/>
            <p:nvPr/>
          </p:nvSpPr>
          <p:spPr>
            <a:xfrm>
              <a:off x="2650457" y="1673448"/>
              <a:ext cx="3946082" cy="987065"/>
            </a:xfrm>
            <a:prstGeom prst="rect">
              <a:avLst/>
            </a:prstGeom>
          </p:spPr>
          <p:txBody>
            <a:bodyPr wrap="square">
              <a:spAutoFit/>
            </a:bodyPr>
            <a:lstStyle/>
            <a:p>
              <a:pPr>
                <a:lnSpc>
                  <a:spcPct val="80000"/>
                </a:lnSpc>
                <a:spcAft>
                  <a:spcPts val="1200"/>
                </a:spcAft>
                <a:buClr>
                  <a:schemeClr val="accent1"/>
                </a:buClr>
              </a:pPr>
              <a:r>
                <a:rPr lang="en-US" sz="3600" b="1" dirty="0">
                  <a:solidFill>
                    <a:schemeClr val="accent4"/>
                  </a:solidFill>
                </a:rPr>
                <a:t>Over 90 Clinical Trials </a:t>
              </a:r>
              <a:r>
                <a:rPr lang="en-US" sz="3600" dirty="0">
                  <a:solidFill>
                    <a:schemeClr val="accent4"/>
                  </a:solidFill>
                </a:rPr>
                <a:t>(MARMITE)</a:t>
              </a:r>
            </a:p>
          </p:txBody>
        </p:sp>
        <p:pic>
          <p:nvPicPr>
            <p:cNvPr id="4" name="Picture 3">
              <a:extLst>
                <a:ext uri="{FF2B5EF4-FFF2-40B4-BE49-F238E27FC236}">
                  <a16:creationId xmlns:a16="http://schemas.microsoft.com/office/drawing/2014/main" id="{85EF01AD-1D66-43C8-86CB-4A52514DAD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6814" y="1493402"/>
              <a:ext cx="1347158" cy="1347158"/>
            </a:xfrm>
            <a:prstGeom prst="rect">
              <a:avLst/>
            </a:prstGeom>
          </p:spPr>
        </p:pic>
      </p:grpSp>
      <p:cxnSp>
        <p:nvCxnSpPr>
          <p:cNvPr id="5" name="Straight Connector 4">
            <a:extLst>
              <a:ext uri="{FF2B5EF4-FFF2-40B4-BE49-F238E27FC236}">
                <a16:creationId xmlns:a16="http://schemas.microsoft.com/office/drawing/2014/main" id="{52E8FDB8-B70D-46AF-B0DA-442CCF11A497}"/>
              </a:ext>
            </a:extLst>
          </p:cNvPr>
          <p:cNvCxnSpPr/>
          <p:nvPr/>
        </p:nvCxnSpPr>
        <p:spPr>
          <a:xfrm>
            <a:off x="8351117" y="-2367"/>
            <a:ext cx="34506" cy="6858000"/>
          </a:xfrm>
          <a:prstGeom prst="line">
            <a:avLst/>
          </a:prstGeom>
          <a:ln w="28575">
            <a:solidFill>
              <a:schemeClr val="tx2"/>
            </a:solidFill>
          </a:ln>
          <a:effectLst/>
        </p:spPr>
        <p:style>
          <a:lnRef idx="2">
            <a:schemeClr val="accent1"/>
          </a:lnRef>
          <a:fillRef idx="0">
            <a:schemeClr val="accent1"/>
          </a:fillRef>
          <a:effectRef idx="1">
            <a:schemeClr val="accent1"/>
          </a:effectRef>
          <a:fontRef idx="minor">
            <a:schemeClr val="tx1"/>
          </a:fontRef>
        </p:style>
      </p:cxnSp>
      <p:grpSp>
        <p:nvGrpSpPr>
          <p:cNvPr id="8" name="Group 7">
            <a:extLst>
              <a:ext uri="{FF2B5EF4-FFF2-40B4-BE49-F238E27FC236}">
                <a16:creationId xmlns:a16="http://schemas.microsoft.com/office/drawing/2014/main" id="{9C3952BC-2206-44DE-8F49-99F12820E667}"/>
              </a:ext>
            </a:extLst>
          </p:cNvPr>
          <p:cNvGrpSpPr/>
          <p:nvPr/>
        </p:nvGrpSpPr>
        <p:grpSpPr>
          <a:xfrm>
            <a:off x="959377" y="3755085"/>
            <a:ext cx="6656816" cy="1665167"/>
            <a:chOff x="959377" y="3755085"/>
            <a:chExt cx="6656816" cy="1665167"/>
          </a:xfrm>
        </p:grpSpPr>
        <p:sp>
          <p:nvSpPr>
            <p:cNvPr id="6" name="Rectangle 5">
              <a:extLst>
                <a:ext uri="{FF2B5EF4-FFF2-40B4-BE49-F238E27FC236}">
                  <a16:creationId xmlns:a16="http://schemas.microsoft.com/office/drawing/2014/main" id="{57F5FAA0-125F-40DA-8F7A-C37FF6CED778}"/>
                </a:ext>
              </a:extLst>
            </p:cNvPr>
            <p:cNvSpPr/>
            <p:nvPr/>
          </p:nvSpPr>
          <p:spPr>
            <a:xfrm>
              <a:off x="2650457" y="3989924"/>
              <a:ext cx="4965736" cy="1430328"/>
            </a:xfrm>
            <a:prstGeom prst="rect">
              <a:avLst/>
            </a:prstGeom>
          </p:spPr>
          <p:txBody>
            <a:bodyPr wrap="square">
              <a:spAutoFit/>
            </a:bodyPr>
            <a:lstStyle/>
            <a:p>
              <a:pPr>
                <a:lnSpc>
                  <a:spcPct val="80000"/>
                </a:lnSpc>
                <a:spcAft>
                  <a:spcPts val="1200"/>
                </a:spcAft>
                <a:buClr>
                  <a:schemeClr val="accent1"/>
                </a:buClr>
              </a:pPr>
              <a:r>
                <a:rPr lang="en-US" sz="3600" b="1" dirty="0">
                  <a:solidFill>
                    <a:schemeClr val="accent4"/>
                  </a:solidFill>
                </a:rPr>
                <a:t>30 years of research </a:t>
              </a:r>
              <a:r>
                <a:rPr lang="en-US" sz="3600" dirty="0">
                  <a:solidFill>
                    <a:schemeClr val="accent4"/>
                  </a:solidFill>
                </a:rPr>
                <a:t>on the effectiveness of MI</a:t>
              </a:r>
            </a:p>
          </p:txBody>
        </p:sp>
        <p:pic>
          <p:nvPicPr>
            <p:cNvPr id="3" name="Graphic 2">
              <a:extLst>
                <a:ext uri="{FF2B5EF4-FFF2-40B4-BE49-F238E27FC236}">
                  <a16:creationId xmlns:a16="http://schemas.microsoft.com/office/drawing/2014/main" id="{3A18DF80-0082-42DF-B45C-143FB4FB8A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9377" y="3755085"/>
              <a:ext cx="1170057" cy="1577034"/>
            </a:xfrm>
            <a:prstGeom prst="rect">
              <a:avLst/>
            </a:prstGeom>
          </p:spPr>
        </p:pic>
      </p:grpSp>
    </p:spTree>
    <p:extLst>
      <p:ext uri="{BB962C8B-B14F-4D97-AF65-F5344CB8AC3E}">
        <p14:creationId xmlns:p14="http://schemas.microsoft.com/office/powerpoint/2010/main" val="281645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75000"/>
            <a:lumOff val="25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2E1488-542B-4281-A038-B2849CB97483}"/>
              </a:ext>
            </a:extLst>
          </p:cNvPr>
          <p:cNvSpPr>
            <a:spLocks noGrp="1"/>
          </p:cNvSpPr>
          <p:nvPr>
            <p:ph type="body" sz="quarter" idx="10"/>
          </p:nvPr>
        </p:nvSpPr>
        <p:spPr>
          <a:xfrm>
            <a:off x="719673" y="1642747"/>
            <a:ext cx="4169111" cy="3136191"/>
          </a:xfrm>
        </p:spPr>
        <p:txBody>
          <a:bodyPr/>
          <a:lstStyle/>
          <a:p>
            <a:pPr>
              <a:lnSpc>
                <a:spcPct val="100000"/>
              </a:lnSpc>
            </a:pPr>
            <a:r>
              <a:rPr lang="en-US" sz="4800" b="1" dirty="0">
                <a:latin typeface="League Spartan" panose="00000800000000000000" pitchFamily="50" charset="0"/>
                <a:ea typeface="Open Sans" panose="020B0606030504020204" pitchFamily="34" charset="0"/>
                <a:cs typeface="Open Sans" panose="020B0606030504020204" pitchFamily="34" charset="0"/>
              </a:rPr>
              <a:t>The spirit of MI is non-judgmental, &amp; empathic </a:t>
            </a:r>
            <a:endParaRPr lang="en-GB" sz="4800" b="1" dirty="0">
              <a:latin typeface="League Spartan" panose="00000800000000000000" pitchFamily="50"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69380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433CD4-C559-994C-B925-6683BE62B92D}"/>
              </a:ext>
            </a:extLst>
          </p:cNvPr>
          <p:cNvSpPr>
            <a:spLocks noGrp="1"/>
          </p:cNvSpPr>
          <p:nvPr>
            <p:ph type="body" sz="quarter" idx="10"/>
          </p:nvPr>
        </p:nvSpPr>
        <p:spPr/>
        <p:txBody>
          <a:bodyPr/>
          <a:lstStyle/>
          <a:p>
            <a:r>
              <a:rPr lang="en-US" dirty="0"/>
              <a:t>What are the core elements?</a:t>
            </a:r>
            <a:endParaRPr lang="en-GB" dirty="0"/>
          </a:p>
          <a:p>
            <a:endParaRPr lang="en-US" dirty="0"/>
          </a:p>
        </p:txBody>
      </p:sp>
    </p:spTree>
    <p:extLst>
      <p:ext uri="{BB962C8B-B14F-4D97-AF65-F5344CB8AC3E}">
        <p14:creationId xmlns:p14="http://schemas.microsoft.com/office/powerpoint/2010/main" val="1837097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68EFE08-BBE1-47A3-8E9B-65A4222AB2B6}"/>
              </a:ext>
            </a:extLst>
          </p:cNvPr>
          <p:cNvSpPr>
            <a:spLocks noGrp="1"/>
          </p:cNvSpPr>
          <p:nvPr>
            <p:ph type="body" sz="quarter" idx="14"/>
          </p:nvPr>
        </p:nvSpPr>
        <p:spPr/>
        <p:txBody>
          <a:bodyPr>
            <a:normAutofit/>
          </a:bodyPr>
          <a:lstStyle/>
          <a:p>
            <a:r>
              <a:rPr lang="en-GB" dirty="0"/>
              <a:t>1.</a:t>
            </a:r>
          </a:p>
        </p:txBody>
      </p:sp>
      <p:sp>
        <p:nvSpPr>
          <p:cNvPr id="5" name="Text Placeholder 4">
            <a:extLst>
              <a:ext uri="{FF2B5EF4-FFF2-40B4-BE49-F238E27FC236}">
                <a16:creationId xmlns:a16="http://schemas.microsoft.com/office/drawing/2014/main" id="{F3951537-89B9-4418-85C9-5ECF67B4198B}"/>
              </a:ext>
            </a:extLst>
          </p:cNvPr>
          <p:cNvSpPr>
            <a:spLocks noGrp="1"/>
          </p:cNvSpPr>
          <p:nvPr>
            <p:ph type="body" idx="16"/>
          </p:nvPr>
        </p:nvSpPr>
        <p:spPr>
          <a:xfrm>
            <a:off x="1182187" y="1027623"/>
            <a:ext cx="3485879" cy="998890"/>
          </a:xfrm>
        </p:spPr>
        <p:txBody>
          <a:bodyPr/>
          <a:lstStyle/>
          <a:p>
            <a:r>
              <a:rPr lang="en-GB" sz="2400" b="1" dirty="0">
                <a:solidFill>
                  <a:srgbClr val="4749A1"/>
                </a:solidFill>
              </a:rPr>
              <a:t>Empathic presence</a:t>
            </a:r>
          </a:p>
        </p:txBody>
      </p:sp>
      <p:sp>
        <p:nvSpPr>
          <p:cNvPr id="6" name="Text Placeholder 5">
            <a:extLst>
              <a:ext uri="{FF2B5EF4-FFF2-40B4-BE49-F238E27FC236}">
                <a16:creationId xmlns:a16="http://schemas.microsoft.com/office/drawing/2014/main" id="{DB8F93D9-EB1C-4324-92DF-233B54FBEB47}"/>
              </a:ext>
            </a:extLst>
          </p:cNvPr>
          <p:cNvSpPr>
            <a:spLocks noGrp="1"/>
          </p:cNvSpPr>
          <p:nvPr>
            <p:ph type="body" sz="quarter" idx="17"/>
          </p:nvPr>
        </p:nvSpPr>
        <p:spPr/>
        <p:txBody>
          <a:bodyPr>
            <a:normAutofit/>
          </a:bodyPr>
          <a:lstStyle/>
          <a:p>
            <a:r>
              <a:rPr lang="en-GB" dirty="0"/>
              <a:t>2.</a:t>
            </a:r>
          </a:p>
        </p:txBody>
      </p:sp>
      <p:sp>
        <p:nvSpPr>
          <p:cNvPr id="7" name="Text Placeholder 6">
            <a:extLst>
              <a:ext uri="{FF2B5EF4-FFF2-40B4-BE49-F238E27FC236}">
                <a16:creationId xmlns:a16="http://schemas.microsoft.com/office/drawing/2014/main" id="{629FE585-C19C-4A69-BECF-C9A701114A4D}"/>
              </a:ext>
            </a:extLst>
          </p:cNvPr>
          <p:cNvSpPr>
            <a:spLocks noGrp="1"/>
          </p:cNvSpPr>
          <p:nvPr>
            <p:ph type="body" idx="18"/>
          </p:nvPr>
        </p:nvSpPr>
        <p:spPr>
          <a:xfrm>
            <a:off x="1250008" y="2982696"/>
            <a:ext cx="3465683" cy="551080"/>
          </a:xfrm>
        </p:spPr>
        <p:txBody>
          <a:bodyPr vert="horz" lIns="68580" tIns="34290" rIns="68580" bIns="34290" rtlCol="0">
            <a:noAutofit/>
          </a:bodyPr>
          <a:lstStyle/>
          <a:p>
            <a:r>
              <a:rPr lang="en-GB" sz="2400" b="1" dirty="0">
                <a:solidFill>
                  <a:srgbClr val="4749A1"/>
                </a:solidFill>
              </a:rPr>
              <a:t>Skilful listening</a:t>
            </a:r>
          </a:p>
        </p:txBody>
      </p:sp>
      <p:sp>
        <p:nvSpPr>
          <p:cNvPr id="8" name="Text Placeholder 7">
            <a:extLst>
              <a:ext uri="{FF2B5EF4-FFF2-40B4-BE49-F238E27FC236}">
                <a16:creationId xmlns:a16="http://schemas.microsoft.com/office/drawing/2014/main" id="{41E100FE-342A-4845-B9A1-166EBE63217D}"/>
              </a:ext>
            </a:extLst>
          </p:cNvPr>
          <p:cNvSpPr>
            <a:spLocks noGrp="1"/>
          </p:cNvSpPr>
          <p:nvPr>
            <p:ph type="body" sz="quarter" idx="19"/>
          </p:nvPr>
        </p:nvSpPr>
        <p:spPr/>
        <p:txBody>
          <a:bodyPr>
            <a:normAutofit/>
          </a:bodyPr>
          <a:lstStyle/>
          <a:p>
            <a:r>
              <a:rPr lang="en-GB" dirty="0"/>
              <a:t>3.</a:t>
            </a:r>
          </a:p>
        </p:txBody>
      </p:sp>
      <p:sp>
        <p:nvSpPr>
          <p:cNvPr id="9" name="Text Placeholder 8">
            <a:extLst>
              <a:ext uri="{FF2B5EF4-FFF2-40B4-BE49-F238E27FC236}">
                <a16:creationId xmlns:a16="http://schemas.microsoft.com/office/drawing/2014/main" id="{6F63371C-141D-4B9C-8FD2-5921F9E405B0}"/>
              </a:ext>
            </a:extLst>
          </p:cNvPr>
          <p:cNvSpPr>
            <a:spLocks noGrp="1"/>
          </p:cNvSpPr>
          <p:nvPr>
            <p:ph type="body" idx="20"/>
          </p:nvPr>
        </p:nvSpPr>
        <p:spPr>
          <a:xfrm>
            <a:off x="1182188" y="4831488"/>
            <a:ext cx="3694670" cy="535850"/>
          </a:xfrm>
        </p:spPr>
        <p:txBody>
          <a:bodyPr/>
          <a:lstStyle/>
          <a:p>
            <a:r>
              <a:rPr lang="en-US" sz="2400" b="1" dirty="0">
                <a:solidFill>
                  <a:srgbClr val="4749A1"/>
                </a:solidFill>
              </a:rPr>
              <a:t>Eliciting of thoughts, feelings, values, goals and motivations</a:t>
            </a:r>
            <a:endParaRPr lang="en-GB" sz="2400" b="1" dirty="0">
              <a:solidFill>
                <a:srgbClr val="4749A1"/>
              </a:solidFill>
            </a:endParaRPr>
          </a:p>
        </p:txBody>
      </p:sp>
      <p:pic>
        <p:nvPicPr>
          <p:cNvPr id="11" name="Picture Placeholder 6" descr="A close up of a girl&#10;&#10;Description automatically generated">
            <a:extLst>
              <a:ext uri="{FF2B5EF4-FFF2-40B4-BE49-F238E27FC236}">
                <a16:creationId xmlns:a16="http://schemas.microsoft.com/office/drawing/2014/main" id="{F7A65861-6D7A-DB46-8664-1A84422744E4}"/>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1111" r="11111"/>
          <a:stretch>
            <a:fillRect/>
          </a:stretch>
        </p:blipFill>
        <p:spPr/>
      </p:pic>
    </p:spTree>
    <p:extLst>
      <p:ext uri="{BB962C8B-B14F-4D97-AF65-F5344CB8AC3E}">
        <p14:creationId xmlns:p14="http://schemas.microsoft.com/office/powerpoint/2010/main" val="1845263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sitting on a sofa&#10;&#10;Description automatically generated">
            <a:extLst>
              <a:ext uri="{FF2B5EF4-FFF2-40B4-BE49-F238E27FC236}">
                <a16:creationId xmlns:a16="http://schemas.microsoft.com/office/drawing/2014/main" id="{DCD83F5D-4402-B447-846B-FA9463921071}"/>
              </a:ext>
            </a:extLst>
          </p:cNvPr>
          <p:cNvPicPr>
            <a:picLocks noChangeAspect="1"/>
          </p:cNvPicPr>
          <p:nvPr/>
        </p:nvPicPr>
        <p:blipFill rotWithShape="1">
          <a:blip r:embed="rId3">
            <a:alphaModFix amt="68000"/>
            <a:extLst>
              <a:ext uri="{28A0092B-C50C-407E-A947-70E740481C1C}">
                <a14:useLocalDpi xmlns:a14="http://schemas.microsoft.com/office/drawing/2010/main" val="0"/>
              </a:ext>
            </a:extLst>
          </a:blip>
          <a:srcRect l="3788" r="7210" b="-1"/>
          <a:stretch/>
        </p:blipFill>
        <p:spPr>
          <a:xfrm>
            <a:off x="20" y="0"/>
            <a:ext cx="9438946" cy="7079215"/>
          </a:xfrm>
          <a:prstGeom prst="rect">
            <a:avLst/>
          </a:prstGeom>
        </p:spPr>
      </p:pic>
      <p:sp>
        <p:nvSpPr>
          <p:cNvPr id="4" name="Rectangle 3">
            <a:extLst>
              <a:ext uri="{FF2B5EF4-FFF2-40B4-BE49-F238E27FC236}">
                <a16:creationId xmlns:a16="http://schemas.microsoft.com/office/drawing/2014/main" id="{B4BCB1A9-BB60-1F40-A9D9-930EE40D76BA}"/>
              </a:ext>
            </a:extLst>
          </p:cNvPr>
          <p:cNvSpPr/>
          <p:nvPr/>
        </p:nvSpPr>
        <p:spPr>
          <a:xfrm>
            <a:off x="103240" y="221225"/>
            <a:ext cx="4852218" cy="5755422"/>
          </a:xfrm>
          <a:prstGeom prst="rect">
            <a:avLst/>
          </a:prstGeom>
        </p:spPr>
        <p:txBody>
          <a:bodyPr wrap="square">
            <a:spAutoFit/>
          </a:bodyPr>
          <a:lstStyle/>
          <a:p>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Why is it so hard?</a:t>
            </a:r>
          </a:p>
          <a:p>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Most of us </a:t>
            </a:r>
          </a:p>
          <a:p>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have been </a:t>
            </a:r>
          </a:p>
          <a:p>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raised with </a:t>
            </a:r>
          </a:p>
          <a:p>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(good) people </a:t>
            </a:r>
          </a:p>
          <a:p>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trying to get </a:t>
            </a:r>
          </a:p>
          <a:p>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us to do </a:t>
            </a:r>
          </a:p>
          <a:p>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things through</a:t>
            </a:r>
          </a:p>
          <a:p>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fear, shame or anger…</a:t>
            </a:r>
            <a:endParaRPr lang="en-GB" sz="3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78497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34B9F9D-41F2-4D13-90A3-BFF54DF68D31}"/>
              </a:ext>
            </a:extLst>
          </p:cNvPr>
          <p:cNvGrpSpPr/>
          <p:nvPr/>
        </p:nvGrpSpPr>
        <p:grpSpPr>
          <a:xfrm>
            <a:off x="522210" y="1573375"/>
            <a:ext cx="7935991" cy="3674253"/>
            <a:chOff x="696279" y="834183"/>
            <a:chExt cx="10581321" cy="4899004"/>
          </a:xfrm>
        </p:grpSpPr>
        <p:sp>
          <p:nvSpPr>
            <p:cNvPr id="2" name="Rectangle 1">
              <a:extLst>
                <a:ext uri="{FF2B5EF4-FFF2-40B4-BE49-F238E27FC236}">
                  <a16:creationId xmlns:a16="http://schemas.microsoft.com/office/drawing/2014/main" id="{AA3859FC-FCB0-4B0A-9358-9120D0686BCB}"/>
                </a:ext>
              </a:extLst>
            </p:cNvPr>
            <p:cNvSpPr/>
            <p:nvPr/>
          </p:nvSpPr>
          <p:spPr>
            <a:xfrm>
              <a:off x="696279" y="834183"/>
              <a:ext cx="3069271" cy="4899004"/>
            </a:xfrm>
            <a:prstGeom prst="rect">
              <a:avLst/>
            </a:prstGeom>
            <a:noFill/>
            <a:ln w="698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 name="Rectangle 4">
              <a:extLst>
                <a:ext uri="{FF2B5EF4-FFF2-40B4-BE49-F238E27FC236}">
                  <a16:creationId xmlns:a16="http://schemas.microsoft.com/office/drawing/2014/main" id="{A40FCBAA-DC2E-4E90-B34E-D97F6B12BF02}"/>
                </a:ext>
              </a:extLst>
            </p:cNvPr>
            <p:cNvSpPr/>
            <p:nvPr/>
          </p:nvSpPr>
          <p:spPr>
            <a:xfrm>
              <a:off x="863600" y="1124814"/>
              <a:ext cx="2997200" cy="1969771"/>
            </a:xfrm>
            <a:prstGeom prst="rect">
              <a:avLst/>
            </a:prstGeom>
            <a:ln>
              <a:noFill/>
            </a:ln>
          </p:spPr>
          <p:txBody>
            <a:bodyPr wrap="square">
              <a:spAutoFit/>
            </a:bodyPr>
            <a:lstStyle/>
            <a:p>
              <a:r>
                <a:rPr lang="en-US" dirty="0">
                  <a:solidFill>
                    <a:schemeClr val="tx1">
                      <a:lumMod val="75000"/>
                      <a:lumOff val="25000"/>
                    </a:schemeClr>
                  </a:solidFill>
                  <a:latin typeface="League Spartan" panose="00000800000000000000" pitchFamily="50" charset="0"/>
                  <a:ea typeface="Open Sans" panose="020B0606030504020204" pitchFamily="34" charset="0"/>
                  <a:cs typeface="Open Sans" panose="020B0606030504020204" pitchFamily="34" charset="0"/>
                </a:rPr>
                <a:t>‘If you keep getting grades like this, you’ll never get into a good college’ </a:t>
              </a:r>
              <a:endParaRPr lang="en-GB" dirty="0">
                <a:solidFill>
                  <a:schemeClr val="tx1">
                    <a:lumMod val="75000"/>
                    <a:lumOff val="25000"/>
                  </a:schemeClr>
                </a:solidFill>
                <a:latin typeface="League Spartan" panose="00000800000000000000" pitchFamily="50"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F755105B-973D-4274-91E9-D329E00C9437}"/>
                </a:ext>
              </a:extLst>
            </p:cNvPr>
            <p:cNvSpPr/>
            <p:nvPr/>
          </p:nvSpPr>
          <p:spPr>
            <a:xfrm>
              <a:off x="4404679" y="834183"/>
              <a:ext cx="3069271" cy="4899004"/>
            </a:xfrm>
            <a:prstGeom prst="rect">
              <a:avLst/>
            </a:prstGeom>
            <a:noFill/>
            <a:ln w="698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Rectangle 6">
              <a:extLst>
                <a:ext uri="{FF2B5EF4-FFF2-40B4-BE49-F238E27FC236}">
                  <a16:creationId xmlns:a16="http://schemas.microsoft.com/office/drawing/2014/main" id="{CB11DFCA-6D0D-447C-98BB-815E1B97089B}"/>
                </a:ext>
              </a:extLst>
            </p:cNvPr>
            <p:cNvSpPr/>
            <p:nvPr/>
          </p:nvSpPr>
          <p:spPr>
            <a:xfrm>
              <a:off x="4572000" y="1124814"/>
              <a:ext cx="2753397" cy="1969771"/>
            </a:xfrm>
            <a:prstGeom prst="rect">
              <a:avLst/>
            </a:prstGeom>
            <a:ln>
              <a:noFill/>
            </a:ln>
          </p:spPr>
          <p:txBody>
            <a:bodyPr wrap="square">
              <a:spAutoFit/>
            </a:bodyPr>
            <a:lstStyle/>
            <a:p>
              <a:r>
                <a:rPr lang="en-US" dirty="0">
                  <a:solidFill>
                    <a:schemeClr val="tx1">
                      <a:lumMod val="75000"/>
                      <a:lumOff val="25000"/>
                    </a:schemeClr>
                  </a:solidFill>
                  <a:latin typeface="League Spartan" panose="00000800000000000000" pitchFamily="50" charset="0"/>
                  <a:ea typeface="Open Sans" panose="020B0606030504020204" pitchFamily="34" charset="0"/>
                  <a:cs typeface="Open Sans" panose="020B0606030504020204" pitchFamily="34" charset="0"/>
                </a:rPr>
                <a:t>‘Next time I catch you with pot, you will be grounded for months’ </a:t>
              </a:r>
              <a:endParaRPr lang="en-GB" dirty="0">
                <a:solidFill>
                  <a:schemeClr val="tx1">
                    <a:lumMod val="75000"/>
                    <a:lumOff val="25000"/>
                  </a:schemeClr>
                </a:solidFill>
                <a:latin typeface="League Spartan" panose="00000800000000000000" pitchFamily="50"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D930E66C-0399-4F1E-A853-68B98AEF12ED}"/>
                </a:ext>
              </a:extLst>
            </p:cNvPr>
            <p:cNvSpPr/>
            <p:nvPr/>
          </p:nvSpPr>
          <p:spPr>
            <a:xfrm>
              <a:off x="8113079" y="834183"/>
              <a:ext cx="3069271" cy="4899004"/>
            </a:xfrm>
            <a:prstGeom prst="rect">
              <a:avLst/>
            </a:prstGeom>
            <a:noFill/>
            <a:ln w="698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Rectangle 8">
              <a:extLst>
                <a:ext uri="{FF2B5EF4-FFF2-40B4-BE49-F238E27FC236}">
                  <a16:creationId xmlns:a16="http://schemas.microsoft.com/office/drawing/2014/main" id="{8E4B01C7-6041-40AB-95A3-9FE62CFC41B8}"/>
                </a:ext>
              </a:extLst>
            </p:cNvPr>
            <p:cNvSpPr/>
            <p:nvPr/>
          </p:nvSpPr>
          <p:spPr>
            <a:xfrm>
              <a:off x="8280400" y="1124814"/>
              <a:ext cx="2997200" cy="1969771"/>
            </a:xfrm>
            <a:prstGeom prst="rect">
              <a:avLst/>
            </a:prstGeom>
            <a:ln>
              <a:noFill/>
            </a:ln>
          </p:spPr>
          <p:txBody>
            <a:bodyPr wrap="square">
              <a:spAutoFit/>
            </a:bodyPr>
            <a:lstStyle/>
            <a:p>
              <a:r>
                <a:rPr lang="en-US" dirty="0">
                  <a:solidFill>
                    <a:schemeClr val="tx1">
                      <a:lumMod val="75000"/>
                      <a:lumOff val="25000"/>
                    </a:schemeClr>
                  </a:solidFill>
                  <a:latin typeface="League Spartan" panose="00000800000000000000" pitchFamily="50" charset="0"/>
                  <a:ea typeface="Open Sans" panose="020B0606030504020204" pitchFamily="34" charset="0"/>
                  <a:cs typeface="Open Sans" panose="020B0606030504020204" pitchFamily="34" charset="0"/>
                </a:rPr>
                <a:t>‘I’m really disappointed in you.  I thought you were better than that’</a:t>
              </a:r>
              <a:endParaRPr lang="en-GB" dirty="0">
                <a:solidFill>
                  <a:schemeClr val="tx1">
                    <a:lumMod val="75000"/>
                    <a:lumOff val="25000"/>
                  </a:schemeClr>
                </a:solidFill>
                <a:latin typeface="League Spartan" panose="00000800000000000000" pitchFamily="50"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F090A7DB-601F-4887-89FF-297A76395105}"/>
                </a:ext>
              </a:extLst>
            </p:cNvPr>
            <p:cNvSpPr/>
            <p:nvPr/>
          </p:nvSpPr>
          <p:spPr>
            <a:xfrm>
              <a:off x="1614079" y="4742595"/>
              <a:ext cx="1233671" cy="430887"/>
            </a:xfrm>
            <a:prstGeom prst="rect">
              <a:avLst/>
            </a:prstGeom>
          </p:spPr>
          <p:txBody>
            <a:bodyPr wrap="none">
              <a:spAutoFit/>
            </a:bodyPr>
            <a:lstStyle/>
            <a:p>
              <a:pPr algn="ctr"/>
              <a:r>
                <a:rPr lang="en-US" sz="1500" b="1" spc="450" dirty="0">
                  <a:solidFill>
                    <a:srgbClr val="4749A1"/>
                  </a:solidFill>
                  <a:latin typeface="League Spartan" panose="00000800000000000000" pitchFamily="50" charset="0"/>
                  <a:ea typeface="Open Sans" panose="020B0606030504020204" pitchFamily="34" charset="0"/>
                  <a:cs typeface="Open Sans" panose="020B0606030504020204" pitchFamily="34" charset="0"/>
                </a:rPr>
                <a:t>FEAR</a:t>
              </a:r>
              <a:endParaRPr lang="en-GB" sz="1500" spc="450" dirty="0">
                <a:solidFill>
                  <a:srgbClr val="4749A1"/>
                </a:solidFill>
              </a:endParaRPr>
            </a:p>
          </p:txBody>
        </p:sp>
        <p:sp>
          <p:nvSpPr>
            <p:cNvPr id="12" name="Rectangle 11">
              <a:extLst>
                <a:ext uri="{FF2B5EF4-FFF2-40B4-BE49-F238E27FC236}">
                  <a16:creationId xmlns:a16="http://schemas.microsoft.com/office/drawing/2014/main" id="{DAF54182-7A55-4934-9302-F6EAB728989F}"/>
                </a:ext>
              </a:extLst>
            </p:cNvPr>
            <p:cNvSpPr/>
            <p:nvPr/>
          </p:nvSpPr>
          <p:spPr>
            <a:xfrm>
              <a:off x="4572036" y="4742595"/>
              <a:ext cx="2793928" cy="430887"/>
            </a:xfrm>
            <a:prstGeom prst="rect">
              <a:avLst/>
            </a:prstGeom>
          </p:spPr>
          <p:txBody>
            <a:bodyPr wrap="none">
              <a:spAutoFit/>
            </a:bodyPr>
            <a:lstStyle/>
            <a:p>
              <a:pPr algn="ctr"/>
              <a:r>
                <a:rPr lang="en-US" sz="1500" b="1" spc="450" dirty="0">
                  <a:solidFill>
                    <a:srgbClr val="4749A1"/>
                  </a:solidFill>
                  <a:latin typeface="League Spartan" panose="00000800000000000000" pitchFamily="50" charset="0"/>
                  <a:ea typeface="Open Sans" panose="020B0606030504020204" pitchFamily="34" charset="0"/>
                  <a:cs typeface="Open Sans" panose="020B0606030504020204" pitchFamily="34" charset="0"/>
                </a:rPr>
                <a:t>PUNISHMENT</a:t>
              </a:r>
              <a:endParaRPr lang="en-GB" sz="1500" spc="450" dirty="0">
                <a:solidFill>
                  <a:srgbClr val="4749A1"/>
                </a:solidFill>
              </a:endParaRPr>
            </a:p>
          </p:txBody>
        </p:sp>
        <p:sp>
          <p:nvSpPr>
            <p:cNvPr id="13" name="Rectangle 12">
              <a:extLst>
                <a:ext uri="{FF2B5EF4-FFF2-40B4-BE49-F238E27FC236}">
                  <a16:creationId xmlns:a16="http://schemas.microsoft.com/office/drawing/2014/main" id="{95725213-59DC-4815-87BB-85675F6A08A3}"/>
                </a:ext>
              </a:extLst>
            </p:cNvPr>
            <p:cNvSpPr/>
            <p:nvPr/>
          </p:nvSpPr>
          <p:spPr>
            <a:xfrm>
              <a:off x="8982629" y="4742595"/>
              <a:ext cx="1592744" cy="430887"/>
            </a:xfrm>
            <a:prstGeom prst="rect">
              <a:avLst/>
            </a:prstGeom>
          </p:spPr>
          <p:txBody>
            <a:bodyPr wrap="none">
              <a:spAutoFit/>
            </a:bodyPr>
            <a:lstStyle/>
            <a:p>
              <a:pPr algn="ctr"/>
              <a:r>
                <a:rPr lang="en-US" sz="1500" b="1" spc="450" dirty="0">
                  <a:solidFill>
                    <a:srgbClr val="4749A1"/>
                  </a:solidFill>
                  <a:latin typeface="League Spartan" panose="00000800000000000000" pitchFamily="50" charset="0"/>
                  <a:ea typeface="Open Sans" panose="020B0606030504020204" pitchFamily="34" charset="0"/>
                  <a:cs typeface="Open Sans" panose="020B0606030504020204" pitchFamily="34" charset="0"/>
                </a:rPr>
                <a:t>SHAME</a:t>
              </a:r>
              <a:endParaRPr lang="en-GB" sz="1500" spc="450" dirty="0">
                <a:solidFill>
                  <a:srgbClr val="4749A1"/>
                </a:solidFill>
              </a:endParaRPr>
            </a:p>
          </p:txBody>
        </p:sp>
      </p:grpSp>
    </p:spTree>
    <p:extLst>
      <p:ext uri="{BB962C8B-B14F-4D97-AF65-F5344CB8AC3E}">
        <p14:creationId xmlns:p14="http://schemas.microsoft.com/office/powerpoint/2010/main" val="2351963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7A7A70-6879-4D9C-BC2C-73521AA2424C}"/>
              </a:ext>
            </a:extLst>
          </p:cNvPr>
          <p:cNvSpPr>
            <a:spLocks noGrp="1"/>
          </p:cNvSpPr>
          <p:nvPr>
            <p:ph type="body" sz="quarter" idx="12"/>
          </p:nvPr>
        </p:nvSpPr>
        <p:spPr/>
        <p:txBody>
          <a:bodyPr>
            <a:normAutofit/>
          </a:bodyPr>
          <a:lstStyle/>
          <a:p>
            <a:r>
              <a:rPr lang="en-GB" sz="6000" b="1" dirty="0">
                <a:solidFill>
                  <a:srgbClr val="171046"/>
                </a:solidFill>
              </a:rPr>
              <a:t>Principles</a:t>
            </a:r>
            <a:endParaRPr lang="en-US" sz="6000" dirty="0">
              <a:solidFill>
                <a:srgbClr val="00D3C0"/>
              </a:solidFill>
            </a:endParaRPr>
          </a:p>
        </p:txBody>
      </p:sp>
      <p:sp>
        <p:nvSpPr>
          <p:cNvPr id="5" name="Text Placeholder 4">
            <a:extLst>
              <a:ext uri="{FF2B5EF4-FFF2-40B4-BE49-F238E27FC236}">
                <a16:creationId xmlns:a16="http://schemas.microsoft.com/office/drawing/2014/main" id="{4D23330D-B79D-4D92-8A59-CA66BA4AFB3D}"/>
              </a:ext>
            </a:extLst>
          </p:cNvPr>
          <p:cNvSpPr>
            <a:spLocks noGrp="1"/>
          </p:cNvSpPr>
          <p:nvPr>
            <p:ph type="body" sz="quarter" idx="13"/>
          </p:nvPr>
        </p:nvSpPr>
        <p:spPr>
          <a:xfrm>
            <a:off x="5164059" y="1688926"/>
            <a:ext cx="3591570" cy="3159368"/>
          </a:xfrm>
        </p:spPr>
        <p:txBody>
          <a:bodyPr>
            <a:normAutofit lnSpcReduction="10000"/>
          </a:bodyPr>
          <a:lstStyle/>
          <a:p>
            <a:pPr marL="514350" lvl="0" indent="-514350" algn="l" defTabSz="685800">
              <a:lnSpc>
                <a:spcPct val="110000"/>
              </a:lnSpc>
              <a:spcBef>
                <a:spcPts val="750"/>
              </a:spcBef>
              <a:spcAft>
                <a:spcPts val="1800"/>
              </a:spcAft>
              <a:buClr>
                <a:schemeClr val="accent1"/>
              </a:buClr>
              <a:buFont typeface="Wingdings" panose="05000000000000000000" pitchFamily="2" charset="2"/>
              <a:buChar char="§"/>
            </a:pPr>
            <a:r>
              <a:rPr lang="en-US" dirty="0">
                <a:solidFill>
                  <a:schemeClr val="accent1"/>
                </a:solidFill>
                <a:latin typeface="Open Sans" charset="0"/>
              </a:rPr>
              <a:t>Empathy</a:t>
            </a:r>
          </a:p>
          <a:p>
            <a:pPr marL="514350" lvl="0" indent="-514350" algn="l" defTabSz="685800">
              <a:lnSpc>
                <a:spcPct val="110000"/>
              </a:lnSpc>
              <a:spcBef>
                <a:spcPts val="750"/>
              </a:spcBef>
              <a:spcAft>
                <a:spcPts val="1800"/>
              </a:spcAft>
              <a:buClr>
                <a:schemeClr val="accent1"/>
              </a:buClr>
              <a:buFont typeface="Wingdings" panose="05000000000000000000" pitchFamily="2" charset="2"/>
              <a:buChar char="§"/>
            </a:pPr>
            <a:r>
              <a:rPr lang="en-US" dirty="0">
                <a:solidFill>
                  <a:srgbClr val="FFFFFF"/>
                </a:solidFill>
                <a:latin typeface="Open Sans" charset="0"/>
              </a:rPr>
              <a:t>Autonomy</a:t>
            </a:r>
          </a:p>
          <a:p>
            <a:pPr marL="514350" lvl="0" indent="-514350" algn="l" defTabSz="685800">
              <a:lnSpc>
                <a:spcPct val="110000"/>
              </a:lnSpc>
              <a:spcBef>
                <a:spcPts val="750"/>
              </a:spcBef>
              <a:spcAft>
                <a:spcPts val="1800"/>
              </a:spcAft>
              <a:buClr>
                <a:schemeClr val="accent1"/>
              </a:buClr>
              <a:buFont typeface="Wingdings" panose="05000000000000000000" pitchFamily="2" charset="2"/>
              <a:buChar char="§"/>
            </a:pPr>
            <a:r>
              <a:rPr lang="en-US" dirty="0">
                <a:solidFill>
                  <a:srgbClr val="FFFFFF"/>
                </a:solidFill>
                <a:latin typeface="Open Sans" charset="0"/>
              </a:rPr>
              <a:t>Relationship</a:t>
            </a:r>
          </a:p>
          <a:p>
            <a:pPr marL="514350" lvl="0" indent="-514350" algn="l" defTabSz="685800">
              <a:lnSpc>
                <a:spcPct val="110000"/>
              </a:lnSpc>
              <a:spcBef>
                <a:spcPts val="750"/>
              </a:spcBef>
              <a:spcAft>
                <a:spcPts val="1800"/>
              </a:spcAft>
              <a:buClr>
                <a:schemeClr val="accent1"/>
              </a:buClr>
              <a:buFont typeface="Wingdings" panose="05000000000000000000" pitchFamily="2" charset="2"/>
              <a:buChar char="§"/>
            </a:pPr>
            <a:r>
              <a:rPr lang="en-US" dirty="0">
                <a:solidFill>
                  <a:srgbClr val="FFFFFF"/>
                </a:solidFill>
                <a:latin typeface="Open Sans" charset="0"/>
              </a:rPr>
              <a:t>Respect</a:t>
            </a:r>
          </a:p>
          <a:p>
            <a:pPr marL="514350" indent="-514350" algn="l">
              <a:lnSpc>
                <a:spcPct val="110000"/>
              </a:lnSpc>
              <a:spcAft>
                <a:spcPts val="1800"/>
              </a:spcAft>
              <a:buClr>
                <a:schemeClr val="accent1"/>
              </a:buClr>
              <a:buFont typeface="Wingdings" panose="05000000000000000000" pitchFamily="2" charset="2"/>
              <a:buChar char="§"/>
            </a:pPr>
            <a:endParaRPr lang="en-GB" dirty="0"/>
          </a:p>
        </p:txBody>
      </p:sp>
      <p:sp>
        <p:nvSpPr>
          <p:cNvPr id="7" name="Oval 6">
            <a:extLst>
              <a:ext uri="{FF2B5EF4-FFF2-40B4-BE49-F238E27FC236}">
                <a16:creationId xmlns:a16="http://schemas.microsoft.com/office/drawing/2014/main" id="{EB1C71E5-6AA3-499A-B4C5-12401D182465}"/>
              </a:ext>
            </a:extLst>
          </p:cNvPr>
          <p:cNvSpPr/>
          <p:nvPr/>
        </p:nvSpPr>
        <p:spPr>
          <a:xfrm>
            <a:off x="4269393" y="309186"/>
            <a:ext cx="1451348" cy="14513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2E7FBF1E-357E-47BB-B07C-5181D81EE0B1}"/>
              </a:ext>
            </a:extLst>
          </p:cNvPr>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4572000" y="639224"/>
            <a:ext cx="826577" cy="826577"/>
          </a:xfrm>
          <a:prstGeom prst="rect">
            <a:avLst/>
          </a:prstGeom>
        </p:spPr>
      </p:pic>
    </p:spTree>
    <p:extLst>
      <p:ext uri="{BB962C8B-B14F-4D97-AF65-F5344CB8AC3E}">
        <p14:creationId xmlns:p14="http://schemas.microsoft.com/office/powerpoint/2010/main" val="305443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DAAEF2ED-F3D9-4126-B866-A8255BD73466}"/>
              </a:ext>
            </a:extLst>
          </p:cNvPr>
          <p:cNvGrpSpPr/>
          <p:nvPr/>
        </p:nvGrpSpPr>
        <p:grpSpPr>
          <a:xfrm>
            <a:off x="1110935" y="465028"/>
            <a:ext cx="7888340" cy="6003527"/>
            <a:chOff x="1110935" y="616326"/>
            <a:chExt cx="7888340" cy="6003527"/>
          </a:xfrm>
        </p:grpSpPr>
        <p:grpSp>
          <p:nvGrpSpPr>
            <p:cNvPr id="23" name="Group 22">
              <a:extLst>
                <a:ext uri="{FF2B5EF4-FFF2-40B4-BE49-F238E27FC236}">
                  <a16:creationId xmlns:a16="http://schemas.microsoft.com/office/drawing/2014/main" id="{CEA323B3-A754-4509-BB10-E1F4DA48F2AA}"/>
                </a:ext>
              </a:extLst>
            </p:cNvPr>
            <p:cNvGrpSpPr/>
            <p:nvPr/>
          </p:nvGrpSpPr>
          <p:grpSpPr>
            <a:xfrm>
              <a:off x="2694745" y="1676845"/>
              <a:ext cx="3754509" cy="3754509"/>
              <a:chOff x="1806028" y="847773"/>
              <a:chExt cx="5531943" cy="5531943"/>
            </a:xfrm>
          </p:grpSpPr>
          <p:graphicFrame>
            <p:nvGraphicFramePr>
              <p:cNvPr id="20" name="Chart 929">
                <a:extLst>
                  <a:ext uri="{FF2B5EF4-FFF2-40B4-BE49-F238E27FC236}">
                    <a16:creationId xmlns:a16="http://schemas.microsoft.com/office/drawing/2014/main" id="{5020F459-2F42-40B4-B1A8-7DDED2C860BC}"/>
                  </a:ext>
                </a:extLst>
              </p:cNvPr>
              <p:cNvGraphicFramePr/>
              <p:nvPr>
                <p:extLst>
                  <p:ext uri="{D42A27DB-BD31-4B8C-83A1-F6EECF244321}">
                    <p14:modId xmlns:p14="http://schemas.microsoft.com/office/powerpoint/2010/main" val="718149818"/>
                  </p:ext>
                </p:extLst>
              </p:nvPr>
            </p:nvGraphicFramePr>
            <p:xfrm>
              <a:off x="1806028" y="847773"/>
              <a:ext cx="5531943" cy="5531943"/>
            </p:xfrm>
            <a:graphic>
              <a:graphicData uri="http://schemas.openxmlformats.org/drawingml/2006/chart">
                <c:chart xmlns:c="http://schemas.openxmlformats.org/drawingml/2006/chart" xmlns:r="http://schemas.openxmlformats.org/officeDocument/2006/relationships" r:id="rId3"/>
              </a:graphicData>
            </a:graphic>
          </p:graphicFrame>
          <p:sp>
            <p:nvSpPr>
              <p:cNvPr id="21" name="Shape 930">
                <a:extLst>
                  <a:ext uri="{FF2B5EF4-FFF2-40B4-BE49-F238E27FC236}">
                    <a16:creationId xmlns:a16="http://schemas.microsoft.com/office/drawing/2014/main" id="{F6F1A8EC-5A18-49B4-A544-7190DFA3C96D}"/>
                  </a:ext>
                </a:extLst>
              </p:cNvPr>
              <p:cNvSpPr/>
              <p:nvPr/>
            </p:nvSpPr>
            <p:spPr>
              <a:xfrm>
                <a:off x="2666998" y="1708743"/>
                <a:ext cx="3810002" cy="3810002"/>
              </a:xfrm>
              <a:prstGeom prst="ellipse">
                <a:avLst/>
              </a:prstGeom>
              <a:solidFill>
                <a:srgbClr val="FFFFFF"/>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p>
                <a:endParaRPr dirty="0"/>
              </a:p>
            </p:txBody>
          </p:sp>
        </p:grpSp>
        <p:sp>
          <p:nvSpPr>
            <p:cNvPr id="4" name="Rectangle 3">
              <a:extLst>
                <a:ext uri="{FF2B5EF4-FFF2-40B4-BE49-F238E27FC236}">
                  <a16:creationId xmlns:a16="http://schemas.microsoft.com/office/drawing/2014/main" id="{E265D95F-609B-4AC7-A8E7-0A44B39E93E9}"/>
                </a:ext>
              </a:extLst>
            </p:cNvPr>
            <p:cNvSpPr/>
            <p:nvPr/>
          </p:nvSpPr>
          <p:spPr>
            <a:xfrm>
              <a:off x="3121035" y="3133281"/>
              <a:ext cx="2901927" cy="937121"/>
            </a:xfrm>
            <a:prstGeom prst="rect">
              <a:avLst/>
            </a:prstGeom>
          </p:spPr>
          <p:txBody>
            <a:bodyPr vert="horz" lIns="91440" tIns="45720" rIns="91440" bIns="45720" rtlCol="0" anchor="ctr">
              <a:normAutofit lnSpcReduction="10000"/>
            </a:bodyPr>
            <a:lstStyle/>
            <a:p>
              <a:pPr algn="ctr" defTabSz="914400">
                <a:lnSpc>
                  <a:spcPct val="90000"/>
                </a:lnSpc>
                <a:spcBef>
                  <a:spcPct val="0"/>
                </a:spcBef>
              </a:pPr>
              <a:r>
                <a:rPr lang="en-US" sz="3200" dirty="0">
                  <a:solidFill>
                    <a:schemeClr val="tx2"/>
                  </a:solidFill>
                  <a:latin typeface="+mj-lt"/>
                  <a:ea typeface="+mj-ea"/>
                  <a:cs typeface="+mj-cs"/>
                </a:rPr>
                <a:t>Stages of Change</a:t>
              </a:r>
              <a:endParaRPr lang="en-GB" sz="3200" dirty="0">
                <a:solidFill>
                  <a:schemeClr val="tx2"/>
                </a:solidFill>
                <a:latin typeface="+mj-lt"/>
                <a:ea typeface="+mj-ea"/>
                <a:cs typeface="+mj-cs"/>
              </a:endParaRPr>
            </a:p>
          </p:txBody>
        </p:sp>
        <p:sp>
          <p:nvSpPr>
            <p:cNvPr id="24" name="Rectangle 23">
              <a:extLst>
                <a:ext uri="{FF2B5EF4-FFF2-40B4-BE49-F238E27FC236}">
                  <a16:creationId xmlns:a16="http://schemas.microsoft.com/office/drawing/2014/main" id="{D6532911-B3CB-4841-B7FF-2BB7B3EBAB86}"/>
                </a:ext>
              </a:extLst>
            </p:cNvPr>
            <p:cNvSpPr/>
            <p:nvPr/>
          </p:nvSpPr>
          <p:spPr>
            <a:xfrm>
              <a:off x="5441597" y="1409650"/>
              <a:ext cx="3239450" cy="461665"/>
            </a:xfrm>
            <a:prstGeom prst="rect">
              <a:avLst/>
            </a:prstGeom>
          </p:spPr>
          <p:txBody>
            <a:bodyPr wrap="square">
              <a:spAutoFit/>
            </a:bodyPr>
            <a:lstStyle/>
            <a:p>
              <a:r>
                <a:rPr lang="en-US" sz="2400" b="1" dirty="0">
                  <a:solidFill>
                    <a:schemeClr val="accent4"/>
                  </a:solidFill>
                </a:rPr>
                <a:t>Pre-Contemplation</a:t>
              </a:r>
            </a:p>
          </p:txBody>
        </p:sp>
        <p:sp>
          <p:nvSpPr>
            <p:cNvPr id="25" name="Rectangle 24">
              <a:extLst>
                <a:ext uri="{FF2B5EF4-FFF2-40B4-BE49-F238E27FC236}">
                  <a16:creationId xmlns:a16="http://schemas.microsoft.com/office/drawing/2014/main" id="{D037BE05-D0EF-4C09-879C-7DEAC7E4E3EF}"/>
                </a:ext>
              </a:extLst>
            </p:cNvPr>
            <p:cNvSpPr/>
            <p:nvPr/>
          </p:nvSpPr>
          <p:spPr>
            <a:xfrm>
              <a:off x="6485361" y="4439341"/>
              <a:ext cx="2513914" cy="461665"/>
            </a:xfrm>
            <a:prstGeom prst="rect">
              <a:avLst/>
            </a:prstGeom>
          </p:spPr>
          <p:txBody>
            <a:bodyPr wrap="square">
              <a:spAutoFit/>
            </a:bodyPr>
            <a:lstStyle/>
            <a:p>
              <a:r>
                <a:rPr lang="en-US" sz="2400" b="1" dirty="0">
                  <a:solidFill>
                    <a:schemeClr val="accent4"/>
                  </a:solidFill>
                </a:rPr>
                <a:t>Contemplation</a:t>
              </a:r>
            </a:p>
          </p:txBody>
        </p:sp>
        <p:sp>
          <p:nvSpPr>
            <p:cNvPr id="26" name="Rectangle 25">
              <a:extLst>
                <a:ext uri="{FF2B5EF4-FFF2-40B4-BE49-F238E27FC236}">
                  <a16:creationId xmlns:a16="http://schemas.microsoft.com/office/drawing/2014/main" id="{F8DEAB3C-3E44-4CBE-B241-33B7FD18B71B}"/>
                </a:ext>
              </a:extLst>
            </p:cNvPr>
            <p:cNvSpPr/>
            <p:nvPr/>
          </p:nvSpPr>
          <p:spPr>
            <a:xfrm>
              <a:off x="3599407" y="6158188"/>
              <a:ext cx="2739363" cy="461665"/>
            </a:xfrm>
            <a:prstGeom prst="rect">
              <a:avLst/>
            </a:prstGeom>
          </p:spPr>
          <p:txBody>
            <a:bodyPr wrap="square">
              <a:spAutoFit/>
            </a:bodyPr>
            <a:lstStyle/>
            <a:p>
              <a:r>
                <a:rPr lang="en-US" sz="2400" b="1" dirty="0">
                  <a:solidFill>
                    <a:schemeClr val="accent4"/>
                  </a:solidFill>
                </a:rPr>
                <a:t>Preparation</a:t>
              </a:r>
            </a:p>
          </p:txBody>
        </p:sp>
        <p:sp>
          <p:nvSpPr>
            <p:cNvPr id="27" name="Rectangle 26">
              <a:extLst>
                <a:ext uri="{FF2B5EF4-FFF2-40B4-BE49-F238E27FC236}">
                  <a16:creationId xmlns:a16="http://schemas.microsoft.com/office/drawing/2014/main" id="{BD620E98-5872-46F6-9B73-13A6020185EE}"/>
                </a:ext>
              </a:extLst>
            </p:cNvPr>
            <p:cNvSpPr/>
            <p:nvPr/>
          </p:nvSpPr>
          <p:spPr>
            <a:xfrm>
              <a:off x="1110935" y="4385351"/>
              <a:ext cx="1249614" cy="461665"/>
            </a:xfrm>
            <a:prstGeom prst="rect">
              <a:avLst/>
            </a:prstGeom>
          </p:spPr>
          <p:txBody>
            <a:bodyPr wrap="square">
              <a:spAutoFit/>
            </a:bodyPr>
            <a:lstStyle/>
            <a:p>
              <a:r>
                <a:rPr lang="en-US" sz="2400" b="1" dirty="0">
                  <a:solidFill>
                    <a:schemeClr val="accent4"/>
                  </a:solidFill>
                </a:rPr>
                <a:t>Action</a:t>
              </a:r>
            </a:p>
          </p:txBody>
        </p:sp>
        <p:sp>
          <p:nvSpPr>
            <p:cNvPr id="28" name="Rectangle 27">
              <a:extLst>
                <a:ext uri="{FF2B5EF4-FFF2-40B4-BE49-F238E27FC236}">
                  <a16:creationId xmlns:a16="http://schemas.microsoft.com/office/drawing/2014/main" id="{FA936AC8-2D1B-4E09-8CC0-811B7FBADD20}"/>
                </a:ext>
              </a:extLst>
            </p:cNvPr>
            <p:cNvSpPr/>
            <p:nvPr/>
          </p:nvSpPr>
          <p:spPr>
            <a:xfrm>
              <a:off x="1110935" y="1378420"/>
              <a:ext cx="2739363" cy="461665"/>
            </a:xfrm>
            <a:prstGeom prst="rect">
              <a:avLst/>
            </a:prstGeom>
          </p:spPr>
          <p:txBody>
            <a:bodyPr wrap="square">
              <a:spAutoFit/>
            </a:bodyPr>
            <a:lstStyle/>
            <a:p>
              <a:r>
                <a:rPr lang="en-US" sz="2400" b="1" dirty="0">
                  <a:solidFill>
                    <a:schemeClr val="accent4"/>
                  </a:solidFill>
                </a:rPr>
                <a:t>Identification</a:t>
              </a:r>
            </a:p>
          </p:txBody>
        </p:sp>
        <p:pic>
          <p:nvPicPr>
            <p:cNvPr id="61" name="Graphic 60">
              <a:extLst>
                <a:ext uri="{FF2B5EF4-FFF2-40B4-BE49-F238E27FC236}">
                  <a16:creationId xmlns:a16="http://schemas.microsoft.com/office/drawing/2014/main" id="{056EACF1-2E62-4296-B285-8B950526413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975439" y="1865995"/>
              <a:ext cx="3206278" cy="3328316"/>
            </a:xfrm>
            <a:prstGeom prst="rect">
              <a:avLst/>
            </a:prstGeom>
          </p:spPr>
        </p:pic>
        <p:sp>
          <p:nvSpPr>
            <p:cNvPr id="62" name="TextBox 61">
              <a:extLst>
                <a:ext uri="{FF2B5EF4-FFF2-40B4-BE49-F238E27FC236}">
                  <a16:creationId xmlns:a16="http://schemas.microsoft.com/office/drawing/2014/main" id="{8FE0E5CA-9599-4848-88C9-532F6650927F}"/>
                </a:ext>
              </a:extLst>
            </p:cNvPr>
            <p:cNvSpPr txBox="1"/>
            <p:nvPr/>
          </p:nvSpPr>
          <p:spPr>
            <a:xfrm>
              <a:off x="5441597" y="616326"/>
              <a:ext cx="972591" cy="923330"/>
            </a:xfrm>
            <a:prstGeom prst="rect">
              <a:avLst/>
            </a:prstGeom>
            <a:noFill/>
          </p:spPr>
          <p:txBody>
            <a:bodyPr wrap="square" rtlCol="0">
              <a:spAutoFit/>
            </a:bodyPr>
            <a:lstStyle/>
            <a:p>
              <a:r>
                <a:rPr lang="en-GB" sz="5400" dirty="0"/>
                <a:t>01</a:t>
              </a:r>
            </a:p>
          </p:txBody>
        </p:sp>
        <p:sp>
          <p:nvSpPr>
            <p:cNvPr id="66" name="TextBox 65">
              <a:extLst>
                <a:ext uri="{FF2B5EF4-FFF2-40B4-BE49-F238E27FC236}">
                  <a16:creationId xmlns:a16="http://schemas.microsoft.com/office/drawing/2014/main" id="{ED86FA22-9929-4EE1-87F1-FFFA005F80DE}"/>
                </a:ext>
              </a:extLst>
            </p:cNvPr>
            <p:cNvSpPr txBox="1"/>
            <p:nvPr/>
          </p:nvSpPr>
          <p:spPr>
            <a:xfrm>
              <a:off x="6485360" y="3566998"/>
              <a:ext cx="972591" cy="923330"/>
            </a:xfrm>
            <a:prstGeom prst="rect">
              <a:avLst/>
            </a:prstGeom>
            <a:noFill/>
          </p:spPr>
          <p:txBody>
            <a:bodyPr wrap="square" rtlCol="0">
              <a:spAutoFit/>
            </a:bodyPr>
            <a:lstStyle/>
            <a:p>
              <a:r>
                <a:rPr lang="en-GB" sz="5400" dirty="0"/>
                <a:t>02</a:t>
              </a:r>
            </a:p>
          </p:txBody>
        </p:sp>
        <p:sp>
          <p:nvSpPr>
            <p:cNvPr id="67" name="TextBox 66">
              <a:extLst>
                <a:ext uri="{FF2B5EF4-FFF2-40B4-BE49-F238E27FC236}">
                  <a16:creationId xmlns:a16="http://schemas.microsoft.com/office/drawing/2014/main" id="{7CF81115-770B-4ADB-A40E-0A8B3F666048}"/>
                </a:ext>
              </a:extLst>
            </p:cNvPr>
            <p:cNvSpPr txBox="1"/>
            <p:nvPr/>
          </p:nvSpPr>
          <p:spPr>
            <a:xfrm>
              <a:off x="3599407" y="5431354"/>
              <a:ext cx="972591" cy="923330"/>
            </a:xfrm>
            <a:prstGeom prst="rect">
              <a:avLst/>
            </a:prstGeom>
            <a:noFill/>
          </p:spPr>
          <p:txBody>
            <a:bodyPr wrap="square" rtlCol="0">
              <a:spAutoFit/>
            </a:bodyPr>
            <a:lstStyle/>
            <a:p>
              <a:r>
                <a:rPr lang="en-GB" sz="5400" dirty="0"/>
                <a:t>03</a:t>
              </a:r>
            </a:p>
          </p:txBody>
        </p:sp>
        <p:sp>
          <p:nvSpPr>
            <p:cNvPr id="68" name="TextBox 67">
              <a:extLst>
                <a:ext uri="{FF2B5EF4-FFF2-40B4-BE49-F238E27FC236}">
                  <a16:creationId xmlns:a16="http://schemas.microsoft.com/office/drawing/2014/main" id="{E04881B2-55D7-40A8-9D0F-2DC3532B67FF}"/>
                </a:ext>
              </a:extLst>
            </p:cNvPr>
            <p:cNvSpPr txBox="1"/>
            <p:nvPr/>
          </p:nvSpPr>
          <p:spPr>
            <a:xfrm>
              <a:off x="1123720" y="3513008"/>
              <a:ext cx="972591" cy="923330"/>
            </a:xfrm>
            <a:prstGeom prst="rect">
              <a:avLst/>
            </a:prstGeom>
            <a:noFill/>
          </p:spPr>
          <p:txBody>
            <a:bodyPr wrap="square" rtlCol="0">
              <a:spAutoFit/>
            </a:bodyPr>
            <a:lstStyle/>
            <a:p>
              <a:r>
                <a:rPr lang="en-GB" sz="5400" dirty="0"/>
                <a:t>04</a:t>
              </a:r>
            </a:p>
          </p:txBody>
        </p:sp>
        <p:sp>
          <p:nvSpPr>
            <p:cNvPr id="69" name="TextBox 68">
              <a:extLst>
                <a:ext uri="{FF2B5EF4-FFF2-40B4-BE49-F238E27FC236}">
                  <a16:creationId xmlns:a16="http://schemas.microsoft.com/office/drawing/2014/main" id="{1E09211A-36BF-467A-BB76-4F681205CEDA}"/>
                </a:ext>
              </a:extLst>
            </p:cNvPr>
            <p:cNvSpPr txBox="1"/>
            <p:nvPr/>
          </p:nvSpPr>
          <p:spPr>
            <a:xfrm>
              <a:off x="1110935" y="616326"/>
              <a:ext cx="972591" cy="923330"/>
            </a:xfrm>
            <a:prstGeom prst="rect">
              <a:avLst/>
            </a:prstGeom>
            <a:noFill/>
          </p:spPr>
          <p:txBody>
            <a:bodyPr wrap="square" rtlCol="0">
              <a:spAutoFit/>
            </a:bodyPr>
            <a:lstStyle/>
            <a:p>
              <a:r>
                <a:rPr lang="en-GB" sz="5400" dirty="0"/>
                <a:t>05</a:t>
              </a:r>
            </a:p>
          </p:txBody>
        </p:sp>
      </p:grpSp>
    </p:spTree>
    <p:extLst>
      <p:ext uri="{BB962C8B-B14F-4D97-AF65-F5344CB8AC3E}">
        <p14:creationId xmlns:p14="http://schemas.microsoft.com/office/powerpoint/2010/main" val="64543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CFE079-8705-D940-8CFF-1D0CE10E5199}"/>
              </a:ext>
            </a:extLst>
          </p:cNvPr>
          <p:cNvSpPr>
            <a:spLocks noGrp="1"/>
          </p:cNvSpPr>
          <p:nvPr>
            <p:ph type="body" sz="quarter" idx="12"/>
          </p:nvPr>
        </p:nvSpPr>
        <p:spPr>
          <a:xfrm>
            <a:off x="132735" y="2389239"/>
            <a:ext cx="4734233" cy="1506239"/>
          </a:xfrm>
        </p:spPr>
        <p:txBody>
          <a:bodyPr>
            <a:normAutofit/>
          </a:bodyPr>
          <a:lstStyle/>
          <a:p>
            <a:r>
              <a:rPr lang="en-US" sz="5800" dirty="0"/>
              <a:t>MI WORKS</a:t>
            </a:r>
            <a:r>
              <a:rPr lang="en-US" sz="4000" dirty="0"/>
              <a:t>: </a:t>
            </a:r>
          </a:p>
        </p:txBody>
      </p:sp>
      <p:sp>
        <p:nvSpPr>
          <p:cNvPr id="3" name="Text Placeholder 2">
            <a:extLst>
              <a:ext uri="{FF2B5EF4-FFF2-40B4-BE49-F238E27FC236}">
                <a16:creationId xmlns:a16="http://schemas.microsoft.com/office/drawing/2014/main" id="{253936EB-3AC7-AF4C-B5CF-FAAAB9CBC4AF}"/>
              </a:ext>
            </a:extLst>
          </p:cNvPr>
          <p:cNvSpPr>
            <a:spLocks noGrp="1"/>
          </p:cNvSpPr>
          <p:nvPr>
            <p:ph type="body" sz="quarter" idx="13"/>
          </p:nvPr>
        </p:nvSpPr>
        <p:spPr>
          <a:xfrm>
            <a:off x="6040586" y="1519084"/>
            <a:ext cx="2867439" cy="2987724"/>
          </a:xfrm>
        </p:spPr>
        <p:txBody>
          <a:bodyPr>
            <a:normAutofit fontScale="92500" lnSpcReduction="10000"/>
          </a:bodyPr>
          <a:lstStyle/>
          <a:p>
            <a:pPr algn="l"/>
            <a:r>
              <a:rPr lang="en-US" sz="3200" dirty="0">
                <a:latin typeface="League Spartan" pitchFamily="2" charset="77"/>
              </a:rPr>
              <a:t>In person</a:t>
            </a:r>
          </a:p>
          <a:p>
            <a:pPr algn="l"/>
            <a:endParaRPr lang="en-US" sz="3200" dirty="0">
              <a:solidFill>
                <a:schemeClr val="accent1"/>
              </a:solidFill>
              <a:latin typeface="League Spartan" pitchFamily="2" charset="77"/>
            </a:endParaRPr>
          </a:p>
          <a:p>
            <a:pPr algn="l"/>
            <a:r>
              <a:rPr lang="en-US" sz="3200" dirty="0">
                <a:latin typeface="League Spartan" pitchFamily="2" charset="77"/>
              </a:rPr>
              <a:t>On video</a:t>
            </a:r>
          </a:p>
          <a:p>
            <a:pPr algn="l"/>
            <a:endParaRPr lang="en-US" sz="3200" dirty="0">
              <a:solidFill>
                <a:schemeClr val="accent1"/>
              </a:solidFill>
              <a:latin typeface="League Spartan" pitchFamily="2" charset="77"/>
            </a:endParaRPr>
          </a:p>
          <a:p>
            <a:pPr algn="l"/>
            <a:r>
              <a:rPr lang="en-US" sz="3200" dirty="0">
                <a:solidFill>
                  <a:schemeClr val="bg2"/>
                </a:solidFill>
                <a:latin typeface="League Spartan" pitchFamily="2" charset="77"/>
              </a:rPr>
              <a:t>On the </a:t>
            </a:r>
          </a:p>
          <a:p>
            <a:pPr algn="l"/>
            <a:r>
              <a:rPr lang="en-US" sz="3200" dirty="0">
                <a:latin typeface="League Spartan" pitchFamily="2" charset="77"/>
              </a:rPr>
              <a:t>Telephone</a:t>
            </a:r>
          </a:p>
        </p:txBody>
      </p:sp>
      <p:pic>
        <p:nvPicPr>
          <p:cNvPr id="5" name="Graphic 4" descr="Speaker Phone">
            <a:extLst>
              <a:ext uri="{FF2B5EF4-FFF2-40B4-BE49-F238E27FC236}">
                <a16:creationId xmlns:a16="http://schemas.microsoft.com/office/drawing/2014/main" id="{2CAAB638-AFA7-2B41-8521-F937FF406E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96690" y="3592408"/>
            <a:ext cx="914400" cy="914400"/>
          </a:xfrm>
          <a:prstGeom prst="rect">
            <a:avLst/>
          </a:prstGeom>
        </p:spPr>
      </p:pic>
      <p:pic>
        <p:nvPicPr>
          <p:cNvPr id="9" name="Graphic 8" descr="Monitor">
            <a:extLst>
              <a:ext uri="{FF2B5EF4-FFF2-40B4-BE49-F238E27FC236}">
                <a16:creationId xmlns:a16="http://schemas.microsoft.com/office/drawing/2014/main" id="{BE99804F-56CA-8E4A-A66F-C7DCA04A546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26186" y="2462254"/>
            <a:ext cx="914400" cy="914400"/>
          </a:xfrm>
          <a:prstGeom prst="rect">
            <a:avLst/>
          </a:prstGeom>
        </p:spPr>
      </p:pic>
      <p:pic>
        <p:nvPicPr>
          <p:cNvPr id="14" name="Graphic 13" descr="Board Room">
            <a:extLst>
              <a:ext uri="{FF2B5EF4-FFF2-40B4-BE49-F238E27FC236}">
                <a16:creationId xmlns:a16="http://schemas.microsoft.com/office/drawing/2014/main" id="{A147400E-26E2-8C47-B027-625F63497E2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96690" y="1332100"/>
            <a:ext cx="914400" cy="914400"/>
          </a:xfrm>
          <a:prstGeom prst="rect">
            <a:avLst/>
          </a:prstGeom>
        </p:spPr>
      </p:pic>
    </p:spTree>
    <p:extLst>
      <p:ext uri="{BB962C8B-B14F-4D97-AF65-F5344CB8AC3E}">
        <p14:creationId xmlns:p14="http://schemas.microsoft.com/office/powerpoint/2010/main" val="3614193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B7915C-D62D-9745-AEA5-2CA21B687B44}"/>
              </a:ext>
            </a:extLst>
          </p:cNvPr>
          <p:cNvSpPr/>
          <p:nvPr/>
        </p:nvSpPr>
        <p:spPr>
          <a:xfrm>
            <a:off x="628649" y="291090"/>
            <a:ext cx="7886699" cy="932688"/>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1100" kern="1200" dirty="0">
                <a:solidFill>
                  <a:schemeClr val="tx1"/>
                </a:solidFill>
                <a:latin typeface="+mj-lt"/>
                <a:ea typeface="+mj-ea"/>
                <a:cs typeface="+mj-cs"/>
              </a:rPr>
              <a:t>Empathic Communication</a:t>
            </a:r>
          </a:p>
        </p:txBody>
      </p:sp>
      <p:pic>
        <p:nvPicPr>
          <p:cNvPr id="3" name="Picture 2">
            <a:extLst>
              <a:ext uri="{FF2B5EF4-FFF2-40B4-BE49-F238E27FC236}">
                <a16:creationId xmlns:a16="http://schemas.microsoft.com/office/drawing/2014/main" id="{6ED84583-6B6D-194B-806C-4C883186247A}"/>
              </a:ext>
            </a:extLst>
          </p:cNvPr>
          <p:cNvPicPr>
            <a:picLocks noChangeAspect="1"/>
          </p:cNvPicPr>
          <p:nvPr/>
        </p:nvPicPr>
        <p:blipFill>
          <a:blip r:embed="rId3"/>
          <a:stretch>
            <a:fillRect/>
          </a:stretch>
        </p:blipFill>
        <p:spPr>
          <a:xfrm>
            <a:off x="-538317" y="0"/>
            <a:ext cx="10205884" cy="6858000"/>
          </a:xfrm>
          <a:prstGeom prst="rect">
            <a:avLst/>
          </a:prstGeom>
        </p:spPr>
      </p:pic>
      <p:sp>
        <p:nvSpPr>
          <p:cNvPr id="5" name="Rectangle 4">
            <a:extLst>
              <a:ext uri="{FF2B5EF4-FFF2-40B4-BE49-F238E27FC236}">
                <a16:creationId xmlns:a16="http://schemas.microsoft.com/office/drawing/2014/main" id="{1FB449A9-3F30-C54A-9FFD-764B3C5BD909}"/>
              </a:ext>
            </a:extLst>
          </p:cNvPr>
          <p:cNvSpPr/>
          <p:nvPr/>
        </p:nvSpPr>
        <p:spPr>
          <a:xfrm>
            <a:off x="280219" y="3429000"/>
            <a:ext cx="8568813" cy="2700739"/>
          </a:xfrm>
          <a:prstGeom prst="rect">
            <a:avLst/>
          </a:prstGeom>
        </p:spPr>
        <p:txBody>
          <a:bodyPr wrap="square">
            <a:spAutoFit/>
          </a:bodyPr>
          <a:lstStyle/>
          <a:p>
            <a:pPr algn="ctr" defTabSz="914400">
              <a:lnSpc>
                <a:spcPct val="90000"/>
              </a:lnSpc>
              <a:spcBef>
                <a:spcPct val="0"/>
              </a:spcBef>
              <a:spcAft>
                <a:spcPts val="600"/>
              </a:spcAft>
            </a:pPr>
            <a:r>
              <a:rPr lang="en-US" sz="4400" dirty="0">
                <a:solidFill>
                  <a:schemeClr val="accent1"/>
                </a:solidFill>
                <a:latin typeface="League Spartan" pitchFamily="2" charset="77"/>
              </a:rPr>
              <a:t>Principle MI Strategies:</a:t>
            </a:r>
          </a:p>
          <a:p>
            <a:pPr algn="ctr" defTabSz="914400">
              <a:lnSpc>
                <a:spcPct val="90000"/>
              </a:lnSpc>
              <a:spcBef>
                <a:spcPct val="0"/>
              </a:spcBef>
              <a:spcAft>
                <a:spcPts val="600"/>
              </a:spcAft>
            </a:pPr>
            <a:endParaRPr lang="en-US" sz="4400" dirty="0">
              <a:solidFill>
                <a:schemeClr val="bg1"/>
              </a:solidFill>
              <a:latin typeface="League Spartan" pitchFamily="2" charset="77"/>
            </a:endParaRPr>
          </a:p>
          <a:p>
            <a:pPr algn="ctr" defTabSz="914400">
              <a:lnSpc>
                <a:spcPct val="90000"/>
              </a:lnSpc>
              <a:spcBef>
                <a:spcPct val="0"/>
              </a:spcBef>
              <a:spcAft>
                <a:spcPts val="600"/>
              </a:spcAft>
            </a:pPr>
            <a:r>
              <a:rPr lang="en-US" sz="4400" dirty="0">
                <a:solidFill>
                  <a:schemeClr val="bg1"/>
                </a:solidFill>
                <a:latin typeface="League Spartan" pitchFamily="2" charset="77"/>
              </a:rPr>
              <a:t>Non-Verbal Empathic Communication </a:t>
            </a:r>
          </a:p>
        </p:txBody>
      </p:sp>
      <p:pic>
        <p:nvPicPr>
          <p:cNvPr id="7" name="Graphic 6" descr="Monitor">
            <a:extLst>
              <a:ext uri="{FF2B5EF4-FFF2-40B4-BE49-F238E27FC236}">
                <a16:creationId xmlns:a16="http://schemas.microsoft.com/office/drawing/2014/main" id="{F6D662C0-812D-1343-B4E9-3F957ACC86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97216" y="5868966"/>
            <a:ext cx="914400" cy="914400"/>
          </a:xfrm>
          <a:prstGeom prst="rect">
            <a:avLst/>
          </a:prstGeom>
        </p:spPr>
      </p:pic>
      <p:pic>
        <p:nvPicPr>
          <p:cNvPr id="8" name="Graphic 7" descr="Board Room">
            <a:extLst>
              <a:ext uri="{FF2B5EF4-FFF2-40B4-BE49-F238E27FC236}">
                <a16:creationId xmlns:a16="http://schemas.microsoft.com/office/drawing/2014/main" id="{BFCD32A1-1212-E34A-87F8-9B31F6BB065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29600" y="5813214"/>
            <a:ext cx="914400" cy="914400"/>
          </a:xfrm>
          <a:prstGeom prst="rect">
            <a:avLst/>
          </a:prstGeom>
        </p:spPr>
      </p:pic>
    </p:spTree>
    <p:extLst>
      <p:ext uri="{BB962C8B-B14F-4D97-AF65-F5344CB8AC3E}">
        <p14:creationId xmlns:p14="http://schemas.microsoft.com/office/powerpoint/2010/main" val="456820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92DCF-E421-4C10-B571-001725C9A71D}"/>
              </a:ext>
            </a:extLst>
          </p:cNvPr>
          <p:cNvSpPr>
            <a:spLocks noGrp="1"/>
          </p:cNvSpPr>
          <p:nvPr>
            <p:ph type="title"/>
          </p:nvPr>
        </p:nvSpPr>
        <p:spPr/>
        <p:txBody>
          <a:bodyPr/>
          <a:lstStyle/>
          <a:p>
            <a:r>
              <a:rPr lang="en-US" dirty="0"/>
              <a:t>Merging Audio and Video:</a:t>
            </a:r>
          </a:p>
        </p:txBody>
      </p:sp>
      <p:sp>
        <p:nvSpPr>
          <p:cNvPr id="3" name="Content Placeholder 2">
            <a:extLst>
              <a:ext uri="{FF2B5EF4-FFF2-40B4-BE49-F238E27FC236}">
                <a16:creationId xmlns:a16="http://schemas.microsoft.com/office/drawing/2014/main" id="{FEC5887F-B3D5-49F1-9BE7-E784E04E1032}"/>
              </a:ext>
            </a:extLst>
          </p:cNvPr>
          <p:cNvSpPr>
            <a:spLocks noGrp="1"/>
          </p:cNvSpPr>
          <p:nvPr>
            <p:ph idx="1"/>
          </p:nvPr>
        </p:nvSpPr>
        <p:spPr>
          <a:xfrm>
            <a:off x="579159" y="2077993"/>
            <a:ext cx="5464454" cy="3728329"/>
          </a:xfrm>
        </p:spPr>
        <p:txBody>
          <a:bodyPr/>
          <a:lstStyle/>
          <a:p>
            <a:pPr>
              <a:lnSpc>
                <a:spcPct val="100000"/>
              </a:lnSpc>
            </a:pPr>
            <a:r>
              <a:rPr lang="en-US" sz="2175" dirty="0"/>
              <a:t>If you joined by mobile device &amp; computer, please enter </a:t>
            </a:r>
            <a:r>
              <a:rPr lang="en-US" sz="2175" b="1" dirty="0"/>
              <a:t>#Participant ID# </a:t>
            </a:r>
            <a:r>
              <a:rPr lang="en-US" sz="2175" dirty="0"/>
              <a:t>on your phone to merge your two devices together</a:t>
            </a:r>
          </a:p>
          <a:p>
            <a:pPr>
              <a:lnSpc>
                <a:spcPct val="100000"/>
              </a:lnSpc>
            </a:pPr>
            <a:endParaRPr lang="en-US" sz="2175" dirty="0"/>
          </a:p>
          <a:p>
            <a:pPr>
              <a:lnSpc>
                <a:spcPct val="100000"/>
              </a:lnSpc>
            </a:pPr>
            <a:r>
              <a:rPr lang="en-US" sz="2175" dirty="0"/>
              <a:t>Locate your </a:t>
            </a:r>
            <a:r>
              <a:rPr lang="en-US" sz="2175" b="1" dirty="0"/>
              <a:t>Participant ID </a:t>
            </a:r>
            <a:r>
              <a:rPr lang="en-US" sz="2175" dirty="0"/>
              <a:t>by clicking on 'more information' in the top left corner</a:t>
            </a:r>
            <a:endParaRPr lang="en-US" dirty="0"/>
          </a:p>
        </p:txBody>
      </p:sp>
      <p:pic>
        <p:nvPicPr>
          <p:cNvPr id="4" name="Picture 3">
            <a:extLst>
              <a:ext uri="{FF2B5EF4-FFF2-40B4-BE49-F238E27FC236}">
                <a16:creationId xmlns:a16="http://schemas.microsoft.com/office/drawing/2014/main" id="{E118A6CD-F98F-4052-890A-9ABC7839B6CD}"/>
              </a:ext>
            </a:extLst>
          </p:cNvPr>
          <p:cNvPicPr>
            <a:picLocks noChangeAspect="1"/>
          </p:cNvPicPr>
          <p:nvPr/>
        </p:nvPicPr>
        <p:blipFill>
          <a:blip r:embed="rId3"/>
          <a:stretch>
            <a:fillRect/>
          </a:stretch>
        </p:blipFill>
        <p:spPr>
          <a:xfrm>
            <a:off x="6249970" y="2579422"/>
            <a:ext cx="2265380" cy="2000912"/>
          </a:xfrm>
          <a:prstGeom prst="rect">
            <a:avLst/>
          </a:prstGeom>
        </p:spPr>
      </p:pic>
    </p:spTree>
    <p:extLst>
      <p:ext uri="{BB962C8B-B14F-4D97-AF65-F5344CB8AC3E}">
        <p14:creationId xmlns:p14="http://schemas.microsoft.com/office/powerpoint/2010/main" val="2986991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0D57AF8-61CD-4264-A76F-A6AB6C553542}"/>
              </a:ext>
            </a:extLst>
          </p:cNvPr>
          <p:cNvSpPr txBox="1">
            <a:spLocks/>
          </p:cNvSpPr>
          <p:nvPr/>
        </p:nvSpPr>
        <p:spPr>
          <a:xfrm>
            <a:off x="1596401" y="633894"/>
            <a:ext cx="5951198" cy="7015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2"/>
                </a:solidFill>
              </a:rPr>
              <a:t>EMPATHY- non verbal</a:t>
            </a:r>
          </a:p>
        </p:txBody>
      </p:sp>
      <p:grpSp>
        <p:nvGrpSpPr>
          <p:cNvPr id="21" name="Group 20">
            <a:extLst>
              <a:ext uri="{FF2B5EF4-FFF2-40B4-BE49-F238E27FC236}">
                <a16:creationId xmlns:a16="http://schemas.microsoft.com/office/drawing/2014/main" id="{A9310AA6-58D3-4266-99EA-AEB4C4F2EE93}"/>
              </a:ext>
            </a:extLst>
          </p:cNvPr>
          <p:cNvGrpSpPr/>
          <p:nvPr/>
        </p:nvGrpSpPr>
        <p:grpSpPr>
          <a:xfrm>
            <a:off x="0" y="2581420"/>
            <a:ext cx="9144000" cy="4276580"/>
            <a:chOff x="0" y="2581420"/>
            <a:chExt cx="9144000" cy="4276580"/>
          </a:xfrm>
        </p:grpSpPr>
        <p:grpSp>
          <p:nvGrpSpPr>
            <p:cNvPr id="14" name="Group 13">
              <a:extLst>
                <a:ext uri="{FF2B5EF4-FFF2-40B4-BE49-F238E27FC236}">
                  <a16:creationId xmlns:a16="http://schemas.microsoft.com/office/drawing/2014/main" id="{4E6ECC22-E91A-418D-8C7B-C9EA3D6D401B}"/>
                </a:ext>
              </a:extLst>
            </p:cNvPr>
            <p:cNvGrpSpPr/>
            <p:nvPr/>
          </p:nvGrpSpPr>
          <p:grpSpPr>
            <a:xfrm>
              <a:off x="0" y="2581420"/>
              <a:ext cx="9144000" cy="4276580"/>
              <a:chOff x="0" y="2581420"/>
              <a:chExt cx="9144000" cy="4276580"/>
            </a:xfrm>
          </p:grpSpPr>
          <p:grpSp>
            <p:nvGrpSpPr>
              <p:cNvPr id="11" name="Group 10">
                <a:extLst>
                  <a:ext uri="{FF2B5EF4-FFF2-40B4-BE49-F238E27FC236}">
                    <a16:creationId xmlns:a16="http://schemas.microsoft.com/office/drawing/2014/main" id="{BBA2EFAF-397C-4A32-9487-EF9FF0112CA9}"/>
                  </a:ext>
                </a:extLst>
              </p:cNvPr>
              <p:cNvGrpSpPr/>
              <p:nvPr/>
            </p:nvGrpSpPr>
            <p:grpSpPr>
              <a:xfrm>
                <a:off x="0" y="2581420"/>
                <a:ext cx="9144000" cy="4276580"/>
                <a:chOff x="0" y="2581420"/>
                <a:chExt cx="9144000" cy="4276580"/>
              </a:xfrm>
            </p:grpSpPr>
            <p:sp>
              <p:nvSpPr>
                <p:cNvPr id="4" name="Rectangle 3">
                  <a:extLst>
                    <a:ext uri="{FF2B5EF4-FFF2-40B4-BE49-F238E27FC236}">
                      <a16:creationId xmlns:a16="http://schemas.microsoft.com/office/drawing/2014/main" id="{52FC4A2C-A2E4-4E9C-87B5-FF01DC860E55}"/>
                    </a:ext>
                  </a:extLst>
                </p:cNvPr>
                <p:cNvSpPr/>
                <p:nvPr/>
              </p:nvSpPr>
              <p:spPr>
                <a:xfrm>
                  <a:off x="0" y="3429000"/>
                  <a:ext cx="9144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06F5D54-93B8-4315-92DA-AA477217FF1C}"/>
                    </a:ext>
                  </a:extLst>
                </p:cNvPr>
                <p:cNvGrpSpPr/>
                <p:nvPr/>
              </p:nvGrpSpPr>
              <p:grpSpPr>
                <a:xfrm>
                  <a:off x="810108" y="2581420"/>
                  <a:ext cx="7682630" cy="1663846"/>
                  <a:chOff x="1040351" y="3992739"/>
                  <a:chExt cx="9671066" cy="2094486"/>
                </a:xfrm>
              </p:grpSpPr>
              <p:sp>
                <p:nvSpPr>
                  <p:cNvPr id="5" name="Oval 4">
                    <a:extLst>
                      <a:ext uri="{FF2B5EF4-FFF2-40B4-BE49-F238E27FC236}">
                        <a16:creationId xmlns:a16="http://schemas.microsoft.com/office/drawing/2014/main" id="{CFDAA1AF-FD5C-4F2E-BB67-005D94CA24BF}"/>
                      </a:ext>
                    </a:extLst>
                  </p:cNvPr>
                  <p:cNvSpPr/>
                  <p:nvPr/>
                </p:nvSpPr>
                <p:spPr>
                  <a:xfrm>
                    <a:off x="1040351" y="3992742"/>
                    <a:ext cx="2094482" cy="2094483"/>
                  </a:xfrm>
                  <a:prstGeom prst="ellipse">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b="0" i="0" dirty="0">
                      <a:latin typeface="Arial" charset="0"/>
                    </a:endParaRPr>
                  </a:p>
                </p:txBody>
              </p:sp>
              <p:sp>
                <p:nvSpPr>
                  <p:cNvPr id="6" name="Oval 5">
                    <a:extLst>
                      <a:ext uri="{FF2B5EF4-FFF2-40B4-BE49-F238E27FC236}">
                        <a16:creationId xmlns:a16="http://schemas.microsoft.com/office/drawing/2014/main" id="{2D665E08-B545-4E3A-B7DE-066500F8286A}"/>
                      </a:ext>
                    </a:extLst>
                  </p:cNvPr>
                  <p:cNvSpPr/>
                  <p:nvPr/>
                </p:nvSpPr>
                <p:spPr>
                  <a:xfrm>
                    <a:off x="3524759" y="3992741"/>
                    <a:ext cx="2094482" cy="2094483"/>
                  </a:xfrm>
                  <a:prstGeom prst="ellipse">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b="0" i="0" dirty="0">
                      <a:latin typeface="Arial" charset="0"/>
                    </a:endParaRPr>
                  </a:p>
                </p:txBody>
              </p:sp>
              <p:sp>
                <p:nvSpPr>
                  <p:cNvPr id="7" name="Oval 6">
                    <a:extLst>
                      <a:ext uri="{FF2B5EF4-FFF2-40B4-BE49-F238E27FC236}">
                        <a16:creationId xmlns:a16="http://schemas.microsoft.com/office/drawing/2014/main" id="{3C437628-AC0E-4AA5-835F-CB93876F2D28}"/>
                      </a:ext>
                    </a:extLst>
                  </p:cNvPr>
                  <p:cNvSpPr/>
                  <p:nvPr/>
                </p:nvSpPr>
                <p:spPr>
                  <a:xfrm>
                    <a:off x="6009167" y="3992740"/>
                    <a:ext cx="2094482" cy="2094483"/>
                  </a:xfrm>
                  <a:prstGeom prst="ellipse">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b="0" i="0" dirty="0">
                      <a:latin typeface="Arial" charset="0"/>
                    </a:endParaRPr>
                  </a:p>
                </p:txBody>
              </p:sp>
              <p:sp>
                <p:nvSpPr>
                  <p:cNvPr id="9" name="Oval 8">
                    <a:extLst>
                      <a:ext uri="{FF2B5EF4-FFF2-40B4-BE49-F238E27FC236}">
                        <a16:creationId xmlns:a16="http://schemas.microsoft.com/office/drawing/2014/main" id="{FC4D21A1-BF47-447F-A656-F9CDBE0C805B}"/>
                      </a:ext>
                    </a:extLst>
                  </p:cNvPr>
                  <p:cNvSpPr/>
                  <p:nvPr/>
                </p:nvSpPr>
                <p:spPr>
                  <a:xfrm>
                    <a:off x="8616935" y="3992739"/>
                    <a:ext cx="2094482" cy="2094483"/>
                  </a:xfrm>
                  <a:prstGeom prst="ellipse">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b="0" i="0" dirty="0">
                      <a:latin typeface="Arial" charset="0"/>
                    </a:endParaRPr>
                  </a:p>
                </p:txBody>
              </p:sp>
            </p:grpSp>
          </p:grpSp>
          <p:pic>
            <p:nvPicPr>
              <p:cNvPr id="12" name="Picture 11">
                <a:extLst>
                  <a:ext uri="{FF2B5EF4-FFF2-40B4-BE49-F238E27FC236}">
                    <a16:creationId xmlns:a16="http://schemas.microsoft.com/office/drawing/2014/main" id="{5706B403-0D84-4E86-BAC8-12F683F38D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4335" y="2815648"/>
                <a:ext cx="1195387" cy="1195387"/>
              </a:xfrm>
              <a:prstGeom prst="rect">
                <a:avLst/>
              </a:prstGeom>
            </p:spPr>
          </p:pic>
        </p:grpSp>
        <p:sp>
          <p:nvSpPr>
            <p:cNvPr id="13" name="Rectangle 12">
              <a:extLst>
                <a:ext uri="{FF2B5EF4-FFF2-40B4-BE49-F238E27FC236}">
                  <a16:creationId xmlns:a16="http://schemas.microsoft.com/office/drawing/2014/main" id="{0465EAA6-D851-4E31-8C15-BC46241A2176}"/>
                </a:ext>
              </a:extLst>
            </p:cNvPr>
            <p:cNvSpPr/>
            <p:nvPr/>
          </p:nvSpPr>
          <p:spPr>
            <a:xfrm>
              <a:off x="730508" y="4479492"/>
              <a:ext cx="1823039" cy="830997"/>
            </a:xfrm>
            <a:prstGeom prst="rect">
              <a:avLst/>
            </a:prstGeom>
          </p:spPr>
          <p:txBody>
            <a:bodyPr wrap="square">
              <a:spAutoFit/>
            </a:bodyPr>
            <a:lstStyle/>
            <a:p>
              <a:pPr algn="ctr"/>
              <a:r>
                <a:rPr lang="en-US" sz="2400" b="1" dirty="0">
                  <a:solidFill>
                    <a:schemeClr val="bg2"/>
                  </a:solidFill>
                </a:rPr>
                <a:t>Eye Contact</a:t>
              </a:r>
            </a:p>
          </p:txBody>
        </p:sp>
        <p:pic>
          <p:nvPicPr>
            <p:cNvPr id="15" name="Graphic 14">
              <a:extLst>
                <a:ext uri="{FF2B5EF4-FFF2-40B4-BE49-F238E27FC236}">
                  <a16:creationId xmlns:a16="http://schemas.microsoft.com/office/drawing/2014/main" id="{4588C4A5-1CE9-45EA-8028-CD49613984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84058" y="2894585"/>
              <a:ext cx="656576" cy="1006749"/>
            </a:xfrm>
            <a:prstGeom prst="rect">
              <a:avLst/>
            </a:prstGeom>
          </p:spPr>
        </p:pic>
        <p:sp>
          <p:nvSpPr>
            <p:cNvPr id="16" name="Rectangle 15">
              <a:extLst>
                <a:ext uri="{FF2B5EF4-FFF2-40B4-BE49-F238E27FC236}">
                  <a16:creationId xmlns:a16="http://schemas.microsoft.com/office/drawing/2014/main" id="{CCAAC5FD-3D14-4603-AFD2-06BDCFA1AA96}"/>
                </a:ext>
              </a:extLst>
            </p:cNvPr>
            <p:cNvSpPr/>
            <p:nvPr/>
          </p:nvSpPr>
          <p:spPr>
            <a:xfrm>
              <a:off x="2700826" y="4664157"/>
              <a:ext cx="1823039" cy="461665"/>
            </a:xfrm>
            <a:prstGeom prst="rect">
              <a:avLst/>
            </a:prstGeom>
          </p:spPr>
          <p:txBody>
            <a:bodyPr wrap="square">
              <a:spAutoFit/>
            </a:bodyPr>
            <a:lstStyle/>
            <a:p>
              <a:pPr algn="ctr"/>
              <a:r>
                <a:rPr lang="en-US" sz="2400" b="1" dirty="0">
                  <a:solidFill>
                    <a:schemeClr val="bg2"/>
                  </a:solidFill>
                </a:rPr>
                <a:t>Mirroring</a:t>
              </a:r>
            </a:p>
          </p:txBody>
        </p:sp>
        <p:sp>
          <p:nvSpPr>
            <p:cNvPr id="17" name="Rectangle 16">
              <a:extLst>
                <a:ext uri="{FF2B5EF4-FFF2-40B4-BE49-F238E27FC236}">
                  <a16:creationId xmlns:a16="http://schemas.microsoft.com/office/drawing/2014/main" id="{B9AF07D5-439E-4EDD-A15E-306CCD6BEF82}"/>
                </a:ext>
              </a:extLst>
            </p:cNvPr>
            <p:cNvSpPr/>
            <p:nvPr/>
          </p:nvSpPr>
          <p:spPr>
            <a:xfrm>
              <a:off x="4651410" y="4685127"/>
              <a:ext cx="1912752" cy="461665"/>
            </a:xfrm>
            <a:prstGeom prst="rect">
              <a:avLst/>
            </a:prstGeom>
          </p:spPr>
          <p:txBody>
            <a:bodyPr wrap="square">
              <a:spAutoFit/>
            </a:bodyPr>
            <a:lstStyle/>
            <a:p>
              <a:pPr algn="ctr"/>
              <a:r>
                <a:rPr lang="en-US" sz="2400" b="1" dirty="0">
                  <a:solidFill>
                    <a:schemeClr val="bg2"/>
                  </a:solidFill>
                </a:rPr>
                <a:t>Handshake</a:t>
              </a:r>
            </a:p>
          </p:txBody>
        </p:sp>
        <p:sp>
          <p:nvSpPr>
            <p:cNvPr id="18" name="Rectangle 17">
              <a:extLst>
                <a:ext uri="{FF2B5EF4-FFF2-40B4-BE49-F238E27FC236}">
                  <a16:creationId xmlns:a16="http://schemas.microsoft.com/office/drawing/2014/main" id="{B0C603C9-463F-4373-B4A6-FFBA7F77D70C}"/>
                </a:ext>
              </a:extLst>
            </p:cNvPr>
            <p:cNvSpPr/>
            <p:nvPr/>
          </p:nvSpPr>
          <p:spPr>
            <a:xfrm>
              <a:off x="6704441" y="4685127"/>
              <a:ext cx="1912752" cy="461665"/>
            </a:xfrm>
            <a:prstGeom prst="rect">
              <a:avLst/>
            </a:prstGeom>
          </p:spPr>
          <p:txBody>
            <a:bodyPr wrap="square">
              <a:spAutoFit/>
            </a:bodyPr>
            <a:lstStyle/>
            <a:p>
              <a:pPr algn="ctr"/>
              <a:r>
                <a:rPr lang="en-US" sz="2400" b="1" dirty="0">
                  <a:solidFill>
                    <a:schemeClr val="bg2"/>
                  </a:solidFill>
                </a:rPr>
                <a:t>Smiling</a:t>
              </a:r>
            </a:p>
          </p:txBody>
        </p:sp>
        <p:pic>
          <p:nvPicPr>
            <p:cNvPr id="19" name="Graphic 18">
              <a:extLst>
                <a:ext uri="{FF2B5EF4-FFF2-40B4-BE49-F238E27FC236}">
                  <a16:creationId xmlns:a16="http://schemas.microsoft.com/office/drawing/2014/main" id="{AD7EC9AA-FFE1-4E85-91BE-8CEA00F9875C}"/>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024219" y="2967344"/>
              <a:ext cx="1153416" cy="1064691"/>
            </a:xfrm>
            <a:prstGeom prst="rect">
              <a:avLst/>
            </a:prstGeom>
          </p:spPr>
        </p:pic>
        <p:pic>
          <p:nvPicPr>
            <p:cNvPr id="20" name="Graphic 19">
              <a:extLst>
                <a:ext uri="{FF2B5EF4-FFF2-40B4-BE49-F238E27FC236}">
                  <a16:creationId xmlns:a16="http://schemas.microsoft.com/office/drawing/2014/main" id="{7FF2909D-2ED7-4771-854C-A8AA1F63FE59}"/>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034981" y="2894585"/>
              <a:ext cx="1223530" cy="1116450"/>
            </a:xfrm>
            <a:prstGeom prst="rect">
              <a:avLst/>
            </a:prstGeom>
          </p:spPr>
        </p:pic>
      </p:grpSp>
    </p:spTree>
    <p:extLst>
      <p:ext uri="{BB962C8B-B14F-4D97-AF65-F5344CB8AC3E}">
        <p14:creationId xmlns:p14="http://schemas.microsoft.com/office/powerpoint/2010/main" val="62987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1A4DB96-558D-4452-B896-BDD3E6C7903D}"/>
              </a:ext>
            </a:extLst>
          </p:cNvPr>
          <p:cNvSpPr>
            <a:spLocks noGrp="1"/>
          </p:cNvSpPr>
          <p:nvPr>
            <p:ph type="body" sz="quarter" idx="10"/>
          </p:nvPr>
        </p:nvSpPr>
        <p:spPr>
          <a:xfrm>
            <a:off x="680866" y="2681709"/>
            <a:ext cx="7782268" cy="1613997"/>
          </a:xfrm>
        </p:spPr>
        <p:txBody>
          <a:bodyPr>
            <a:noAutofit/>
          </a:bodyPr>
          <a:lstStyle/>
          <a:p>
            <a:pPr>
              <a:spcBef>
                <a:spcPct val="0"/>
              </a:spcBef>
              <a:spcAft>
                <a:spcPts val="600"/>
              </a:spcAft>
            </a:pPr>
            <a:r>
              <a:rPr lang="en-US" sz="4800" dirty="0">
                <a:solidFill>
                  <a:schemeClr val="accent1"/>
                </a:solidFill>
                <a:latin typeface="League Spartan" pitchFamily="2" charset="77"/>
              </a:rPr>
              <a:t>Principle MI Strategies:</a:t>
            </a:r>
          </a:p>
          <a:p>
            <a:pPr>
              <a:spcBef>
                <a:spcPct val="0"/>
              </a:spcBef>
              <a:spcAft>
                <a:spcPts val="600"/>
              </a:spcAft>
            </a:pPr>
            <a:endParaRPr lang="en-US" sz="4800" dirty="0">
              <a:latin typeface="League Spartan" pitchFamily="2" charset="77"/>
            </a:endParaRPr>
          </a:p>
          <a:p>
            <a:pPr>
              <a:spcBef>
                <a:spcPct val="0"/>
              </a:spcBef>
              <a:spcAft>
                <a:spcPts val="600"/>
              </a:spcAft>
            </a:pPr>
            <a:r>
              <a:rPr lang="en-US" sz="4800" dirty="0">
                <a:latin typeface="League Spartan" pitchFamily="2" charset="77"/>
              </a:rPr>
              <a:t>Verbal Empathic Communication </a:t>
            </a:r>
          </a:p>
          <a:p>
            <a:endParaRPr lang="en-US" sz="4800" dirty="0">
              <a:solidFill>
                <a:schemeClr val="accent1"/>
              </a:solidFill>
              <a:latin typeface="League Spartan"/>
            </a:endParaRPr>
          </a:p>
        </p:txBody>
      </p:sp>
      <p:pic>
        <p:nvPicPr>
          <p:cNvPr id="3" name="Graphic 2" descr="Monitor">
            <a:extLst>
              <a:ext uri="{FF2B5EF4-FFF2-40B4-BE49-F238E27FC236}">
                <a16:creationId xmlns:a16="http://schemas.microsoft.com/office/drawing/2014/main" id="{DB9360E3-33FB-4C41-8E7F-88944C82EB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51872" y="5818239"/>
            <a:ext cx="914400" cy="914400"/>
          </a:xfrm>
          <a:prstGeom prst="rect">
            <a:avLst/>
          </a:prstGeom>
        </p:spPr>
      </p:pic>
      <p:pic>
        <p:nvPicPr>
          <p:cNvPr id="6" name="Graphic 5" descr="Speaker Phone">
            <a:extLst>
              <a:ext uri="{FF2B5EF4-FFF2-40B4-BE49-F238E27FC236}">
                <a16:creationId xmlns:a16="http://schemas.microsoft.com/office/drawing/2014/main" id="{39AAE215-FE95-994E-877E-68077D7BACC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57654" y="5818239"/>
            <a:ext cx="914400" cy="914400"/>
          </a:xfrm>
          <a:prstGeom prst="rect">
            <a:avLst/>
          </a:prstGeom>
        </p:spPr>
      </p:pic>
      <p:pic>
        <p:nvPicPr>
          <p:cNvPr id="8" name="Graphic 7" descr="Board Room">
            <a:extLst>
              <a:ext uri="{FF2B5EF4-FFF2-40B4-BE49-F238E27FC236}">
                <a16:creationId xmlns:a16="http://schemas.microsoft.com/office/drawing/2014/main" id="{8641269D-2EDB-2147-A509-9DB532453A8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43254" y="5818239"/>
            <a:ext cx="914400" cy="914400"/>
          </a:xfrm>
          <a:prstGeom prst="rect">
            <a:avLst/>
          </a:prstGeom>
        </p:spPr>
      </p:pic>
    </p:spTree>
    <p:extLst>
      <p:ext uri="{BB962C8B-B14F-4D97-AF65-F5344CB8AC3E}">
        <p14:creationId xmlns:p14="http://schemas.microsoft.com/office/powerpoint/2010/main" val="118640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8203419-2F95-43F3-A3E4-F8FF4908A339}"/>
              </a:ext>
            </a:extLst>
          </p:cNvPr>
          <p:cNvSpPr txBox="1">
            <a:spLocks/>
          </p:cNvSpPr>
          <p:nvPr/>
        </p:nvSpPr>
        <p:spPr>
          <a:xfrm>
            <a:off x="1596401" y="633894"/>
            <a:ext cx="5951198" cy="7015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tx2"/>
                </a:solidFill>
              </a:rPr>
              <a:t>Verbalizing EMPATHY</a:t>
            </a:r>
          </a:p>
        </p:txBody>
      </p:sp>
      <p:sp>
        <p:nvSpPr>
          <p:cNvPr id="11" name="TextBox 10">
            <a:extLst>
              <a:ext uri="{FF2B5EF4-FFF2-40B4-BE49-F238E27FC236}">
                <a16:creationId xmlns:a16="http://schemas.microsoft.com/office/drawing/2014/main" id="{90539A70-50D5-4186-8A6F-BA3AE46610B5}"/>
              </a:ext>
            </a:extLst>
          </p:cNvPr>
          <p:cNvSpPr txBox="1"/>
          <p:nvPr/>
        </p:nvSpPr>
        <p:spPr>
          <a:xfrm>
            <a:off x="250723" y="1916550"/>
            <a:ext cx="1032387" cy="769441"/>
          </a:xfrm>
          <a:prstGeom prst="rect">
            <a:avLst/>
          </a:prstGeom>
          <a:noFill/>
        </p:spPr>
        <p:txBody>
          <a:bodyPr wrap="square" rtlCol="0">
            <a:spAutoFit/>
          </a:bodyPr>
          <a:lstStyle/>
          <a:p>
            <a:r>
              <a:rPr lang="en-GB" sz="4400" spc="300" dirty="0">
                <a:solidFill>
                  <a:schemeClr val="accent1"/>
                </a:solidFill>
                <a:latin typeface="+mj-lt"/>
              </a:rPr>
              <a:t>01</a:t>
            </a:r>
          </a:p>
        </p:txBody>
      </p:sp>
      <p:sp>
        <p:nvSpPr>
          <p:cNvPr id="13" name="Rectangle 12">
            <a:extLst>
              <a:ext uri="{FF2B5EF4-FFF2-40B4-BE49-F238E27FC236}">
                <a16:creationId xmlns:a16="http://schemas.microsoft.com/office/drawing/2014/main" id="{C3CE812A-35C2-4B3F-A20E-E33ECBF676F2}"/>
              </a:ext>
            </a:extLst>
          </p:cNvPr>
          <p:cNvSpPr/>
          <p:nvPr/>
        </p:nvSpPr>
        <p:spPr>
          <a:xfrm>
            <a:off x="1283110" y="1916550"/>
            <a:ext cx="4110679" cy="523220"/>
          </a:xfrm>
          <a:prstGeom prst="rect">
            <a:avLst/>
          </a:prstGeom>
        </p:spPr>
        <p:txBody>
          <a:bodyPr wrap="square">
            <a:spAutoFit/>
          </a:bodyPr>
          <a:lstStyle/>
          <a:p>
            <a:r>
              <a:rPr lang="en-US" sz="2800" b="1" dirty="0">
                <a:solidFill>
                  <a:schemeClr val="accent4"/>
                </a:solidFill>
              </a:rPr>
              <a:t>Affirming Strengths</a:t>
            </a:r>
          </a:p>
        </p:txBody>
      </p:sp>
      <p:sp>
        <p:nvSpPr>
          <p:cNvPr id="14" name="TextBox 13">
            <a:extLst>
              <a:ext uri="{FF2B5EF4-FFF2-40B4-BE49-F238E27FC236}">
                <a16:creationId xmlns:a16="http://schemas.microsoft.com/office/drawing/2014/main" id="{86DC7D52-A6FE-4931-B90B-9E8D4788FF50}"/>
              </a:ext>
            </a:extLst>
          </p:cNvPr>
          <p:cNvSpPr txBox="1"/>
          <p:nvPr/>
        </p:nvSpPr>
        <p:spPr>
          <a:xfrm>
            <a:off x="250723" y="2873830"/>
            <a:ext cx="1032387" cy="769442"/>
          </a:xfrm>
          <a:prstGeom prst="rect">
            <a:avLst/>
          </a:prstGeom>
          <a:noFill/>
        </p:spPr>
        <p:txBody>
          <a:bodyPr wrap="square" rtlCol="0">
            <a:spAutoFit/>
          </a:bodyPr>
          <a:lstStyle/>
          <a:p>
            <a:r>
              <a:rPr lang="en-GB" sz="4400" dirty="0">
                <a:solidFill>
                  <a:schemeClr val="accent1"/>
                </a:solidFill>
                <a:latin typeface="+mj-lt"/>
              </a:rPr>
              <a:t>02</a:t>
            </a:r>
          </a:p>
        </p:txBody>
      </p:sp>
      <p:sp>
        <p:nvSpPr>
          <p:cNvPr id="15" name="Rectangle 14">
            <a:extLst>
              <a:ext uri="{FF2B5EF4-FFF2-40B4-BE49-F238E27FC236}">
                <a16:creationId xmlns:a16="http://schemas.microsoft.com/office/drawing/2014/main" id="{55DFA016-459B-40C3-8FF7-878FE0CE13DD}"/>
              </a:ext>
            </a:extLst>
          </p:cNvPr>
          <p:cNvSpPr/>
          <p:nvPr/>
        </p:nvSpPr>
        <p:spPr>
          <a:xfrm>
            <a:off x="1283110" y="2928688"/>
            <a:ext cx="4851266" cy="523220"/>
          </a:xfrm>
          <a:prstGeom prst="rect">
            <a:avLst/>
          </a:prstGeom>
        </p:spPr>
        <p:txBody>
          <a:bodyPr wrap="square">
            <a:spAutoFit/>
          </a:bodyPr>
          <a:lstStyle/>
          <a:p>
            <a:r>
              <a:rPr lang="en-US" sz="2800" b="1" dirty="0">
                <a:solidFill>
                  <a:schemeClr val="accent4"/>
                </a:solidFill>
              </a:rPr>
              <a:t>Acknowledging Feelings</a:t>
            </a:r>
          </a:p>
        </p:txBody>
      </p:sp>
      <p:sp>
        <p:nvSpPr>
          <p:cNvPr id="16" name="TextBox 15">
            <a:extLst>
              <a:ext uri="{FF2B5EF4-FFF2-40B4-BE49-F238E27FC236}">
                <a16:creationId xmlns:a16="http://schemas.microsoft.com/office/drawing/2014/main" id="{593EB81A-F542-4AB8-A0CF-C4B6A8D0FFE3}"/>
              </a:ext>
            </a:extLst>
          </p:cNvPr>
          <p:cNvSpPr txBox="1"/>
          <p:nvPr/>
        </p:nvSpPr>
        <p:spPr>
          <a:xfrm>
            <a:off x="250723" y="3829500"/>
            <a:ext cx="1032387" cy="769442"/>
          </a:xfrm>
          <a:prstGeom prst="rect">
            <a:avLst/>
          </a:prstGeom>
          <a:noFill/>
        </p:spPr>
        <p:txBody>
          <a:bodyPr wrap="square" rtlCol="0">
            <a:spAutoFit/>
          </a:bodyPr>
          <a:lstStyle/>
          <a:p>
            <a:r>
              <a:rPr lang="en-GB" sz="4400" dirty="0">
                <a:solidFill>
                  <a:schemeClr val="accent1"/>
                </a:solidFill>
                <a:latin typeface="+mj-lt"/>
              </a:rPr>
              <a:t>03</a:t>
            </a:r>
          </a:p>
        </p:txBody>
      </p:sp>
      <p:sp>
        <p:nvSpPr>
          <p:cNvPr id="17" name="Rectangle 16">
            <a:extLst>
              <a:ext uri="{FF2B5EF4-FFF2-40B4-BE49-F238E27FC236}">
                <a16:creationId xmlns:a16="http://schemas.microsoft.com/office/drawing/2014/main" id="{B0E61D19-C09D-4973-9FF2-24640F0D1CD5}"/>
              </a:ext>
            </a:extLst>
          </p:cNvPr>
          <p:cNvSpPr/>
          <p:nvPr/>
        </p:nvSpPr>
        <p:spPr>
          <a:xfrm>
            <a:off x="1283110" y="3940826"/>
            <a:ext cx="2776147" cy="523220"/>
          </a:xfrm>
          <a:prstGeom prst="rect">
            <a:avLst/>
          </a:prstGeom>
        </p:spPr>
        <p:txBody>
          <a:bodyPr wrap="square">
            <a:spAutoFit/>
          </a:bodyPr>
          <a:lstStyle/>
          <a:p>
            <a:r>
              <a:rPr lang="en-US" sz="2800" b="1" dirty="0">
                <a:solidFill>
                  <a:schemeClr val="accent4"/>
                </a:solidFill>
              </a:rPr>
              <a:t>Normalizing</a:t>
            </a:r>
          </a:p>
        </p:txBody>
      </p:sp>
      <p:grpSp>
        <p:nvGrpSpPr>
          <p:cNvPr id="21" name="Graphic 19">
            <a:extLst>
              <a:ext uri="{FF2B5EF4-FFF2-40B4-BE49-F238E27FC236}">
                <a16:creationId xmlns:a16="http://schemas.microsoft.com/office/drawing/2014/main" id="{3E73A7D9-1447-4DE5-9E7C-AA6BF1617B71}"/>
              </a:ext>
            </a:extLst>
          </p:cNvPr>
          <p:cNvGrpSpPr/>
          <p:nvPr/>
        </p:nvGrpSpPr>
        <p:grpSpPr>
          <a:xfrm flipH="1">
            <a:off x="5560139" y="2928687"/>
            <a:ext cx="3018109" cy="3501609"/>
            <a:chOff x="6148659" y="2377189"/>
            <a:chExt cx="2140146" cy="2278220"/>
          </a:xfrm>
        </p:grpSpPr>
        <p:sp>
          <p:nvSpPr>
            <p:cNvPr id="22" name="Freeform: Shape 21">
              <a:extLst>
                <a:ext uri="{FF2B5EF4-FFF2-40B4-BE49-F238E27FC236}">
                  <a16:creationId xmlns:a16="http://schemas.microsoft.com/office/drawing/2014/main" id="{DB0D5A56-F803-4FB2-8076-C1C2B8077A28}"/>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solidFill>
              <a:schemeClr val="accent1"/>
            </a:solidFill>
            <a:ln w="22942"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1B27504-6DBF-4570-AE50-EB0A9B257344}"/>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solidFill>
              <a:schemeClr val="accent1"/>
            </a:solidFill>
            <a:ln w="22942"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6BFD3F22-0DE6-42B6-8013-471ACFE3B21B}"/>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solidFill>
              <a:schemeClr val="accent1"/>
            </a:solidFill>
            <a:ln w="22942"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9689D6B-8F52-43B9-8299-D26D224ADC2D}"/>
                </a:ext>
              </a:extLst>
            </p:cNvPr>
            <p:cNvSpPr/>
            <p:nvPr/>
          </p:nvSpPr>
          <p:spPr>
            <a:xfrm>
              <a:off x="6106678" y="2335618"/>
              <a:ext cx="1887010"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solidFill>
              <a:schemeClr val="tx2"/>
            </a:solidFill>
            <a:ln w="22942" cap="flat">
              <a:noFill/>
              <a:prstDash val="solid"/>
              <a:miter/>
            </a:ln>
          </p:spPr>
          <p:txBody>
            <a:bodyPr rtlCol="0" anchor="ctr"/>
            <a:lstStyle/>
            <a:p>
              <a:endParaRPr lang="en-GB"/>
            </a:p>
          </p:txBody>
        </p:sp>
      </p:grpSp>
      <p:sp>
        <p:nvSpPr>
          <p:cNvPr id="2" name="TextBox 1">
            <a:extLst>
              <a:ext uri="{FF2B5EF4-FFF2-40B4-BE49-F238E27FC236}">
                <a16:creationId xmlns:a16="http://schemas.microsoft.com/office/drawing/2014/main" id="{B02C68C9-0832-0A4C-9EBC-E72B8BA3B1D0}"/>
              </a:ext>
            </a:extLst>
          </p:cNvPr>
          <p:cNvSpPr txBox="1"/>
          <p:nvPr/>
        </p:nvSpPr>
        <p:spPr>
          <a:xfrm>
            <a:off x="250723" y="4710269"/>
            <a:ext cx="1194618" cy="769441"/>
          </a:xfrm>
          <a:prstGeom prst="rect">
            <a:avLst/>
          </a:prstGeom>
          <a:noFill/>
        </p:spPr>
        <p:txBody>
          <a:bodyPr wrap="square" rtlCol="0">
            <a:spAutoFit/>
          </a:bodyPr>
          <a:lstStyle/>
          <a:p>
            <a:r>
              <a:rPr lang="en-GB" sz="4400" b="1" dirty="0">
                <a:solidFill>
                  <a:schemeClr val="accent1"/>
                </a:solidFill>
                <a:latin typeface="League Spartan" pitchFamily="2" charset="77"/>
              </a:rPr>
              <a:t>04</a:t>
            </a:r>
          </a:p>
        </p:txBody>
      </p:sp>
      <p:sp>
        <p:nvSpPr>
          <p:cNvPr id="4" name="TextBox 3">
            <a:extLst>
              <a:ext uri="{FF2B5EF4-FFF2-40B4-BE49-F238E27FC236}">
                <a16:creationId xmlns:a16="http://schemas.microsoft.com/office/drawing/2014/main" id="{9E978612-CB4D-DC4B-BA6C-4E316468DBA7}"/>
              </a:ext>
            </a:extLst>
          </p:cNvPr>
          <p:cNvSpPr txBox="1"/>
          <p:nvPr/>
        </p:nvSpPr>
        <p:spPr>
          <a:xfrm>
            <a:off x="1283109" y="4768298"/>
            <a:ext cx="4359357" cy="523220"/>
          </a:xfrm>
          <a:prstGeom prst="rect">
            <a:avLst/>
          </a:prstGeom>
          <a:noFill/>
        </p:spPr>
        <p:txBody>
          <a:bodyPr wrap="square" rtlCol="0">
            <a:spAutoFit/>
          </a:bodyPr>
          <a:lstStyle/>
          <a:p>
            <a:r>
              <a:rPr lang="en-US" sz="2800" b="1" dirty="0">
                <a:solidFill>
                  <a:schemeClr val="accent4"/>
                </a:solidFill>
              </a:rPr>
              <a:t>Stating Non- Judgment</a:t>
            </a:r>
          </a:p>
        </p:txBody>
      </p:sp>
    </p:spTree>
    <p:extLst>
      <p:ext uri="{BB962C8B-B14F-4D97-AF65-F5344CB8AC3E}">
        <p14:creationId xmlns:p14="http://schemas.microsoft.com/office/powerpoint/2010/main" val="76278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EB72410F-F0CC-4091-B680-22254500CEA9}"/>
              </a:ext>
            </a:extLst>
          </p:cNvPr>
          <p:cNvSpPr txBox="1">
            <a:spLocks/>
          </p:cNvSpPr>
          <p:nvPr/>
        </p:nvSpPr>
        <p:spPr>
          <a:xfrm>
            <a:off x="780585" y="1561171"/>
            <a:ext cx="7850459" cy="37691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dirty="0">
                <a:solidFill>
                  <a:schemeClr val="bg2"/>
                </a:solidFill>
                <a:latin typeface="League Spartan"/>
              </a:rPr>
              <a:t>Demonstration:</a:t>
            </a:r>
          </a:p>
          <a:p>
            <a:pPr marL="0" indent="0" algn="ctr">
              <a:buFont typeface="Arial" panose="020B0604020202020204" pitchFamily="34" charset="0"/>
              <a:buNone/>
            </a:pPr>
            <a:r>
              <a:rPr lang="en-US" sz="4800" dirty="0">
                <a:solidFill>
                  <a:schemeClr val="bg2"/>
                </a:solidFill>
                <a:latin typeface="League Spartan"/>
              </a:rPr>
              <a:t> </a:t>
            </a:r>
          </a:p>
          <a:p>
            <a:pPr marL="0" indent="0" algn="ctr">
              <a:buFont typeface="Arial" panose="020B0604020202020204" pitchFamily="34" charset="0"/>
              <a:buNone/>
            </a:pPr>
            <a:r>
              <a:rPr lang="en-US" sz="4800" dirty="0">
                <a:solidFill>
                  <a:schemeClr val="accent1"/>
                </a:solidFill>
                <a:latin typeface="League Spartan"/>
              </a:rPr>
              <a:t>Verbalizing Empathy</a:t>
            </a:r>
            <a:endParaRPr lang="en-GB" sz="4800" dirty="0">
              <a:solidFill>
                <a:schemeClr val="accent1"/>
              </a:solidFill>
            </a:endParaRPr>
          </a:p>
        </p:txBody>
      </p:sp>
    </p:spTree>
    <p:extLst>
      <p:ext uri="{BB962C8B-B14F-4D97-AF65-F5344CB8AC3E}">
        <p14:creationId xmlns:p14="http://schemas.microsoft.com/office/powerpoint/2010/main" val="2700415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4BD9DB-9854-464C-B2B7-C401953B1BC2}"/>
              </a:ext>
            </a:extLst>
          </p:cNvPr>
          <p:cNvSpPr>
            <a:spLocks noGrp="1"/>
          </p:cNvSpPr>
          <p:nvPr>
            <p:ph type="body" sz="quarter" idx="10"/>
          </p:nvPr>
        </p:nvSpPr>
        <p:spPr>
          <a:xfrm>
            <a:off x="571964" y="2374899"/>
            <a:ext cx="8129584" cy="1666816"/>
          </a:xfrm>
        </p:spPr>
        <p:txBody>
          <a:bodyPr/>
          <a:lstStyle/>
          <a:p>
            <a:r>
              <a:rPr lang="en-GB" dirty="0"/>
              <a:t>Most Common Challenges</a:t>
            </a:r>
          </a:p>
        </p:txBody>
      </p:sp>
    </p:spTree>
    <p:extLst>
      <p:ext uri="{BB962C8B-B14F-4D97-AF65-F5344CB8AC3E}">
        <p14:creationId xmlns:p14="http://schemas.microsoft.com/office/powerpoint/2010/main" val="303505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635D969-642E-4E9A-A701-7F139EEF072E}"/>
              </a:ext>
            </a:extLst>
          </p:cNvPr>
          <p:cNvCxnSpPr/>
          <p:nvPr/>
        </p:nvCxnSpPr>
        <p:spPr>
          <a:xfrm>
            <a:off x="8351117" y="-2367"/>
            <a:ext cx="34506" cy="6858000"/>
          </a:xfrm>
          <a:prstGeom prst="line">
            <a:avLst/>
          </a:prstGeom>
          <a:ln w="2857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E0965EFE-A107-4B3C-B8B9-8B16EB952F46}"/>
              </a:ext>
            </a:extLst>
          </p:cNvPr>
          <p:cNvSpPr txBox="1"/>
          <p:nvPr/>
        </p:nvSpPr>
        <p:spPr>
          <a:xfrm>
            <a:off x="2123687" y="1787966"/>
            <a:ext cx="5848069" cy="1292662"/>
          </a:xfrm>
          <a:prstGeom prst="rect">
            <a:avLst/>
          </a:prstGeom>
          <a:noFill/>
        </p:spPr>
        <p:txBody>
          <a:bodyPr wrap="square" rtlCol="0">
            <a:spAutoFit/>
          </a:bodyPr>
          <a:lstStyle/>
          <a:p>
            <a:r>
              <a:rPr lang="en-US" sz="2600" dirty="0">
                <a:solidFill>
                  <a:schemeClr val="accent1"/>
                </a:solidFill>
                <a:latin typeface="League Spartan Bold"/>
                <a:cs typeface="League Spartan Bold"/>
              </a:rPr>
              <a:t>Advice Giving: </a:t>
            </a:r>
          </a:p>
          <a:p>
            <a:r>
              <a:rPr lang="en-US" sz="2600" dirty="0">
                <a:solidFill>
                  <a:schemeClr val="accent4"/>
                </a:solidFill>
                <a:latin typeface="League Spartan Bold"/>
                <a:cs typeface="League Spartan Bold"/>
              </a:rPr>
              <a:t>Increases passivity, no correlation to behavior change</a:t>
            </a:r>
          </a:p>
        </p:txBody>
      </p:sp>
      <p:grpSp>
        <p:nvGrpSpPr>
          <p:cNvPr id="7" name="Graphic 19">
            <a:extLst>
              <a:ext uri="{FF2B5EF4-FFF2-40B4-BE49-F238E27FC236}">
                <a16:creationId xmlns:a16="http://schemas.microsoft.com/office/drawing/2014/main" id="{266B823B-20E2-40BA-8D92-6832AB852E1E}"/>
              </a:ext>
            </a:extLst>
          </p:cNvPr>
          <p:cNvGrpSpPr/>
          <p:nvPr/>
        </p:nvGrpSpPr>
        <p:grpSpPr>
          <a:xfrm>
            <a:off x="992211" y="1732057"/>
            <a:ext cx="914035" cy="998369"/>
            <a:chOff x="6106677" y="2335617"/>
            <a:chExt cx="2215798" cy="2347257"/>
          </a:xfrm>
        </p:grpSpPr>
        <p:sp>
          <p:nvSpPr>
            <p:cNvPr id="13" name="Freeform: Shape 12">
              <a:extLst>
                <a:ext uri="{FF2B5EF4-FFF2-40B4-BE49-F238E27FC236}">
                  <a16:creationId xmlns:a16="http://schemas.microsoft.com/office/drawing/2014/main" id="{41E0E1AA-167F-498B-961C-D05542B343CD}"/>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solidFill>
              <a:schemeClr val="accent1"/>
            </a:solidFill>
            <a:ln w="22942"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E138406-8853-4F61-8B74-099C9ADC7B5D}"/>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solidFill>
              <a:schemeClr val="accent1"/>
            </a:solidFill>
            <a:ln w="22942"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D6E337C0-D114-4F82-8966-FC91AA51572B}"/>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solidFill>
              <a:schemeClr val="accent1"/>
            </a:solidFill>
            <a:ln w="22942"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F727FED-F2AB-4E7B-BDD2-A22B7DB3D53B}"/>
                </a:ext>
              </a:extLst>
            </p:cNvPr>
            <p:cNvSpPr/>
            <p:nvPr/>
          </p:nvSpPr>
          <p:spPr>
            <a:xfrm>
              <a:off x="6106677" y="2335617"/>
              <a:ext cx="1887009"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solidFill>
              <a:schemeClr val="tx2"/>
            </a:solidFill>
            <a:ln w="22942" cap="flat">
              <a:noFill/>
              <a:prstDash val="solid"/>
              <a:miter/>
            </a:ln>
          </p:spPr>
          <p:txBody>
            <a:bodyPr rtlCol="0" anchor="ctr"/>
            <a:lstStyle/>
            <a:p>
              <a:endParaRPr lang="en-GB"/>
            </a:p>
          </p:txBody>
        </p:sp>
      </p:grpSp>
      <p:sp>
        <p:nvSpPr>
          <p:cNvPr id="24" name="TextBox 23">
            <a:extLst>
              <a:ext uri="{FF2B5EF4-FFF2-40B4-BE49-F238E27FC236}">
                <a16:creationId xmlns:a16="http://schemas.microsoft.com/office/drawing/2014/main" id="{3A1250DD-3726-4741-9FD9-CA96D350C9A6}"/>
              </a:ext>
            </a:extLst>
          </p:cNvPr>
          <p:cNvSpPr txBox="1"/>
          <p:nvPr/>
        </p:nvSpPr>
        <p:spPr>
          <a:xfrm>
            <a:off x="2123687" y="3833280"/>
            <a:ext cx="5848069" cy="1292662"/>
          </a:xfrm>
          <a:prstGeom prst="rect">
            <a:avLst/>
          </a:prstGeom>
          <a:noFill/>
        </p:spPr>
        <p:txBody>
          <a:bodyPr wrap="square" rtlCol="0">
            <a:spAutoFit/>
          </a:bodyPr>
          <a:lstStyle/>
          <a:p>
            <a:r>
              <a:rPr lang="en-US" sz="2600" dirty="0">
                <a:solidFill>
                  <a:schemeClr val="accent1"/>
                </a:solidFill>
                <a:latin typeface="League Spartan Bold"/>
                <a:cs typeface="League Spartan Bold"/>
              </a:rPr>
              <a:t>Righting Reflex: </a:t>
            </a:r>
          </a:p>
          <a:p>
            <a:r>
              <a:rPr lang="en-US" sz="2600" dirty="0">
                <a:solidFill>
                  <a:schemeClr val="accent4"/>
                </a:solidFill>
                <a:latin typeface="League Spartan Bold"/>
                <a:cs typeface="League Spartan Bold"/>
              </a:rPr>
              <a:t>Increases arguing, no correlation to behavior change</a:t>
            </a:r>
          </a:p>
        </p:txBody>
      </p:sp>
      <p:grpSp>
        <p:nvGrpSpPr>
          <p:cNvPr id="25" name="Graphic 19">
            <a:extLst>
              <a:ext uri="{FF2B5EF4-FFF2-40B4-BE49-F238E27FC236}">
                <a16:creationId xmlns:a16="http://schemas.microsoft.com/office/drawing/2014/main" id="{EE38B5A4-50CD-423D-AECC-DA3A3FCCF3B2}"/>
              </a:ext>
            </a:extLst>
          </p:cNvPr>
          <p:cNvGrpSpPr/>
          <p:nvPr/>
        </p:nvGrpSpPr>
        <p:grpSpPr>
          <a:xfrm>
            <a:off x="992211" y="3777371"/>
            <a:ext cx="914035" cy="998369"/>
            <a:chOff x="6106677" y="2335617"/>
            <a:chExt cx="2215798" cy="2347257"/>
          </a:xfrm>
        </p:grpSpPr>
        <p:sp>
          <p:nvSpPr>
            <p:cNvPr id="26" name="Freeform: Shape 25">
              <a:extLst>
                <a:ext uri="{FF2B5EF4-FFF2-40B4-BE49-F238E27FC236}">
                  <a16:creationId xmlns:a16="http://schemas.microsoft.com/office/drawing/2014/main" id="{CBF7EB3A-D1AB-4C58-9CFB-591823BCE4DC}"/>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solidFill>
              <a:schemeClr val="accent1"/>
            </a:solidFill>
            <a:ln w="22942"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F75ACFA-5D82-44C8-A0CC-DE0863750C1F}"/>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solidFill>
              <a:schemeClr val="accent1"/>
            </a:solidFill>
            <a:ln w="22942"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C0341B1-8C39-4E1F-8A47-9EF16DA2CAB4}"/>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solidFill>
              <a:schemeClr val="accent1"/>
            </a:solidFill>
            <a:ln w="22942"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3B1D0DA-216F-4EBE-AE33-8CD6C8A91729}"/>
                </a:ext>
              </a:extLst>
            </p:cNvPr>
            <p:cNvSpPr/>
            <p:nvPr/>
          </p:nvSpPr>
          <p:spPr>
            <a:xfrm>
              <a:off x="6106677" y="2335617"/>
              <a:ext cx="1887009"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solidFill>
              <a:schemeClr val="tx2"/>
            </a:solidFill>
            <a:ln w="22942" cap="flat">
              <a:noFill/>
              <a:prstDash val="solid"/>
              <a:miter/>
            </a:ln>
          </p:spPr>
          <p:txBody>
            <a:bodyPr rtlCol="0" anchor="ctr"/>
            <a:lstStyle/>
            <a:p>
              <a:endParaRPr lang="en-GB"/>
            </a:p>
          </p:txBody>
        </p:sp>
      </p:grpSp>
    </p:spTree>
    <p:extLst>
      <p:ext uri="{BB962C8B-B14F-4D97-AF65-F5344CB8AC3E}">
        <p14:creationId xmlns:p14="http://schemas.microsoft.com/office/powerpoint/2010/main" val="1194669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9A2FFF0E-DC54-44C7-9289-7DD3B80F2CA0}"/>
              </a:ext>
            </a:extLst>
          </p:cNvPr>
          <p:cNvCxnSpPr>
            <a:cxnSpLocks/>
          </p:cNvCxnSpPr>
          <p:nvPr/>
        </p:nvCxnSpPr>
        <p:spPr>
          <a:xfrm>
            <a:off x="0" y="2134947"/>
            <a:ext cx="9144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1959726-074D-4828-B788-903ADAE198F7}"/>
              </a:ext>
            </a:extLst>
          </p:cNvPr>
          <p:cNvSpPr txBox="1">
            <a:spLocks/>
          </p:cNvSpPr>
          <p:nvPr/>
        </p:nvSpPr>
        <p:spPr>
          <a:xfrm>
            <a:off x="1449464" y="410227"/>
            <a:ext cx="6245072" cy="10830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tx2"/>
                </a:solidFill>
              </a:rPr>
              <a:t>Verbalizing Empathy Practice!</a:t>
            </a:r>
          </a:p>
        </p:txBody>
      </p:sp>
      <p:grpSp>
        <p:nvGrpSpPr>
          <p:cNvPr id="10" name="Group 9">
            <a:extLst>
              <a:ext uri="{FF2B5EF4-FFF2-40B4-BE49-F238E27FC236}">
                <a16:creationId xmlns:a16="http://schemas.microsoft.com/office/drawing/2014/main" id="{4AE498CB-6589-4AB7-BB2C-4B5ECB8B1517}"/>
              </a:ext>
            </a:extLst>
          </p:cNvPr>
          <p:cNvGrpSpPr/>
          <p:nvPr/>
        </p:nvGrpSpPr>
        <p:grpSpPr>
          <a:xfrm>
            <a:off x="707178" y="3604973"/>
            <a:ext cx="2139630" cy="2139630"/>
            <a:chOff x="624950" y="2328760"/>
            <a:chExt cx="2315603" cy="2315603"/>
          </a:xfrm>
          <a:noFill/>
        </p:grpSpPr>
        <p:sp>
          <p:nvSpPr>
            <p:cNvPr id="3" name="Oval 2">
              <a:extLst>
                <a:ext uri="{FF2B5EF4-FFF2-40B4-BE49-F238E27FC236}">
                  <a16:creationId xmlns:a16="http://schemas.microsoft.com/office/drawing/2014/main" id="{D3435915-1539-488D-8EEC-9D49DF97E603}"/>
                </a:ext>
              </a:extLst>
            </p:cNvPr>
            <p:cNvSpPr/>
            <p:nvPr/>
          </p:nvSpPr>
          <p:spPr>
            <a:xfrm>
              <a:off x="624950" y="2328760"/>
              <a:ext cx="2315603" cy="2315603"/>
            </a:xfrm>
            <a:prstGeom prst="ellipse">
              <a:avLst/>
            </a:prstGeom>
            <a:grp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14A8DB10-93BA-4684-88A2-CA65908172C3}"/>
                </a:ext>
              </a:extLst>
            </p:cNvPr>
            <p:cNvSpPr/>
            <p:nvPr/>
          </p:nvSpPr>
          <p:spPr>
            <a:xfrm>
              <a:off x="1014085" y="3009507"/>
              <a:ext cx="1537332" cy="899342"/>
            </a:xfrm>
            <a:prstGeom prst="rect">
              <a:avLst/>
            </a:prstGeom>
            <a:grpFill/>
            <a:ln>
              <a:noFill/>
            </a:ln>
          </p:spPr>
          <p:txBody>
            <a:bodyPr wrap="square">
              <a:spAutoFit/>
            </a:bodyPr>
            <a:lstStyle/>
            <a:p>
              <a:pPr algn="ctr"/>
              <a:r>
                <a:rPr lang="en-US" sz="2400" b="1" dirty="0">
                  <a:solidFill>
                    <a:schemeClr val="accent4"/>
                  </a:solidFill>
                </a:rPr>
                <a:t>Groups of 3</a:t>
              </a:r>
            </a:p>
          </p:txBody>
        </p:sp>
      </p:grpSp>
      <p:sp>
        <p:nvSpPr>
          <p:cNvPr id="5" name="Rectangle 4">
            <a:extLst>
              <a:ext uri="{FF2B5EF4-FFF2-40B4-BE49-F238E27FC236}">
                <a16:creationId xmlns:a16="http://schemas.microsoft.com/office/drawing/2014/main" id="{F2D7758C-BA7F-4FF5-8E7A-F353EF18943A}"/>
              </a:ext>
            </a:extLst>
          </p:cNvPr>
          <p:cNvSpPr/>
          <p:nvPr/>
        </p:nvSpPr>
        <p:spPr>
          <a:xfrm>
            <a:off x="3228735" y="3429000"/>
            <a:ext cx="2866173" cy="1200329"/>
          </a:xfrm>
          <a:prstGeom prst="rect">
            <a:avLst/>
          </a:prstGeom>
        </p:spPr>
        <p:txBody>
          <a:bodyPr wrap="square">
            <a:spAutoFit/>
          </a:bodyPr>
          <a:lstStyle/>
          <a:p>
            <a:pPr algn="ctr"/>
            <a:r>
              <a:rPr lang="en-US" sz="2400" dirty="0">
                <a:solidFill>
                  <a:schemeClr val="accent4"/>
                </a:solidFill>
              </a:rPr>
              <a:t>Pick </a:t>
            </a:r>
            <a:r>
              <a:rPr lang="en-US" sz="2400" b="1" dirty="0">
                <a:solidFill>
                  <a:schemeClr val="accent4"/>
                </a:solidFill>
              </a:rPr>
              <a:t>something real </a:t>
            </a:r>
            <a:r>
              <a:rPr lang="en-US" sz="2400" dirty="0">
                <a:solidFill>
                  <a:schemeClr val="accent4"/>
                </a:solidFill>
              </a:rPr>
              <a:t>to practice with</a:t>
            </a:r>
          </a:p>
        </p:txBody>
      </p:sp>
      <p:sp>
        <p:nvSpPr>
          <p:cNvPr id="7" name="TextBox 6">
            <a:extLst>
              <a:ext uri="{FF2B5EF4-FFF2-40B4-BE49-F238E27FC236}">
                <a16:creationId xmlns:a16="http://schemas.microsoft.com/office/drawing/2014/main" id="{62A988BD-9E7C-4E34-98A0-919C562DA68A}"/>
              </a:ext>
            </a:extLst>
          </p:cNvPr>
          <p:cNvSpPr txBox="1"/>
          <p:nvPr/>
        </p:nvSpPr>
        <p:spPr>
          <a:xfrm>
            <a:off x="611792" y="2748251"/>
            <a:ext cx="2506372" cy="584775"/>
          </a:xfrm>
          <a:prstGeom prst="rect">
            <a:avLst/>
          </a:prstGeom>
          <a:noFill/>
        </p:spPr>
        <p:txBody>
          <a:bodyPr wrap="square" rtlCol="0">
            <a:spAutoFit/>
          </a:bodyPr>
          <a:lstStyle/>
          <a:p>
            <a:pPr algn="ctr"/>
            <a:r>
              <a:rPr lang="en-GB" sz="3200" spc="300" dirty="0">
                <a:solidFill>
                  <a:schemeClr val="accent1"/>
                </a:solidFill>
                <a:latin typeface="+mj-lt"/>
              </a:rPr>
              <a:t>Step 1</a:t>
            </a:r>
          </a:p>
        </p:txBody>
      </p:sp>
      <p:sp>
        <p:nvSpPr>
          <p:cNvPr id="11" name="TextBox 10">
            <a:extLst>
              <a:ext uri="{FF2B5EF4-FFF2-40B4-BE49-F238E27FC236}">
                <a16:creationId xmlns:a16="http://schemas.microsoft.com/office/drawing/2014/main" id="{E8394F6F-F0D0-4D36-A70D-FFCD3653C1FD}"/>
              </a:ext>
            </a:extLst>
          </p:cNvPr>
          <p:cNvSpPr txBox="1"/>
          <p:nvPr/>
        </p:nvSpPr>
        <p:spPr>
          <a:xfrm>
            <a:off x="3411915" y="2748250"/>
            <a:ext cx="2506372" cy="584775"/>
          </a:xfrm>
          <a:prstGeom prst="rect">
            <a:avLst/>
          </a:prstGeom>
          <a:noFill/>
        </p:spPr>
        <p:txBody>
          <a:bodyPr wrap="square" rtlCol="0">
            <a:spAutoFit/>
          </a:bodyPr>
          <a:lstStyle/>
          <a:p>
            <a:pPr algn="ctr"/>
            <a:r>
              <a:rPr lang="en-GB" sz="3200" spc="300" dirty="0">
                <a:solidFill>
                  <a:schemeClr val="accent1"/>
                </a:solidFill>
                <a:latin typeface="+mj-lt"/>
              </a:rPr>
              <a:t>Step 2 </a:t>
            </a:r>
          </a:p>
        </p:txBody>
      </p:sp>
      <p:sp>
        <p:nvSpPr>
          <p:cNvPr id="12" name="TextBox 11">
            <a:extLst>
              <a:ext uri="{FF2B5EF4-FFF2-40B4-BE49-F238E27FC236}">
                <a16:creationId xmlns:a16="http://schemas.microsoft.com/office/drawing/2014/main" id="{59711D6E-0A32-4A51-BC69-9C57F64A4858}"/>
              </a:ext>
            </a:extLst>
          </p:cNvPr>
          <p:cNvSpPr txBox="1"/>
          <p:nvPr/>
        </p:nvSpPr>
        <p:spPr>
          <a:xfrm>
            <a:off x="6121222" y="2748250"/>
            <a:ext cx="2506372" cy="584775"/>
          </a:xfrm>
          <a:prstGeom prst="rect">
            <a:avLst/>
          </a:prstGeom>
          <a:noFill/>
        </p:spPr>
        <p:txBody>
          <a:bodyPr wrap="square" rtlCol="0">
            <a:spAutoFit/>
          </a:bodyPr>
          <a:lstStyle/>
          <a:p>
            <a:pPr algn="ctr"/>
            <a:r>
              <a:rPr lang="en-GB" sz="3200" spc="300" dirty="0">
                <a:solidFill>
                  <a:schemeClr val="accent1"/>
                </a:solidFill>
                <a:latin typeface="+mj-lt"/>
              </a:rPr>
              <a:t>Step 3</a:t>
            </a:r>
          </a:p>
        </p:txBody>
      </p:sp>
      <p:sp>
        <p:nvSpPr>
          <p:cNvPr id="13" name="Rectangle 12">
            <a:extLst>
              <a:ext uri="{FF2B5EF4-FFF2-40B4-BE49-F238E27FC236}">
                <a16:creationId xmlns:a16="http://schemas.microsoft.com/office/drawing/2014/main" id="{760DCC83-AA78-4248-9D0E-2D18BF545536}"/>
              </a:ext>
            </a:extLst>
          </p:cNvPr>
          <p:cNvSpPr/>
          <p:nvPr/>
        </p:nvSpPr>
        <p:spPr>
          <a:xfrm>
            <a:off x="6555896" y="3549526"/>
            <a:ext cx="1676488" cy="523220"/>
          </a:xfrm>
          <a:prstGeom prst="rect">
            <a:avLst/>
          </a:prstGeom>
        </p:spPr>
        <p:txBody>
          <a:bodyPr wrap="square">
            <a:spAutoFit/>
          </a:bodyPr>
          <a:lstStyle/>
          <a:p>
            <a:pPr algn="ctr"/>
            <a:r>
              <a:rPr lang="en-US" sz="2800" b="1" dirty="0">
                <a:solidFill>
                  <a:schemeClr val="accent4"/>
                </a:solidFill>
              </a:rPr>
              <a:t>Switch</a:t>
            </a:r>
          </a:p>
        </p:txBody>
      </p:sp>
      <p:sp>
        <p:nvSpPr>
          <p:cNvPr id="14" name="Oval 13">
            <a:extLst>
              <a:ext uri="{FF2B5EF4-FFF2-40B4-BE49-F238E27FC236}">
                <a16:creationId xmlns:a16="http://schemas.microsoft.com/office/drawing/2014/main" id="{DE6067D8-7747-4BF9-8553-C2F17FC16DDD}"/>
              </a:ext>
            </a:extLst>
          </p:cNvPr>
          <p:cNvSpPr/>
          <p:nvPr/>
        </p:nvSpPr>
        <p:spPr>
          <a:xfrm>
            <a:off x="1599661" y="1999016"/>
            <a:ext cx="300395" cy="3003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3A6C06A1-A621-4238-81C2-32E2D25D4161}"/>
              </a:ext>
            </a:extLst>
          </p:cNvPr>
          <p:cNvSpPr/>
          <p:nvPr/>
        </p:nvSpPr>
        <p:spPr>
          <a:xfrm>
            <a:off x="4421802" y="2014100"/>
            <a:ext cx="300395" cy="3003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5F8D7EE6-64D6-4064-AF4E-09B2F1D14B55}"/>
              </a:ext>
            </a:extLst>
          </p:cNvPr>
          <p:cNvSpPr/>
          <p:nvPr/>
        </p:nvSpPr>
        <p:spPr>
          <a:xfrm>
            <a:off x="7243943" y="2029184"/>
            <a:ext cx="300395" cy="3003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8728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3A0CFB-EE5E-4F43-8F0D-D9E2588D3F3E}"/>
              </a:ext>
            </a:extLst>
          </p:cNvPr>
          <p:cNvSpPr>
            <a:spLocks noGrp="1"/>
          </p:cNvSpPr>
          <p:nvPr>
            <p:ph type="body" sz="quarter" idx="10"/>
          </p:nvPr>
        </p:nvSpPr>
        <p:spPr>
          <a:xfrm>
            <a:off x="697312" y="2543057"/>
            <a:ext cx="7755953" cy="1792117"/>
          </a:xfrm>
        </p:spPr>
        <p:txBody>
          <a:bodyPr>
            <a:noAutofit/>
          </a:bodyPr>
          <a:lstStyle/>
          <a:p>
            <a:r>
              <a:rPr lang="en-GB" sz="3200" dirty="0"/>
              <a:t>Principle MI Strategies</a:t>
            </a:r>
          </a:p>
          <a:p>
            <a:endParaRPr lang="en-GB" sz="3200" dirty="0"/>
          </a:p>
          <a:p>
            <a:r>
              <a:rPr lang="en-GB" sz="4800" dirty="0">
                <a:solidFill>
                  <a:schemeClr val="accent1"/>
                </a:solidFill>
              </a:rPr>
              <a:t>Open-Ended Questions</a:t>
            </a:r>
          </a:p>
        </p:txBody>
      </p:sp>
      <p:pic>
        <p:nvPicPr>
          <p:cNvPr id="3" name="Graphic 2" descr="Monitor">
            <a:extLst>
              <a:ext uri="{FF2B5EF4-FFF2-40B4-BE49-F238E27FC236}">
                <a16:creationId xmlns:a16="http://schemas.microsoft.com/office/drawing/2014/main" id="{34520C59-CD98-0748-A1E2-8A5EFA11A5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51872" y="5818239"/>
            <a:ext cx="914400" cy="914400"/>
          </a:xfrm>
          <a:prstGeom prst="rect">
            <a:avLst/>
          </a:prstGeom>
        </p:spPr>
      </p:pic>
      <p:pic>
        <p:nvPicPr>
          <p:cNvPr id="4" name="Graphic 3" descr="Speaker Phone">
            <a:extLst>
              <a:ext uri="{FF2B5EF4-FFF2-40B4-BE49-F238E27FC236}">
                <a16:creationId xmlns:a16="http://schemas.microsoft.com/office/drawing/2014/main" id="{619558E0-2569-8340-83D1-2505D6C29E0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57654" y="5818239"/>
            <a:ext cx="914400" cy="914400"/>
          </a:xfrm>
          <a:prstGeom prst="rect">
            <a:avLst/>
          </a:prstGeom>
        </p:spPr>
      </p:pic>
      <p:pic>
        <p:nvPicPr>
          <p:cNvPr id="5" name="Graphic 4" descr="Board Room">
            <a:extLst>
              <a:ext uri="{FF2B5EF4-FFF2-40B4-BE49-F238E27FC236}">
                <a16:creationId xmlns:a16="http://schemas.microsoft.com/office/drawing/2014/main" id="{22A45590-E2FA-9441-B278-35E497E5904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43254" y="5818239"/>
            <a:ext cx="914400" cy="914400"/>
          </a:xfrm>
          <a:prstGeom prst="rect">
            <a:avLst/>
          </a:prstGeom>
        </p:spPr>
      </p:pic>
    </p:spTree>
    <p:extLst>
      <p:ext uri="{BB962C8B-B14F-4D97-AF65-F5344CB8AC3E}">
        <p14:creationId xmlns:p14="http://schemas.microsoft.com/office/powerpoint/2010/main" val="238171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C86D5DC7-144A-4FEF-9A5E-5E35340DDBF6}"/>
              </a:ext>
            </a:extLst>
          </p:cNvPr>
          <p:cNvSpPr/>
          <p:nvPr/>
        </p:nvSpPr>
        <p:spPr>
          <a:xfrm flipH="1">
            <a:off x="6485084" y="787006"/>
            <a:ext cx="2221547" cy="2849312"/>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solidFill>
            <a:schemeClr val="tx2"/>
          </a:solidFill>
          <a:ln w="22942" cap="flat">
            <a:noFill/>
            <a:prstDash val="solid"/>
            <a:miter/>
          </a:ln>
        </p:spPr>
        <p:txBody>
          <a:bodyPr rtlCol="0" anchor="ctr"/>
          <a:lstStyle/>
          <a:p>
            <a:endParaRPr lang="en-GB"/>
          </a:p>
        </p:txBody>
      </p:sp>
      <p:grpSp>
        <p:nvGrpSpPr>
          <p:cNvPr id="12" name="Group 11">
            <a:extLst>
              <a:ext uri="{FF2B5EF4-FFF2-40B4-BE49-F238E27FC236}">
                <a16:creationId xmlns:a16="http://schemas.microsoft.com/office/drawing/2014/main" id="{4D84CD61-920A-4D00-9754-23474A387974}"/>
              </a:ext>
            </a:extLst>
          </p:cNvPr>
          <p:cNvGrpSpPr/>
          <p:nvPr/>
        </p:nvGrpSpPr>
        <p:grpSpPr>
          <a:xfrm>
            <a:off x="394814" y="2151426"/>
            <a:ext cx="5422356" cy="3607624"/>
            <a:chOff x="394814" y="1346277"/>
            <a:chExt cx="6894002" cy="4586744"/>
          </a:xfrm>
        </p:grpSpPr>
        <p:sp>
          <p:nvSpPr>
            <p:cNvPr id="8" name="Freeform: Shape 7">
              <a:extLst>
                <a:ext uri="{FF2B5EF4-FFF2-40B4-BE49-F238E27FC236}">
                  <a16:creationId xmlns:a16="http://schemas.microsoft.com/office/drawing/2014/main" id="{EA0A82BA-1CC4-44FD-A9E2-93A0E1D81A99}"/>
                </a:ext>
              </a:extLst>
            </p:cNvPr>
            <p:cNvSpPr/>
            <p:nvPr/>
          </p:nvSpPr>
          <p:spPr>
            <a:xfrm>
              <a:off x="394814" y="2497395"/>
              <a:ext cx="2678684" cy="3435626"/>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solidFill>
              <a:schemeClr val="accent1"/>
            </a:solidFill>
            <a:ln w="22942" cap="flat">
              <a:noFill/>
              <a:prstDash val="solid"/>
              <a:miter/>
            </a:ln>
          </p:spPr>
          <p:txBody>
            <a:bodyPr rtlCol="0" anchor="ctr"/>
            <a:lstStyle/>
            <a:p>
              <a:endParaRPr lang="en-GB"/>
            </a:p>
          </p:txBody>
        </p:sp>
        <p:sp>
          <p:nvSpPr>
            <p:cNvPr id="10" name="TextBox 9">
              <a:extLst>
                <a:ext uri="{FF2B5EF4-FFF2-40B4-BE49-F238E27FC236}">
                  <a16:creationId xmlns:a16="http://schemas.microsoft.com/office/drawing/2014/main" id="{176407D4-0FCA-455E-9544-EE18E98A3574}"/>
                </a:ext>
              </a:extLst>
            </p:cNvPr>
            <p:cNvSpPr txBox="1"/>
            <p:nvPr/>
          </p:nvSpPr>
          <p:spPr>
            <a:xfrm>
              <a:off x="3167853" y="1537544"/>
              <a:ext cx="4120963" cy="1995670"/>
            </a:xfrm>
            <a:prstGeom prst="rect">
              <a:avLst/>
            </a:prstGeom>
            <a:noFill/>
          </p:spPr>
          <p:txBody>
            <a:bodyPr wrap="square" rtlCol="0">
              <a:spAutoFit/>
            </a:bodyPr>
            <a:lstStyle/>
            <a:p>
              <a:r>
                <a:rPr lang="en-US" sz="2400" b="1" dirty="0">
                  <a:solidFill>
                    <a:schemeClr val="accent1"/>
                  </a:solidFill>
                </a:rPr>
                <a:t>Can you tell me more about “not worrying” about your blood pressure?</a:t>
              </a:r>
            </a:p>
          </p:txBody>
        </p:sp>
        <p:sp>
          <p:nvSpPr>
            <p:cNvPr id="11" name="Speech Bubble: Rectangle with Corners Rounded 10">
              <a:extLst>
                <a:ext uri="{FF2B5EF4-FFF2-40B4-BE49-F238E27FC236}">
                  <a16:creationId xmlns:a16="http://schemas.microsoft.com/office/drawing/2014/main" id="{6680B5B9-4E91-4086-9B28-36B22CE3EC2B}"/>
                </a:ext>
              </a:extLst>
            </p:cNvPr>
            <p:cNvSpPr/>
            <p:nvPr/>
          </p:nvSpPr>
          <p:spPr>
            <a:xfrm>
              <a:off x="3073498" y="1346277"/>
              <a:ext cx="4120964" cy="2604398"/>
            </a:xfrm>
            <a:prstGeom prst="wedgeRoundRectCallout">
              <a:avLst>
                <a:gd name="adj1" fmla="val -38409"/>
                <a:gd name="adj2" fmla="val 72252"/>
                <a:gd name="adj3" fmla="val 16667"/>
              </a:avLst>
            </a:prstGeom>
            <a:noFill/>
            <a:ln w="34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extBox 13">
            <a:extLst>
              <a:ext uri="{FF2B5EF4-FFF2-40B4-BE49-F238E27FC236}">
                <a16:creationId xmlns:a16="http://schemas.microsoft.com/office/drawing/2014/main" id="{4EDC8DCD-9933-430D-92EC-2D8D55605A35}"/>
              </a:ext>
            </a:extLst>
          </p:cNvPr>
          <p:cNvSpPr txBox="1"/>
          <p:nvPr/>
        </p:nvSpPr>
        <p:spPr>
          <a:xfrm>
            <a:off x="3969834" y="787007"/>
            <a:ext cx="2441038" cy="954107"/>
          </a:xfrm>
          <a:prstGeom prst="rect">
            <a:avLst/>
          </a:prstGeom>
          <a:noFill/>
        </p:spPr>
        <p:txBody>
          <a:bodyPr wrap="square" rtlCol="0">
            <a:spAutoFit/>
          </a:bodyPr>
          <a:lstStyle/>
          <a:p>
            <a:r>
              <a:rPr lang="en-GB" sz="2800" b="1" dirty="0">
                <a:solidFill>
                  <a:schemeClr val="tx2"/>
                </a:solidFill>
              </a:rPr>
              <a:t>Sure Chat, Chat, Chat…</a:t>
            </a:r>
          </a:p>
        </p:txBody>
      </p:sp>
      <p:sp>
        <p:nvSpPr>
          <p:cNvPr id="15" name="Speech Bubble: Rectangle with Corners Rounded 14">
            <a:extLst>
              <a:ext uri="{FF2B5EF4-FFF2-40B4-BE49-F238E27FC236}">
                <a16:creationId xmlns:a16="http://schemas.microsoft.com/office/drawing/2014/main" id="{76BBC68C-4167-4E96-A732-74A37258C995}"/>
              </a:ext>
            </a:extLst>
          </p:cNvPr>
          <p:cNvSpPr/>
          <p:nvPr/>
        </p:nvSpPr>
        <p:spPr>
          <a:xfrm>
            <a:off x="3746810" y="592247"/>
            <a:ext cx="2664062" cy="1392040"/>
          </a:xfrm>
          <a:prstGeom prst="wedgeRoundRectCallout">
            <a:avLst>
              <a:gd name="adj1" fmla="val 47320"/>
              <a:gd name="adj2" fmla="val 82671"/>
              <a:gd name="adj3" fmla="val 16667"/>
            </a:avLst>
          </a:prstGeom>
          <a:noFill/>
          <a:ln w="349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D9A465EA-2978-4610-98AE-692C0A749135}"/>
              </a:ext>
            </a:extLst>
          </p:cNvPr>
          <p:cNvCxnSpPr/>
          <p:nvPr/>
        </p:nvCxnSpPr>
        <p:spPr>
          <a:xfrm>
            <a:off x="0" y="6168496"/>
            <a:ext cx="9144000" cy="0"/>
          </a:xfrm>
          <a:prstGeom prst="line">
            <a:avLst/>
          </a:prstGeom>
          <a:ln w="28575">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1217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3A0CFB-EE5E-4F43-8F0D-D9E2588D3F3E}"/>
              </a:ext>
            </a:extLst>
          </p:cNvPr>
          <p:cNvSpPr>
            <a:spLocks noGrp="1"/>
          </p:cNvSpPr>
          <p:nvPr>
            <p:ph type="body" sz="quarter" idx="10"/>
          </p:nvPr>
        </p:nvSpPr>
        <p:spPr>
          <a:xfrm>
            <a:off x="598277" y="2155244"/>
            <a:ext cx="7787439" cy="1666816"/>
          </a:xfrm>
        </p:spPr>
        <p:txBody>
          <a:bodyPr/>
          <a:lstStyle/>
          <a:p>
            <a:r>
              <a:rPr lang="en-GB" sz="6000" dirty="0"/>
              <a:t>Closed Questions</a:t>
            </a:r>
          </a:p>
        </p:txBody>
      </p:sp>
    </p:spTree>
    <p:extLst>
      <p:ext uri="{BB962C8B-B14F-4D97-AF65-F5344CB8AC3E}">
        <p14:creationId xmlns:p14="http://schemas.microsoft.com/office/powerpoint/2010/main" val="4169093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D555F8-FAEA-7B4D-B086-15F1210996F6}"/>
              </a:ext>
            </a:extLst>
          </p:cNvPr>
          <p:cNvSpPr>
            <a:spLocks noGrp="1"/>
          </p:cNvSpPr>
          <p:nvPr>
            <p:ph type="body" sz="quarter" idx="10"/>
          </p:nvPr>
        </p:nvSpPr>
        <p:spPr/>
        <p:txBody>
          <a:bodyPr/>
          <a:lstStyle/>
          <a:p>
            <a:r>
              <a:rPr lang="en-US" dirty="0"/>
              <a:t>What is Motivational Interviewing (MI)?</a:t>
            </a:r>
            <a:endParaRPr lang="en-GB" dirty="0"/>
          </a:p>
          <a:p>
            <a:endParaRPr lang="en-US" dirty="0"/>
          </a:p>
        </p:txBody>
      </p:sp>
    </p:spTree>
    <p:extLst>
      <p:ext uri="{BB962C8B-B14F-4D97-AF65-F5344CB8AC3E}">
        <p14:creationId xmlns:p14="http://schemas.microsoft.com/office/powerpoint/2010/main" val="22629598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C86D5DC7-144A-4FEF-9A5E-5E35340DDBF6}"/>
              </a:ext>
            </a:extLst>
          </p:cNvPr>
          <p:cNvSpPr/>
          <p:nvPr/>
        </p:nvSpPr>
        <p:spPr>
          <a:xfrm flipH="1">
            <a:off x="6527639" y="905418"/>
            <a:ext cx="2221547" cy="2849312"/>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solidFill>
            <a:schemeClr val="tx2"/>
          </a:solidFill>
          <a:ln w="22942" cap="flat">
            <a:noFill/>
            <a:prstDash val="solid"/>
            <a:miter/>
          </a:ln>
        </p:spPr>
        <p:txBody>
          <a:bodyPr rtlCol="0" anchor="ctr"/>
          <a:lstStyle/>
          <a:p>
            <a:endParaRPr lang="en-GB"/>
          </a:p>
        </p:txBody>
      </p:sp>
      <p:grpSp>
        <p:nvGrpSpPr>
          <p:cNvPr id="12" name="Group 11">
            <a:extLst>
              <a:ext uri="{FF2B5EF4-FFF2-40B4-BE49-F238E27FC236}">
                <a16:creationId xmlns:a16="http://schemas.microsoft.com/office/drawing/2014/main" id="{4D84CD61-920A-4D00-9754-23474A387974}"/>
              </a:ext>
            </a:extLst>
          </p:cNvPr>
          <p:cNvGrpSpPr/>
          <p:nvPr/>
        </p:nvGrpSpPr>
        <p:grpSpPr>
          <a:xfrm>
            <a:off x="394814" y="2651101"/>
            <a:ext cx="5172925" cy="3281919"/>
            <a:chOff x="394814" y="2497395"/>
            <a:chExt cx="5415197" cy="3435626"/>
          </a:xfrm>
        </p:grpSpPr>
        <p:sp>
          <p:nvSpPr>
            <p:cNvPr id="8" name="Freeform: Shape 7">
              <a:extLst>
                <a:ext uri="{FF2B5EF4-FFF2-40B4-BE49-F238E27FC236}">
                  <a16:creationId xmlns:a16="http://schemas.microsoft.com/office/drawing/2014/main" id="{EA0A82BA-1CC4-44FD-A9E2-93A0E1D81A99}"/>
                </a:ext>
              </a:extLst>
            </p:cNvPr>
            <p:cNvSpPr/>
            <p:nvPr/>
          </p:nvSpPr>
          <p:spPr>
            <a:xfrm>
              <a:off x="394814" y="2497395"/>
              <a:ext cx="2678684" cy="3435626"/>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solidFill>
              <a:schemeClr val="accent1"/>
            </a:solidFill>
            <a:ln w="22942" cap="flat">
              <a:noFill/>
              <a:prstDash val="solid"/>
              <a:miter/>
            </a:ln>
          </p:spPr>
          <p:txBody>
            <a:bodyPr rtlCol="0" anchor="ctr"/>
            <a:lstStyle/>
            <a:p>
              <a:endParaRPr lang="en-GB"/>
            </a:p>
          </p:txBody>
        </p:sp>
        <p:sp>
          <p:nvSpPr>
            <p:cNvPr id="10" name="TextBox 9">
              <a:extLst>
                <a:ext uri="{FF2B5EF4-FFF2-40B4-BE49-F238E27FC236}">
                  <a16:creationId xmlns:a16="http://schemas.microsoft.com/office/drawing/2014/main" id="{176407D4-0FCA-455E-9544-EE18E98A3574}"/>
                </a:ext>
              </a:extLst>
            </p:cNvPr>
            <p:cNvSpPr txBox="1"/>
            <p:nvPr/>
          </p:nvSpPr>
          <p:spPr>
            <a:xfrm>
              <a:off x="3195733" y="2497396"/>
              <a:ext cx="2614278" cy="1256546"/>
            </a:xfrm>
            <a:prstGeom prst="rect">
              <a:avLst/>
            </a:prstGeom>
            <a:noFill/>
          </p:spPr>
          <p:txBody>
            <a:bodyPr wrap="square" rtlCol="0">
              <a:spAutoFit/>
            </a:bodyPr>
            <a:lstStyle/>
            <a:p>
              <a:r>
                <a:rPr lang="en-GB" sz="2400" b="1" dirty="0">
                  <a:solidFill>
                    <a:schemeClr val="accent1"/>
                  </a:solidFill>
                </a:rPr>
                <a:t>Do you use want to quit smoking?</a:t>
              </a:r>
            </a:p>
          </p:txBody>
        </p:sp>
        <p:sp>
          <p:nvSpPr>
            <p:cNvPr id="11" name="Speech Bubble: Rectangle with Corners Rounded 10">
              <a:extLst>
                <a:ext uri="{FF2B5EF4-FFF2-40B4-BE49-F238E27FC236}">
                  <a16:creationId xmlns:a16="http://schemas.microsoft.com/office/drawing/2014/main" id="{6680B5B9-4E91-4086-9B28-36B22CE3EC2B}"/>
                </a:ext>
              </a:extLst>
            </p:cNvPr>
            <p:cNvSpPr/>
            <p:nvPr/>
          </p:nvSpPr>
          <p:spPr>
            <a:xfrm>
              <a:off x="3131327" y="2497395"/>
              <a:ext cx="2678684" cy="1331244"/>
            </a:xfrm>
            <a:prstGeom prst="wedgeRoundRectCallout">
              <a:avLst>
                <a:gd name="adj1" fmla="val -48356"/>
                <a:gd name="adj2" fmla="val 92500"/>
                <a:gd name="adj3" fmla="val 16667"/>
              </a:avLst>
            </a:prstGeom>
            <a:noFill/>
            <a:ln w="34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extBox 13">
            <a:extLst>
              <a:ext uri="{FF2B5EF4-FFF2-40B4-BE49-F238E27FC236}">
                <a16:creationId xmlns:a16="http://schemas.microsoft.com/office/drawing/2014/main" id="{4EDC8DCD-9933-430D-92EC-2D8D55605A35}"/>
              </a:ext>
            </a:extLst>
          </p:cNvPr>
          <p:cNvSpPr txBox="1"/>
          <p:nvPr/>
        </p:nvSpPr>
        <p:spPr>
          <a:xfrm>
            <a:off x="5131452" y="1175716"/>
            <a:ext cx="984282" cy="646331"/>
          </a:xfrm>
          <a:prstGeom prst="rect">
            <a:avLst/>
          </a:prstGeom>
          <a:noFill/>
        </p:spPr>
        <p:txBody>
          <a:bodyPr wrap="square" rtlCol="0">
            <a:spAutoFit/>
          </a:bodyPr>
          <a:lstStyle/>
          <a:p>
            <a:r>
              <a:rPr lang="en-GB" sz="3600" b="1" dirty="0">
                <a:solidFill>
                  <a:schemeClr val="tx2"/>
                </a:solidFill>
              </a:rPr>
              <a:t>No</a:t>
            </a:r>
          </a:p>
        </p:txBody>
      </p:sp>
      <p:sp>
        <p:nvSpPr>
          <p:cNvPr id="15" name="Speech Bubble: Rectangle with Corners Rounded 14">
            <a:extLst>
              <a:ext uri="{FF2B5EF4-FFF2-40B4-BE49-F238E27FC236}">
                <a16:creationId xmlns:a16="http://schemas.microsoft.com/office/drawing/2014/main" id="{76BBC68C-4167-4E96-A732-74A37258C995}"/>
              </a:ext>
            </a:extLst>
          </p:cNvPr>
          <p:cNvSpPr/>
          <p:nvPr/>
        </p:nvSpPr>
        <p:spPr>
          <a:xfrm>
            <a:off x="4874607" y="863040"/>
            <a:ext cx="1536266" cy="1271685"/>
          </a:xfrm>
          <a:prstGeom prst="wedgeRoundRectCallout">
            <a:avLst>
              <a:gd name="adj1" fmla="val 58335"/>
              <a:gd name="adj2" fmla="val 94052"/>
              <a:gd name="adj3" fmla="val 16667"/>
            </a:avLst>
          </a:prstGeom>
          <a:noFill/>
          <a:ln w="349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D9A465EA-2978-4610-98AE-692C0A749135}"/>
              </a:ext>
            </a:extLst>
          </p:cNvPr>
          <p:cNvCxnSpPr/>
          <p:nvPr/>
        </p:nvCxnSpPr>
        <p:spPr>
          <a:xfrm>
            <a:off x="0" y="6168496"/>
            <a:ext cx="9144000" cy="0"/>
          </a:xfrm>
          <a:prstGeom prst="line">
            <a:avLst/>
          </a:prstGeom>
          <a:ln w="28575">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535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3A0CFB-EE5E-4F43-8F0D-D9E2588D3F3E}"/>
              </a:ext>
            </a:extLst>
          </p:cNvPr>
          <p:cNvSpPr>
            <a:spLocks noGrp="1"/>
          </p:cNvSpPr>
          <p:nvPr>
            <p:ph type="body" sz="quarter" idx="10"/>
          </p:nvPr>
        </p:nvSpPr>
        <p:spPr>
          <a:xfrm>
            <a:off x="598278" y="2155244"/>
            <a:ext cx="8032766" cy="1666816"/>
          </a:xfrm>
        </p:spPr>
        <p:txBody>
          <a:bodyPr/>
          <a:lstStyle/>
          <a:p>
            <a:r>
              <a:rPr lang="en-GB" sz="6000" dirty="0"/>
              <a:t>Narrow Questions</a:t>
            </a:r>
          </a:p>
        </p:txBody>
      </p:sp>
    </p:spTree>
    <p:extLst>
      <p:ext uri="{BB962C8B-B14F-4D97-AF65-F5344CB8AC3E}">
        <p14:creationId xmlns:p14="http://schemas.microsoft.com/office/powerpoint/2010/main" val="2920717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C86D5DC7-144A-4FEF-9A5E-5E35340DDBF6}"/>
              </a:ext>
            </a:extLst>
          </p:cNvPr>
          <p:cNvSpPr/>
          <p:nvPr/>
        </p:nvSpPr>
        <p:spPr>
          <a:xfrm flipH="1">
            <a:off x="6527639" y="905418"/>
            <a:ext cx="2221547" cy="2849312"/>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solidFill>
            <a:schemeClr val="tx2"/>
          </a:solidFill>
          <a:ln w="22942" cap="flat">
            <a:noFill/>
            <a:prstDash val="solid"/>
            <a:miter/>
          </a:ln>
        </p:spPr>
        <p:txBody>
          <a:bodyPr rtlCol="0" anchor="ctr"/>
          <a:lstStyle/>
          <a:p>
            <a:endParaRPr lang="en-GB"/>
          </a:p>
        </p:txBody>
      </p:sp>
      <p:grpSp>
        <p:nvGrpSpPr>
          <p:cNvPr id="12" name="Group 11">
            <a:extLst>
              <a:ext uri="{FF2B5EF4-FFF2-40B4-BE49-F238E27FC236}">
                <a16:creationId xmlns:a16="http://schemas.microsoft.com/office/drawing/2014/main" id="{4D84CD61-920A-4D00-9754-23474A387974}"/>
              </a:ext>
            </a:extLst>
          </p:cNvPr>
          <p:cNvGrpSpPr/>
          <p:nvPr/>
        </p:nvGrpSpPr>
        <p:grpSpPr>
          <a:xfrm>
            <a:off x="394814" y="2651101"/>
            <a:ext cx="5172925" cy="3281919"/>
            <a:chOff x="394814" y="2497395"/>
            <a:chExt cx="5415197" cy="3435626"/>
          </a:xfrm>
        </p:grpSpPr>
        <p:sp>
          <p:nvSpPr>
            <p:cNvPr id="8" name="Freeform: Shape 7">
              <a:extLst>
                <a:ext uri="{FF2B5EF4-FFF2-40B4-BE49-F238E27FC236}">
                  <a16:creationId xmlns:a16="http://schemas.microsoft.com/office/drawing/2014/main" id="{EA0A82BA-1CC4-44FD-A9E2-93A0E1D81A99}"/>
                </a:ext>
              </a:extLst>
            </p:cNvPr>
            <p:cNvSpPr/>
            <p:nvPr/>
          </p:nvSpPr>
          <p:spPr>
            <a:xfrm>
              <a:off x="394814" y="2497395"/>
              <a:ext cx="2678684" cy="3435626"/>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solidFill>
              <a:schemeClr val="accent1"/>
            </a:solidFill>
            <a:ln w="22942" cap="flat">
              <a:noFill/>
              <a:prstDash val="solid"/>
              <a:miter/>
            </a:ln>
          </p:spPr>
          <p:txBody>
            <a:bodyPr rtlCol="0" anchor="ctr"/>
            <a:lstStyle/>
            <a:p>
              <a:endParaRPr lang="en-GB"/>
            </a:p>
          </p:txBody>
        </p:sp>
        <p:sp>
          <p:nvSpPr>
            <p:cNvPr id="10" name="TextBox 9">
              <a:extLst>
                <a:ext uri="{FF2B5EF4-FFF2-40B4-BE49-F238E27FC236}">
                  <a16:creationId xmlns:a16="http://schemas.microsoft.com/office/drawing/2014/main" id="{176407D4-0FCA-455E-9544-EE18E98A3574}"/>
                </a:ext>
              </a:extLst>
            </p:cNvPr>
            <p:cNvSpPr txBox="1"/>
            <p:nvPr/>
          </p:nvSpPr>
          <p:spPr>
            <a:xfrm>
              <a:off x="3195733" y="2497396"/>
              <a:ext cx="2614278" cy="1256546"/>
            </a:xfrm>
            <a:prstGeom prst="rect">
              <a:avLst/>
            </a:prstGeom>
            <a:noFill/>
          </p:spPr>
          <p:txBody>
            <a:bodyPr wrap="square" rtlCol="0">
              <a:spAutoFit/>
            </a:bodyPr>
            <a:lstStyle/>
            <a:p>
              <a:r>
                <a:rPr lang="en-GB" sz="2400" b="1" dirty="0">
                  <a:solidFill>
                    <a:schemeClr val="accent1"/>
                  </a:solidFill>
                </a:rPr>
                <a:t>How long since you took your medication?</a:t>
              </a:r>
            </a:p>
          </p:txBody>
        </p:sp>
        <p:sp>
          <p:nvSpPr>
            <p:cNvPr id="11" name="Speech Bubble: Rectangle with Corners Rounded 10">
              <a:extLst>
                <a:ext uri="{FF2B5EF4-FFF2-40B4-BE49-F238E27FC236}">
                  <a16:creationId xmlns:a16="http://schemas.microsoft.com/office/drawing/2014/main" id="{6680B5B9-4E91-4086-9B28-36B22CE3EC2B}"/>
                </a:ext>
              </a:extLst>
            </p:cNvPr>
            <p:cNvSpPr/>
            <p:nvPr/>
          </p:nvSpPr>
          <p:spPr>
            <a:xfrm>
              <a:off x="3131327" y="2497395"/>
              <a:ext cx="2678684" cy="1331244"/>
            </a:xfrm>
            <a:prstGeom prst="wedgeRoundRectCallout">
              <a:avLst>
                <a:gd name="adj1" fmla="val -48356"/>
                <a:gd name="adj2" fmla="val 92500"/>
                <a:gd name="adj3" fmla="val 16667"/>
              </a:avLst>
            </a:prstGeom>
            <a:noFill/>
            <a:ln w="34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extBox 13">
            <a:extLst>
              <a:ext uri="{FF2B5EF4-FFF2-40B4-BE49-F238E27FC236}">
                <a16:creationId xmlns:a16="http://schemas.microsoft.com/office/drawing/2014/main" id="{4EDC8DCD-9933-430D-92EC-2D8D55605A35}"/>
              </a:ext>
            </a:extLst>
          </p:cNvPr>
          <p:cNvSpPr txBox="1"/>
          <p:nvPr/>
        </p:nvSpPr>
        <p:spPr>
          <a:xfrm>
            <a:off x="4469185" y="1175716"/>
            <a:ext cx="2221547" cy="523220"/>
          </a:xfrm>
          <a:prstGeom prst="rect">
            <a:avLst/>
          </a:prstGeom>
          <a:noFill/>
        </p:spPr>
        <p:txBody>
          <a:bodyPr wrap="square" rtlCol="0">
            <a:spAutoFit/>
          </a:bodyPr>
          <a:lstStyle/>
          <a:p>
            <a:r>
              <a:rPr lang="en-GB" sz="2800" b="1" dirty="0">
                <a:solidFill>
                  <a:schemeClr val="tx2"/>
                </a:solidFill>
              </a:rPr>
              <a:t>4 months</a:t>
            </a:r>
          </a:p>
        </p:txBody>
      </p:sp>
      <p:sp>
        <p:nvSpPr>
          <p:cNvPr id="15" name="Speech Bubble: Rectangle with Corners Rounded 14">
            <a:extLst>
              <a:ext uri="{FF2B5EF4-FFF2-40B4-BE49-F238E27FC236}">
                <a16:creationId xmlns:a16="http://schemas.microsoft.com/office/drawing/2014/main" id="{76BBC68C-4167-4E96-A732-74A37258C995}"/>
              </a:ext>
            </a:extLst>
          </p:cNvPr>
          <p:cNvSpPr/>
          <p:nvPr/>
        </p:nvSpPr>
        <p:spPr>
          <a:xfrm>
            <a:off x="4469185" y="863040"/>
            <a:ext cx="1941688" cy="1271685"/>
          </a:xfrm>
          <a:prstGeom prst="wedgeRoundRectCallout">
            <a:avLst>
              <a:gd name="adj1" fmla="val 58335"/>
              <a:gd name="adj2" fmla="val 94052"/>
              <a:gd name="adj3" fmla="val 16667"/>
            </a:avLst>
          </a:prstGeom>
          <a:noFill/>
          <a:ln w="349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D9A465EA-2978-4610-98AE-692C0A749135}"/>
              </a:ext>
            </a:extLst>
          </p:cNvPr>
          <p:cNvCxnSpPr/>
          <p:nvPr/>
        </p:nvCxnSpPr>
        <p:spPr>
          <a:xfrm>
            <a:off x="0" y="6168496"/>
            <a:ext cx="9144000" cy="0"/>
          </a:xfrm>
          <a:prstGeom prst="line">
            <a:avLst/>
          </a:prstGeom>
          <a:ln w="28575">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241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3DC2BD-5B83-C645-88F3-8521EC61B9D9}"/>
              </a:ext>
            </a:extLst>
          </p:cNvPr>
          <p:cNvSpPr/>
          <p:nvPr/>
        </p:nvSpPr>
        <p:spPr>
          <a:xfrm>
            <a:off x="324465" y="648929"/>
            <a:ext cx="8568811" cy="3939540"/>
          </a:xfrm>
          <a:prstGeom prst="rect">
            <a:avLst/>
          </a:prstGeom>
        </p:spPr>
        <p:txBody>
          <a:bodyPr wrap="square">
            <a:spAutoFit/>
          </a:bodyPr>
          <a:lstStyle/>
          <a:p>
            <a:pPr algn="ctr"/>
            <a:r>
              <a:rPr lang="en-US" sz="3600" dirty="0">
                <a:solidFill>
                  <a:schemeClr val="accent1"/>
                </a:solidFill>
                <a:latin typeface="League Spartan"/>
              </a:rPr>
              <a:t>Stems:</a:t>
            </a:r>
          </a:p>
          <a:p>
            <a:pPr algn="ctr"/>
            <a:endParaRPr lang="en-US" sz="3600" dirty="0">
              <a:solidFill>
                <a:schemeClr val="accent1"/>
              </a:solidFill>
              <a:latin typeface="League Spartan"/>
            </a:endParaRPr>
          </a:p>
          <a:p>
            <a:pPr marL="285750" indent="-285750">
              <a:buFont typeface="Arial" panose="020B0604020202020204" pitchFamily="34" charset="0"/>
              <a:buChar char="•"/>
            </a:pPr>
            <a:r>
              <a:rPr lang="en-US" sz="3200" dirty="0">
                <a:solidFill>
                  <a:schemeClr val="bg1"/>
                </a:solidFill>
                <a:latin typeface="League Spartan"/>
              </a:rPr>
              <a:t>Tell me more (about)….</a:t>
            </a:r>
          </a:p>
          <a:p>
            <a:pPr marL="285750" indent="-285750">
              <a:buFont typeface="Arial" panose="020B0604020202020204" pitchFamily="34" charset="0"/>
              <a:buChar char="•"/>
            </a:pPr>
            <a:endParaRPr lang="en-US" sz="3200" dirty="0">
              <a:solidFill>
                <a:schemeClr val="bg1"/>
              </a:solidFill>
              <a:latin typeface="League Spartan"/>
            </a:endParaRPr>
          </a:p>
          <a:p>
            <a:pPr marL="285750" indent="-285750">
              <a:buFont typeface="Arial" panose="020B0604020202020204" pitchFamily="34" charset="0"/>
              <a:buChar char="•"/>
            </a:pPr>
            <a:r>
              <a:rPr lang="en-US" sz="3200" dirty="0">
                <a:solidFill>
                  <a:schemeClr val="bg1"/>
                </a:solidFill>
                <a:latin typeface="League Spartan"/>
              </a:rPr>
              <a:t>How (did you/are you)….</a:t>
            </a:r>
          </a:p>
          <a:p>
            <a:pPr marL="285750" indent="-285750">
              <a:buFont typeface="Arial" panose="020B0604020202020204" pitchFamily="34" charset="0"/>
              <a:buChar char="•"/>
            </a:pPr>
            <a:endParaRPr lang="en-US" sz="3200" dirty="0">
              <a:solidFill>
                <a:schemeClr val="bg1"/>
              </a:solidFill>
              <a:latin typeface="League Spartan"/>
            </a:endParaRPr>
          </a:p>
          <a:p>
            <a:pPr marL="285750" indent="-285750">
              <a:buFont typeface="Arial" panose="020B0604020202020204" pitchFamily="34" charset="0"/>
              <a:buChar char="•"/>
            </a:pPr>
            <a:r>
              <a:rPr lang="en-US" sz="3200" dirty="0">
                <a:solidFill>
                  <a:schemeClr val="bg1"/>
                </a:solidFill>
                <a:latin typeface="League Spartan"/>
              </a:rPr>
              <a:t>What (are your/do you)...</a:t>
            </a:r>
          </a:p>
          <a:p>
            <a:pPr marL="285750" indent="-285750">
              <a:buFont typeface="Arial" panose="020B0604020202020204" pitchFamily="34" charset="0"/>
              <a:buChar char="•"/>
            </a:pPr>
            <a:endParaRPr lang="en-US" dirty="0">
              <a:solidFill>
                <a:schemeClr val="accent1"/>
              </a:solidFill>
              <a:latin typeface="League Spartan"/>
            </a:endParaRPr>
          </a:p>
        </p:txBody>
      </p:sp>
      <p:sp>
        <p:nvSpPr>
          <p:cNvPr id="11" name="&quot;No&quot; Symbol 10">
            <a:extLst>
              <a:ext uri="{FF2B5EF4-FFF2-40B4-BE49-F238E27FC236}">
                <a16:creationId xmlns:a16="http://schemas.microsoft.com/office/drawing/2014/main" id="{163D6BE4-4C67-764F-B9CB-B636B4D735A8}"/>
              </a:ext>
            </a:extLst>
          </p:cNvPr>
          <p:cNvSpPr/>
          <p:nvPr/>
        </p:nvSpPr>
        <p:spPr>
          <a:xfrm>
            <a:off x="6201697" y="4042521"/>
            <a:ext cx="2610463" cy="2713301"/>
          </a:xfrm>
          <a:prstGeom prst="noSmoking">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590601EF-1748-1246-BBB7-B71821889C31}"/>
              </a:ext>
            </a:extLst>
          </p:cNvPr>
          <p:cNvSpPr txBox="1"/>
          <p:nvPr/>
        </p:nvSpPr>
        <p:spPr>
          <a:xfrm>
            <a:off x="6430297" y="5014452"/>
            <a:ext cx="2153264" cy="769441"/>
          </a:xfrm>
          <a:prstGeom prst="rect">
            <a:avLst/>
          </a:prstGeom>
          <a:noFill/>
        </p:spPr>
        <p:txBody>
          <a:bodyPr wrap="square" rtlCol="0">
            <a:spAutoFit/>
          </a:bodyPr>
          <a:lstStyle/>
          <a:p>
            <a:r>
              <a:rPr lang="en-US" sz="4400" b="1" dirty="0">
                <a:solidFill>
                  <a:schemeClr val="bg2"/>
                </a:solidFill>
              </a:rPr>
              <a:t>Why…?</a:t>
            </a:r>
          </a:p>
        </p:txBody>
      </p:sp>
    </p:spTree>
    <p:extLst>
      <p:ext uri="{BB962C8B-B14F-4D97-AF65-F5344CB8AC3E}">
        <p14:creationId xmlns:p14="http://schemas.microsoft.com/office/powerpoint/2010/main" val="15555282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B7EBA57-27FE-45DA-8C81-7CC07D3B396E}"/>
              </a:ext>
            </a:extLst>
          </p:cNvPr>
          <p:cNvCxnSpPr/>
          <p:nvPr/>
        </p:nvCxnSpPr>
        <p:spPr>
          <a:xfrm>
            <a:off x="8351117" y="-2367"/>
            <a:ext cx="34506" cy="6858000"/>
          </a:xfrm>
          <a:prstGeom prst="line">
            <a:avLst/>
          </a:prstGeom>
          <a:ln w="28575">
            <a:solidFill>
              <a:schemeClr val="tx2"/>
            </a:solidFill>
          </a:ln>
          <a:effectLst/>
        </p:spPr>
        <p:style>
          <a:lnRef idx="2">
            <a:schemeClr val="accent1"/>
          </a:lnRef>
          <a:fillRef idx="0">
            <a:schemeClr val="accent1"/>
          </a:fillRef>
          <a:effectRef idx="1">
            <a:schemeClr val="accent1"/>
          </a:effectRef>
          <a:fontRef idx="minor">
            <a:schemeClr val="tx1"/>
          </a:fontRef>
        </p:style>
      </p:cxnSp>
      <p:grpSp>
        <p:nvGrpSpPr>
          <p:cNvPr id="29" name="Group 28">
            <a:extLst>
              <a:ext uri="{FF2B5EF4-FFF2-40B4-BE49-F238E27FC236}">
                <a16:creationId xmlns:a16="http://schemas.microsoft.com/office/drawing/2014/main" id="{ADFE2C20-E72E-4EEA-9D9D-32FE2D7A8113}"/>
              </a:ext>
            </a:extLst>
          </p:cNvPr>
          <p:cNvGrpSpPr/>
          <p:nvPr/>
        </p:nvGrpSpPr>
        <p:grpSpPr>
          <a:xfrm>
            <a:off x="989458" y="1402051"/>
            <a:ext cx="6510059" cy="4046142"/>
            <a:chOff x="1074980" y="1605983"/>
            <a:chExt cx="6510059" cy="4046142"/>
          </a:xfrm>
        </p:grpSpPr>
        <p:grpSp>
          <p:nvGrpSpPr>
            <p:cNvPr id="11" name="Group 10">
              <a:extLst>
                <a:ext uri="{FF2B5EF4-FFF2-40B4-BE49-F238E27FC236}">
                  <a16:creationId xmlns:a16="http://schemas.microsoft.com/office/drawing/2014/main" id="{4408CC91-87AF-4FC0-8D61-588B3FB86884}"/>
                </a:ext>
              </a:extLst>
            </p:cNvPr>
            <p:cNvGrpSpPr/>
            <p:nvPr/>
          </p:nvGrpSpPr>
          <p:grpSpPr>
            <a:xfrm>
              <a:off x="2189138" y="1756839"/>
              <a:ext cx="5395901" cy="3819834"/>
              <a:chOff x="2412804" y="1850819"/>
              <a:chExt cx="5395901" cy="3819834"/>
            </a:xfrm>
          </p:grpSpPr>
          <p:sp>
            <p:nvSpPr>
              <p:cNvPr id="3" name="TextBox 2">
                <a:extLst>
                  <a:ext uri="{FF2B5EF4-FFF2-40B4-BE49-F238E27FC236}">
                    <a16:creationId xmlns:a16="http://schemas.microsoft.com/office/drawing/2014/main" id="{7662DC93-F81A-4A9D-A054-9F2AC8ABCD89}"/>
                  </a:ext>
                </a:extLst>
              </p:cNvPr>
              <p:cNvSpPr txBox="1"/>
              <p:nvPr/>
            </p:nvSpPr>
            <p:spPr>
              <a:xfrm>
                <a:off x="2412804" y="1850819"/>
                <a:ext cx="5395901" cy="892552"/>
              </a:xfrm>
              <a:prstGeom prst="rect">
                <a:avLst/>
              </a:prstGeom>
              <a:noFill/>
            </p:spPr>
            <p:txBody>
              <a:bodyPr wrap="square" rtlCol="0">
                <a:spAutoFit/>
              </a:bodyPr>
              <a:lstStyle/>
              <a:p>
                <a:r>
                  <a:rPr lang="es-ES_tradnl" sz="2600" dirty="0" err="1">
                    <a:solidFill>
                      <a:schemeClr val="accent4"/>
                    </a:solidFill>
                    <a:latin typeface="League Spartan Bold"/>
                    <a:cs typeface="League Spartan Bold"/>
                  </a:rPr>
                  <a:t>Which</a:t>
                </a:r>
                <a:r>
                  <a:rPr lang="es-ES_tradnl" sz="2600" dirty="0">
                    <a:solidFill>
                      <a:schemeClr val="accent4"/>
                    </a:solidFill>
                    <a:latin typeface="League Spartan Bold"/>
                    <a:cs typeface="League Spartan Bold"/>
                  </a:rPr>
                  <a:t> </a:t>
                </a:r>
                <a:r>
                  <a:rPr lang="es-ES_tradnl" sz="2600" dirty="0" err="1">
                    <a:solidFill>
                      <a:schemeClr val="accent4"/>
                    </a:solidFill>
                    <a:latin typeface="League Spartan Bold"/>
                    <a:cs typeface="League Spartan Bold"/>
                  </a:rPr>
                  <a:t>medications</a:t>
                </a:r>
                <a:r>
                  <a:rPr lang="es-ES_tradnl" sz="2600" dirty="0">
                    <a:solidFill>
                      <a:schemeClr val="accent4"/>
                    </a:solidFill>
                    <a:latin typeface="League Spartan Bold"/>
                    <a:cs typeface="League Spartan Bold"/>
                  </a:rPr>
                  <a:t> are </a:t>
                </a:r>
                <a:r>
                  <a:rPr lang="es-ES_tradnl" sz="2600" dirty="0" err="1">
                    <a:solidFill>
                      <a:schemeClr val="accent4"/>
                    </a:solidFill>
                    <a:latin typeface="League Spartan Bold"/>
                    <a:cs typeface="League Spartan Bold"/>
                  </a:rPr>
                  <a:t>you</a:t>
                </a:r>
                <a:r>
                  <a:rPr lang="es-ES_tradnl" sz="2600" dirty="0">
                    <a:solidFill>
                      <a:schemeClr val="accent4"/>
                    </a:solidFill>
                    <a:latin typeface="League Spartan Bold"/>
                    <a:cs typeface="League Spartan Bold"/>
                  </a:rPr>
                  <a:t> </a:t>
                </a:r>
                <a:r>
                  <a:rPr lang="es-ES_tradnl" sz="2600" dirty="0" err="1">
                    <a:solidFill>
                      <a:schemeClr val="accent4"/>
                    </a:solidFill>
                    <a:latin typeface="League Spartan Bold"/>
                    <a:cs typeface="League Spartan Bold"/>
                  </a:rPr>
                  <a:t>taking</a:t>
                </a:r>
                <a:r>
                  <a:rPr lang="es-ES_tradnl" sz="2600" dirty="0">
                    <a:solidFill>
                      <a:schemeClr val="accent4"/>
                    </a:solidFill>
                    <a:latin typeface="League Spartan Bold"/>
                    <a:cs typeface="League Spartan Bold"/>
                  </a:rPr>
                  <a:t>?</a:t>
                </a:r>
                <a:endParaRPr lang="es-ES_tradnl" dirty="0">
                  <a:solidFill>
                    <a:schemeClr val="accent4"/>
                  </a:solidFill>
                </a:endParaRPr>
              </a:p>
            </p:txBody>
          </p:sp>
          <p:sp>
            <p:nvSpPr>
              <p:cNvPr id="4" name="TextBox 3">
                <a:extLst>
                  <a:ext uri="{FF2B5EF4-FFF2-40B4-BE49-F238E27FC236}">
                    <a16:creationId xmlns:a16="http://schemas.microsoft.com/office/drawing/2014/main" id="{71587B0D-35CC-4D3B-BFFE-DBC10F119306}"/>
                  </a:ext>
                </a:extLst>
              </p:cNvPr>
              <p:cNvSpPr txBox="1"/>
              <p:nvPr/>
            </p:nvSpPr>
            <p:spPr>
              <a:xfrm>
                <a:off x="2412804" y="3389387"/>
                <a:ext cx="4925482" cy="892552"/>
              </a:xfrm>
              <a:prstGeom prst="rect">
                <a:avLst/>
              </a:prstGeom>
              <a:noFill/>
            </p:spPr>
            <p:txBody>
              <a:bodyPr wrap="square" rtlCol="0">
                <a:spAutoFit/>
              </a:bodyPr>
              <a:lstStyle/>
              <a:p>
                <a:r>
                  <a:rPr lang="es-ES_tradnl" sz="2600" b="1" dirty="0">
                    <a:solidFill>
                      <a:schemeClr val="accent4"/>
                    </a:solidFill>
                    <a:latin typeface="League Spartan Bold"/>
                    <a:cs typeface="League Spartan Bold"/>
                  </a:rPr>
                  <a:t>Are </a:t>
                </a:r>
                <a:r>
                  <a:rPr lang="es-ES_tradnl" sz="2600" b="1" dirty="0" err="1">
                    <a:solidFill>
                      <a:schemeClr val="accent4"/>
                    </a:solidFill>
                    <a:latin typeface="League Spartan Bold"/>
                    <a:cs typeface="League Spartan Bold"/>
                  </a:rPr>
                  <a:t>you</a:t>
                </a:r>
                <a:r>
                  <a:rPr lang="es-ES_tradnl" sz="2600" b="1" dirty="0">
                    <a:solidFill>
                      <a:schemeClr val="accent4"/>
                    </a:solidFill>
                    <a:latin typeface="League Spartan Bold"/>
                    <a:cs typeface="League Spartan Bold"/>
                  </a:rPr>
                  <a:t> </a:t>
                </a:r>
                <a:r>
                  <a:rPr lang="es-ES_tradnl" sz="2600" b="1" dirty="0" err="1">
                    <a:solidFill>
                      <a:schemeClr val="accent4"/>
                    </a:solidFill>
                    <a:latin typeface="League Spartan Bold"/>
                    <a:cs typeface="League Spartan Bold"/>
                  </a:rPr>
                  <a:t>checking</a:t>
                </a:r>
                <a:r>
                  <a:rPr lang="es-ES_tradnl" sz="2600" b="1" dirty="0">
                    <a:solidFill>
                      <a:schemeClr val="accent4"/>
                    </a:solidFill>
                    <a:latin typeface="League Spartan Bold"/>
                    <a:cs typeface="League Spartan Bold"/>
                  </a:rPr>
                  <a:t> </a:t>
                </a:r>
                <a:r>
                  <a:rPr lang="es-ES_tradnl" sz="2600" b="1" dirty="0" err="1">
                    <a:solidFill>
                      <a:schemeClr val="accent4"/>
                    </a:solidFill>
                    <a:latin typeface="League Spartan Bold"/>
                    <a:cs typeface="League Spartan Bold"/>
                  </a:rPr>
                  <a:t>your</a:t>
                </a:r>
                <a:r>
                  <a:rPr lang="es-ES_tradnl" sz="2600" b="1" dirty="0">
                    <a:solidFill>
                      <a:schemeClr val="accent4"/>
                    </a:solidFill>
                    <a:latin typeface="League Spartan Bold"/>
                    <a:cs typeface="League Spartan Bold"/>
                  </a:rPr>
                  <a:t> </a:t>
                </a:r>
                <a:r>
                  <a:rPr lang="es-ES_tradnl" sz="2600" b="1" dirty="0" err="1">
                    <a:solidFill>
                      <a:schemeClr val="accent4"/>
                    </a:solidFill>
                    <a:latin typeface="League Spartan Bold"/>
                    <a:cs typeface="League Spartan Bold"/>
                  </a:rPr>
                  <a:t>blood</a:t>
                </a:r>
                <a:r>
                  <a:rPr lang="es-ES_tradnl" sz="2600" b="1" dirty="0">
                    <a:solidFill>
                      <a:schemeClr val="accent4"/>
                    </a:solidFill>
                    <a:latin typeface="League Spartan Bold"/>
                    <a:cs typeface="League Spartan Bold"/>
                  </a:rPr>
                  <a:t> </a:t>
                </a:r>
                <a:r>
                  <a:rPr lang="es-ES_tradnl" sz="2600" b="1" dirty="0" err="1">
                    <a:solidFill>
                      <a:schemeClr val="accent4"/>
                    </a:solidFill>
                    <a:latin typeface="League Spartan Bold"/>
                    <a:cs typeface="League Spartan Bold"/>
                  </a:rPr>
                  <a:t>sugars</a:t>
                </a:r>
                <a:r>
                  <a:rPr lang="es-ES_tradnl" sz="2600" b="1" dirty="0">
                    <a:solidFill>
                      <a:schemeClr val="accent4"/>
                    </a:solidFill>
                    <a:latin typeface="League Spartan Bold"/>
                    <a:cs typeface="League Spartan Bold"/>
                  </a:rPr>
                  <a:t>?</a:t>
                </a:r>
              </a:p>
            </p:txBody>
          </p:sp>
          <p:sp>
            <p:nvSpPr>
              <p:cNvPr id="5" name="TextBox 4">
                <a:extLst>
                  <a:ext uri="{FF2B5EF4-FFF2-40B4-BE49-F238E27FC236}">
                    <a16:creationId xmlns:a16="http://schemas.microsoft.com/office/drawing/2014/main" id="{D5D93039-6AA7-4273-9ADC-B775C460C983}"/>
                  </a:ext>
                </a:extLst>
              </p:cNvPr>
              <p:cNvSpPr txBox="1"/>
              <p:nvPr/>
            </p:nvSpPr>
            <p:spPr>
              <a:xfrm>
                <a:off x="2412804" y="5178210"/>
                <a:ext cx="5361083" cy="492443"/>
              </a:xfrm>
              <a:prstGeom prst="rect">
                <a:avLst/>
              </a:prstGeom>
              <a:noFill/>
            </p:spPr>
            <p:txBody>
              <a:bodyPr wrap="none" rtlCol="0">
                <a:spAutoFit/>
              </a:bodyPr>
              <a:lstStyle/>
              <a:p>
                <a:r>
                  <a:rPr lang="es-ES_tradnl" sz="2600" dirty="0">
                    <a:solidFill>
                      <a:schemeClr val="accent4"/>
                    </a:solidFill>
                    <a:latin typeface="League Spartan Bold"/>
                    <a:cs typeface="League Spartan Bold"/>
                  </a:rPr>
                  <a:t>Do </a:t>
                </a:r>
                <a:r>
                  <a:rPr lang="es-ES_tradnl" sz="2600" dirty="0" err="1">
                    <a:solidFill>
                      <a:schemeClr val="accent4"/>
                    </a:solidFill>
                    <a:latin typeface="League Spartan Bold"/>
                    <a:cs typeface="League Spartan Bold"/>
                  </a:rPr>
                  <a:t>you</a:t>
                </a:r>
                <a:r>
                  <a:rPr lang="es-ES_tradnl" sz="2600" dirty="0">
                    <a:solidFill>
                      <a:schemeClr val="accent4"/>
                    </a:solidFill>
                    <a:latin typeface="League Spartan Bold"/>
                    <a:cs typeface="League Spartan Bold"/>
                  </a:rPr>
                  <a:t> </a:t>
                </a:r>
                <a:r>
                  <a:rPr lang="es-ES_tradnl" sz="2600" dirty="0" err="1">
                    <a:solidFill>
                      <a:schemeClr val="accent4"/>
                    </a:solidFill>
                    <a:latin typeface="League Spartan Bold"/>
                    <a:cs typeface="League Spartan Bold"/>
                  </a:rPr>
                  <a:t>want</a:t>
                </a:r>
                <a:r>
                  <a:rPr lang="es-ES_tradnl" sz="2600" dirty="0">
                    <a:solidFill>
                      <a:schemeClr val="accent4"/>
                    </a:solidFill>
                    <a:latin typeface="League Spartan Bold"/>
                    <a:cs typeface="League Spartan Bold"/>
                  </a:rPr>
                  <a:t> </a:t>
                </a:r>
                <a:r>
                  <a:rPr lang="es-ES_tradnl" sz="2600" dirty="0" err="1">
                    <a:solidFill>
                      <a:schemeClr val="accent4"/>
                    </a:solidFill>
                    <a:latin typeface="League Spartan Bold"/>
                    <a:cs typeface="League Spartan Bold"/>
                  </a:rPr>
                  <a:t>to</a:t>
                </a:r>
                <a:r>
                  <a:rPr lang="es-ES_tradnl" sz="2600" dirty="0">
                    <a:solidFill>
                      <a:schemeClr val="accent4"/>
                    </a:solidFill>
                    <a:latin typeface="League Spartan Bold"/>
                    <a:cs typeface="League Spartan Bold"/>
                  </a:rPr>
                  <a:t> </a:t>
                </a:r>
                <a:r>
                  <a:rPr lang="es-ES_tradnl" sz="2600" dirty="0" err="1">
                    <a:solidFill>
                      <a:schemeClr val="accent4"/>
                    </a:solidFill>
                    <a:latin typeface="League Spartan Bold"/>
                    <a:cs typeface="League Spartan Bold"/>
                  </a:rPr>
                  <a:t>quit</a:t>
                </a:r>
                <a:r>
                  <a:rPr lang="es-ES_tradnl" sz="2600" dirty="0">
                    <a:solidFill>
                      <a:schemeClr val="accent4"/>
                    </a:solidFill>
                    <a:latin typeface="League Spartan Bold"/>
                    <a:cs typeface="League Spartan Bold"/>
                  </a:rPr>
                  <a:t> </a:t>
                </a:r>
                <a:r>
                  <a:rPr lang="es-ES_tradnl" sz="2600" dirty="0" err="1">
                    <a:solidFill>
                      <a:schemeClr val="accent4"/>
                    </a:solidFill>
                    <a:latin typeface="League Spartan Bold"/>
                    <a:cs typeface="League Spartan Bold"/>
                  </a:rPr>
                  <a:t>drinking</a:t>
                </a:r>
                <a:r>
                  <a:rPr lang="es-ES_tradnl" sz="2600" dirty="0">
                    <a:solidFill>
                      <a:schemeClr val="accent4"/>
                    </a:solidFill>
                    <a:latin typeface="League Spartan Bold"/>
                    <a:cs typeface="League Spartan Bold"/>
                  </a:rPr>
                  <a:t>?</a:t>
                </a:r>
              </a:p>
            </p:txBody>
          </p:sp>
        </p:grpSp>
        <p:grpSp>
          <p:nvGrpSpPr>
            <p:cNvPr id="13" name="Graphic 19">
              <a:extLst>
                <a:ext uri="{FF2B5EF4-FFF2-40B4-BE49-F238E27FC236}">
                  <a16:creationId xmlns:a16="http://schemas.microsoft.com/office/drawing/2014/main" id="{854E7729-5BA5-4F13-BFEA-1BBC02287FE8}"/>
                </a:ext>
              </a:extLst>
            </p:cNvPr>
            <p:cNvGrpSpPr/>
            <p:nvPr/>
          </p:nvGrpSpPr>
          <p:grpSpPr>
            <a:xfrm>
              <a:off x="1092298" y="3144551"/>
              <a:ext cx="882828" cy="969005"/>
              <a:chOff x="6148659" y="2377189"/>
              <a:chExt cx="2140146" cy="2278220"/>
            </a:xfrm>
          </p:grpSpPr>
          <p:sp>
            <p:nvSpPr>
              <p:cNvPr id="14" name="Freeform: Shape 13">
                <a:extLst>
                  <a:ext uri="{FF2B5EF4-FFF2-40B4-BE49-F238E27FC236}">
                    <a16:creationId xmlns:a16="http://schemas.microsoft.com/office/drawing/2014/main" id="{82F8B238-5E13-4605-8F11-E1F77DBB2D36}"/>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solidFill>
                <a:schemeClr val="accent1"/>
              </a:solidFill>
              <a:ln w="22942"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4986465-2907-4C55-9579-616749B1FE03}"/>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solidFill>
                <a:schemeClr val="accent1"/>
              </a:solidFill>
              <a:ln w="22942"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1985EAF3-8673-4792-9006-1D5E0322CC54}"/>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solidFill>
                <a:schemeClr val="accent1"/>
              </a:solidFill>
              <a:ln w="22942"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DD0B54B-B158-4349-93DC-EDB353328B9F}"/>
                  </a:ext>
                </a:extLst>
              </p:cNvPr>
              <p:cNvSpPr/>
              <p:nvPr/>
            </p:nvSpPr>
            <p:spPr>
              <a:xfrm>
                <a:off x="6106678" y="2335618"/>
                <a:ext cx="1887010"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solidFill>
                <a:schemeClr val="tx2"/>
              </a:solidFill>
              <a:ln w="22942" cap="flat">
                <a:noFill/>
                <a:prstDash val="solid"/>
                <a:miter/>
              </a:ln>
            </p:spPr>
            <p:txBody>
              <a:bodyPr rtlCol="0" anchor="ctr"/>
              <a:lstStyle/>
              <a:p>
                <a:endParaRPr lang="en-GB"/>
              </a:p>
            </p:txBody>
          </p:sp>
        </p:grpSp>
        <p:grpSp>
          <p:nvGrpSpPr>
            <p:cNvPr id="18" name="Graphic 19">
              <a:extLst>
                <a:ext uri="{FF2B5EF4-FFF2-40B4-BE49-F238E27FC236}">
                  <a16:creationId xmlns:a16="http://schemas.microsoft.com/office/drawing/2014/main" id="{F0914B05-CF2F-4CF9-A559-0963EC5B5CBD}"/>
                </a:ext>
              </a:extLst>
            </p:cNvPr>
            <p:cNvGrpSpPr/>
            <p:nvPr/>
          </p:nvGrpSpPr>
          <p:grpSpPr>
            <a:xfrm>
              <a:off x="1074980" y="1605983"/>
              <a:ext cx="882828" cy="969005"/>
              <a:chOff x="6148659" y="2377189"/>
              <a:chExt cx="2140146" cy="2278220"/>
            </a:xfrm>
          </p:grpSpPr>
          <p:sp>
            <p:nvSpPr>
              <p:cNvPr id="19" name="Freeform: Shape 18">
                <a:extLst>
                  <a:ext uri="{FF2B5EF4-FFF2-40B4-BE49-F238E27FC236}">
                    <a16:creationId xmlns:a16="http://schemas.microsoft.com/office/drawing/2014/main" id="{6FA520E0-B0D7-4A72-8BC6-1F0BED491438}"/>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solidFill>
                <a:schemeClr val="accent1"/>
              </a:solidFill>
              <a:ln w="22942"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D650308-3FF7-47C2-A0DC-CE04F2E32617}"/>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solidFill>
                <a:schemeClr val="accent1"/>
              </a:solidFill>
              <a:ln w="22942"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E135BA99-877D-485E-872C-612649D88244}"/>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solidFill>
                <a:schemeClr val="accent1"/>
              </a:solidFill>
              <a:ln w="22942"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95B200B-2D11-42BC-BFA9-71CF5AE77652}"/>
                  </a:ext>
                </a:extLst>
              </p:cNvPr>
              <p:cNvSpPr/>
              <p:nvPr/>
            </p:nvSpPr>
            <p:spPr>
              <a:xfrm>
                <a:off x="6106678" y="2335618"/>
                <a:ext cx="1887010"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solidFill>
                <a:schemeClr val="tx2"/>
              </a:solidFill>
              <a:ln w="22942" cap="flat">
                <a:noFill/>
                <a:prstDash val="solid"/>
                <a:miter/>
              </a:ln>
            </p:spPr>
            <p:txBody>
              <a:bodyPr rtlCol="0" anchor="ctr"/>
              <a:lstStyle/>
              <a:p>
                <a:endParaRPr lang="en-GB"/>
              </a:p>
            </p:txBody>
          </p:sp>
        </p:grpSp>
        <p:grpSp>
          <p:nvGrpSpPr>
            <p:cNvPr id="23" name="Graphic 19">
              <a:extLst>
                <a:ext uri="{FF2B5EF4-FFF2-40B4-BE49-F238E27FC236}">
                  <a16:creationId xmlns:a16="http://schemas.microsoft.com/office/drawing/2014/main" id="{15498A0F-5027-470E-BCBF-DDA9E8C51BF5}"/>
                </a:ext>
              </a:extLst>
            </p:cNvPr>
            <p:cNvGrpSpPr/>
            <p:nvPr/>
          </p:nvGrpSpPr>
          <p:grpSpPr>
            <a:xfrm>
              <a:off x="1109616" y="4683120"/>
              <a:ext cx="882828" cy="969005"/>
              <a:chOff x="6148659" y="2377189"/>
              <a:chExt cx="2140146" cy="2278220"/>
            </a:xfrm>
          </p:grpSpPr>
          <p:sp>
            <p:nvSpPr>
              <p:cNvPr id="24" name="Freeform: Shape 23">
                <a:extLst>
                  <a:ext uri="{FF2B5EF4-FFF2-40B4-BE49-F238E27FC236}">
                    <a16:creationId xmlns:a16="http://schemas.microsoft.com/office/drawing/2014/main" id="{5C0705C5-F0F2-430F-A092-2246FF5DEEDD}"/>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solidFill>
                <a:schemeClr val="accent1"/>
              </a:solidFill>
              <a:ln w="22942"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17E2423-8219-4B94-92E4-F56F96AFCE00}"/>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solidFill>
                <a:schemeClr val="accent1"/>
              </a:solidFill>
              <a:ln w="22942"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3CF0E97-C9E4-479C-976B-DF8345A80DC4}"/>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solidFill>
                <a:schemeClr val="accent1"/>
              </a:solidFill>
              <a:ln w="22942"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8B6EC16-B85C-423A-9BA4-8A370CE7129A}"/>
                  </a:ext>
                </a:extLst>
              </p:cNvPr>
              <p:cNvSpPr/>
              <p:nvPr/>
            </p:nvSpPr>
            <p:spPr>
              <a:xfrm>
                <a:off x="6106678" y="2335618"/>
                <a:ext cx="1887010"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solidFill>
                <a:schemeClr val="tx2"/>
              </a:solidFill>
              <a:ln w="22942"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65310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B7EBA57-27FE-45DA-8C81-7CC07D3B396E}"/>
              </a:ext>
            </a:extLst>
          </p:cNvPr>
          <p:cNvCxnSpPr/>
          <p:nvPr/>
        </p:nvCxnSpPr>
        <p:spPr>
          <a:xfrm>
            <a:off x="8351117" y="-2367"/>
            <a:ext cx="34506" cy="6858000"/>
          </a:xfrm>
          <a:prstGeom prst="line">
            <a:avLst/>
          </a:prstGeom>
          <a:ln w="28575">
            <a:solidFill>
              <a:schemeClr val="tx2"/>
            </a:solidFill>
          </a:ln>
          <a:effectLst/>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90ED8E9E-E0A3-47FC-A7FA-98ED6D4DD2D0}"/>
              </a:ext>
            </a:extLst>
          </p:cNvPr>
          <p:cNvGrpSpPr/>
          <p:nvPr/>
        </p:nvGrpSpPr>
        <p:grpSpPr>
          <a:xfrm>
            <a:off x="965569" y="1390953"/>
            <a:ext cx="6603089" cy="4063824"/>
            <a:chOff x="1024770" y="1588301"/>
            <a:chExt cx="6603089" cy="4063824"/>
          </a:xfrm>
        </p:grpSpPr>
        <p:grpSp>
          <p:nvGrpSpPr>
            <p:cNvPr id="11" name="Group 10">
              <a:extLst>
                <a:ext uri="{FF2B5EF4-FFF2-40B4-BE49-F238E27FC236}">
                  <a16:creationId xmlns:a16="http://schemas.microsoft.com/office/drawing/2014/main" id="{4408CC91-87AF-4FC0-8D61-588B3FB86884}"/>
                </a:ext>
              </a:extLst>
            </p:cNvPr>
            <p:cNvGrpSpPr/>
            <p:nvPr/>
          </p:nvGrpSpPr>
          <p:grpSpPr>
            <a:xfrm>
              <a:off x="2156246" y="1644210"/>
              <a:ext cx="5471613" cy="3969689"/>
              <a:chOff x="2412804" y="1738190"/>
              <a:chExt cx="5471613" cy="3969689"/>
            </a:xfrm>
          </p:grpSpPr>
          <p:sp>
            <p:nvSpPr>
              <p:cNvPr id="3" name="TextBox 2">
                <a:extLst>
                  <a:ext uri="{FF2B5EF4-FFF2-40B4-BE49-F238E27FC236}">
                    <a16:creationId xmlns:a16="http://schemas.microsoft.com/office/drawing/2014/main" id="{7662DC93-F81A-4A9D-A054-9F2AC8ABCD89}"/>
                  </a:ext>
                </a:extLst>
              </p:cNvPr>
              <p:cNvSpPr txBox="1"/>
              <p:nvPr/>
            </p:nvSpPr>
            <p:spPr>
              <a:xfrm>
                <a:off x="2412804" y="1738190"/>
                <a:ext cx="5395901" cy="892552"/>
              </a:xfrm>
              <a:prstGeom prst="rect">
                <a:avLst/>
              </a:prstGeom>
              <a:noFill/>
            </p:spPr>
            <p:txBody>
              <a:bodyPr wrap="square" rtlCol="0">
                <a:spAutoFit/>
              </a:bodyPr>
              <a:lstStyle/>
              <a:p>
                <a:r>
                  <a:rPr lang="en-US" sz="2600" dirty="0">
                    <a:solidFill>
                      <a:schemeClr val="accent1"/>
                    </a:solidFill>
                    <a:latin typeface="League Spartan Bold"/>
                    <a:cs typeface="League Spartan Bold"/>
                  </a:rPr>
                  <a:t>What</a:t>
                </a:r>
                <a:r>
                  <a:rPr lang="en-US" sz="2600" dirty="0">
                    <a:solidFill>
                      <a:schemeClr val="accent4"/>
                    </a:solidFill>
                    <a:latin typeface="League Spartan Bold"/>
                    <a:cs typeface="League Spartan Bold"/>
                  </a:rPr>
                  <a:t> are your thoughts about starting this medicine?</a:t>
                </a:r>
              </a:p>
            </p:txBody>
          </p:sp>
          <p:sp>
            <p:nvSpPr>
              <p:cNvPr id="4" name="TextBox 3">
                <a:extLst>
                  <a:ext uri="{FF2B5EF4-FFF2-40B4-BE49-F238E27FC236}">
                    <a16:creationId xmlns:a16="http://schemas.microsoft.com/office/drawing/2014/main" id="{71587B0D-35CC-4D3B-BFFE-DBC10F119306}"/>
                  </a:ext>
                </a:extLst>
              </p:cNvPr>
              <p:cNvSpPr txBox="1"/>
              <p:nvPr/>
            </p:nvSpPr>
            <p:spPr>
              <a:xfrm>
                <a:off x="2412804" y="3271932"/>
                <a:ext cx="5218160" cy="892552"/>
              </a:xfrm>
              <a:prstGeom prst="rect">
                <a:avLst/>
              </a:prstGeom>
              <a:noFill/>
            </p:spPr>
            <p:txBody>
              <a:bodyPr wrap="square" rtlCol="0">
                <a:spAutoFit/>
              </a:bodyPr>
              <a:lstStyle/>
              <a:p>
                <a:r>
                  <a:rPr lang="en-US" sz="2600" b="1" dirty="0">
                    <a:solidFill>
                      <a:schemeClr val="accent1"/>
                    </a:solidFill>
                    <a:latin typeface="League Spartan Bold"/>
                    <a:cs typeface="League Spartan Bold"/>
                  </a:rPr>
                  <a:t>How</a:t>
                </a:r>
                <a:r>
                  <a:rPr lang="en-US" sz="2600" b="1" dirty="0">
                    <a:solidFill>
                      <a:schemeClr val="accent4"/>
                    </a:solidFill>
                    <a:latin typeface="League Spartan Bold"/>
                    <a:cs typeface="League Spartan Bold"/>
                  </a:rPr>
                  <a:t> are you doing with checking your blood sugars?</a:t>
                </a:r>
              </a:p>
            </p:txBody>
          </p:sp>
          <p:sp>
            <p:nvSpPr>
              <p:cNvPr id="5" name="TextBox 4">
                <a:extLst>
                  <a:ext uri="{FF2B5EF4-FFF2-40B4-BE49-F238E27FC236}">
                    <a16:creationId xmlns:a16="http://schemas.microsoft.com/office/drawing/2014/main" id="{D5D93039-6AA7-4273-9ADC-B775C460C983}"/>
                  </a:ext>
                </a:extLst>
              </p:cNvPr>
              <p:cNvSpPr txBox="1"/>
              <p:nvPr/>
            </p:nvSpPr>
            <p:spPr>
              <a:xfrm>
                <a:off x="2412804" y="4815327"/>
                <a:ext cx="5471613" cy="892552"/>
              </a:xfrm>
              <a:prstGeom prst="rect">
                <a:avLst/>
              </a:prstGeom>
              <a:noFill/>
            </p:spPr>
            <p:txBody>
              <a:bodyPr wrap="square" rtlCol="0">
                <a:spAutoFit/>
              </a:bodyPr>
              <a:lstStyle/>
              <a:p>
                <a:r>
                  <a:rPr lang="en-US" sz="2600" dirty="0">
                    <a:solidFill>
                      <a:schemeClr val="accent1"/>
                    </a:solidFill>
                    <a:latin typeface="League Spartan Bold"/>
                    <a:cs typeface="League Spartan Bold"/>
                  </a:rPr>
                  <a:t>Tell me </a:t>
                </a:r>
                <a:r>
                  <a:rPr lang="en-US" sz="2600" dirty="0">
                    <a:solidFill>
                      <a:schemeClr val="accent4"/>
                    </a:solidFill>
                    <a:latin typeface="League Spartan Bold"/>
                    <a:cs typeface="League Spartan Bold"/>
                  </a:rPr>
                  <a:t>more about your feelings about drinking</a:t>
                </a:r>
              </a:p>
            </p:txBody>
          </p:sp>
        </p:grpSp>
        <p:grpSp>
          <p:nvGrpSpPr>
            <p:cNvPr id="12" name="Graphic 19">
              <a:extLst>
                <a:ext uri="{FF2B5EF4-FFF2-40B4-BE49-F238E27FC236}">
                  <a16:creationId xmlns:a16="http://schemas.microsoft.com/office/drawing/2014/main" id="{72B47277-F534-4409-9FEC-D8315BF79C70}"/>
                </a:ext>
              </a:extLst>
            </p:cNvPr>
            <p:cNvGrpSpPr/>
            <p:nvPr/>
          </p:nvGrpSpPr>
          <p:grpSpPr>
            <a:xfrm>
              <a:off x="1042088" y="3126869"/>
              <a:ext cx="914035" cy="998369"/>
              <a:chOff x="6106677" y="2335617"/>
              <a:chExt cx="2215798" cy="2347257"/>
            </a:xfrm>
          </p:grpSpPr>
          <p:sp>
            <p:nvSpPr>
              <p:cNvPr id="13" name="Freeform: Shape 12">
                <a:extLst>
                  <a:ext uri="{FF2B5EF4-FFF2-40B4-BE49-F238E27FC236}">
                    <a16:creationId xmlns:a16="http://schemas.microsoft.com/office/drawing/2014/main" id="{EDEFC133-BA63-4391-BDD8-1F8151EDF13F}"/>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solidFill>
                <a:schemeClr val="accent1"/>
              </a:solidFill>
              <a:ln w="22942"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C7531F2-5E30-4BCD-A14F-A90E477EA43A}"/>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solidFill>
                <a:schemeClr val="accent1"/>
              </a:solidFill>
              <a:ln w="22942"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09C8FD3-5AE4-4643-AF30-4A5A2EEF3842}"/>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solidFill>
                <a:schemeClr val="accent1"/>
              </a:solidFill>
              <a:ln w="22942"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108C9B6-CC57-40FB-A3E2-7D1478EEB9AE}"/>
                  </a:ext>
                </a:extLst>
              </p:cNvPr>
              <p:cNvSpPr/>
              <p:nvPr/>
            </p:nvSpPr>
            <p:spPr>
              <a:xfrm>
                <a:off x="6106677" y="2335617"/>
                <a:ext cx="1887009"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solidFill>
                <a:schemeClr val="tx2"/>
              </a:solidFill>
              <a:ln w="22942" cap="flat">
                <a:noFill/>
                <a:prstDash val="solid"/>
                <a:miter/>
              </a:ln>
            </p:spPr>
            <p:txBody>
              <a:bodyPr rtlCol="0" anchor="ctr"/>
              <a:lstStyle/>
              <a:p>
                <a:endParaRPr lang="en-GB"/>
              </a:p>
            </p:txBody>
          </p:sp>
        </p:grpSp>
        <p:grpSp>
          <p:nvGrpSpPr>
            <p:cNvPr id="22" name="Graphic 19">
              <a:extLst>
                <a:ext uri="{FF2B5EF4-FFF2-40B4-BE49-F238E27FC236}">
                  <a16:creationId xmlns:a16="http://schemas.microsoft.com/office/drawing/2014/main" id="{E6BF20DD-048C-4ADA-8C2A-476652C634AD}"/>
                </a:ext>
              </a:extLst>
            </p:cNvPr>
            <p:cNvGrpSpPr/>
            <p:nvPr/>
          </p:nvGrpSpPr>
          <p:grpSpPr>
            <a:xfrm>
              <a:off x="1024770" y="1588301"/>
              <a:ext cx="914035" cy="998369"/>
              <a:chOff x="6106677" y="2335617"/>
              <a:chExt cx="2215798" cy="2347257"/>
            </a:xfrm>
          </p:grpSpPr>
          <p:sp>
            <p:nvSpPr>
              <p:cNvPr id="23" name="Freeform: Shape 22">
                <a:extLst>
                  <a:ext uri="{FF2B5EF4-FFF2-40B4-BE49-F238E27FC236}">
                    <a16:creationId xmlns:a16="http://schemas.microsoft.com/office/drawing/2014/main" id="{85FA3464-4D78-467F-8036-0819054854FD}"/>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solidFill>
                <a:schemeClr val="accent1"/>
              </a:solidFill>
              <a:ln w="22942"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267974F-A397-480F-8E26-273874B10C7C}"/>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solidFill>
                <a:schemeClr val="accent1"/>
              </a:solidFill>
              <a:ln w="22942"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6F8F2E7-2A5A-4820-AF7A-0ED409BA6C8D}"/>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solidFill>
                <a:schemeClr val="accent1"/>
              </a:solidFill>
              <a:ln w="22942"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3D66365-7CC9-415C-8302-207312C35786}"/>
                  </a:ext>
                </a:extLst>
              </p:cNvPr>
              <p:cNvSpPr/>
              <p:nvPr/>
            </p:nvSpPr>
            <p:spPr>
              <a:xfrm>
                <a:off x="6106677" y="2335617"/>
                <a:ext cx="1887009"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solidFill>
                <a:schemeClr val="tx2"/>
              </a:solidFill>
              <a:ln w="22942" cap="flat">
                <a:noFill/>
                <a:prstDash val="solid"/>
                <a:miter/>
              </a:ln>
            </p:spPr>
            <p:txBody>
              <a:bodyPr rtlCol="0" anchor="ctr"/>
              <a:lstStyle/>
              <a:p>
                <a:endParaRPr lang="en-GB"/>
              </a:p>
            </p:txBody>
          </p:sp>
        </p:grpSp>
        <p:grpSp>
          <p:nvGrpSpPr>
            <p:cNvPr id="27" name="Graphic 19">
              <a:extLst>
                <a:ext uri="{FF2B5EF4-FFF2-40B4-BE49-F238E27FC236}">
                  <a16:creationId xmlns:a16="http://schemas.microsoft.com/office/drawing/2014/main" id="{183D9935-5DFF-43AB-B45B-42020C61C4C5}"/>
                </a:ext>
              </a:extLst>
            </p:cNvPr>
            <p:cNvGrpSpPr/>
            <p:nvPr/>
          </p:nvGrpSpPr>
          <p:grpSpPr>
            <a:xfrm>
              <a:off x="1076724" y="4683120"/>
              <a:ext cx="882828" cy="969005"/>
              <a:chOff x="6148659" y="2377189"/>
              <a:chExt cx="2140146" cy="2278220"/>
            </a:xfrm>
          </p:grpSpPr>
          <p:sp>
            <p:nvSpPr>
              <p:cNvPr id="28" name="Freeform: Shape 27">
                <a:extLst>
                  <a:ext uri="{FF2B5EF4-FFF2-40B4-BE49-F238E27FC236}">
                    <a16:creationId xmlns:a16="http://schemas.microsoft.com/office/drawing/2014/main" id="{23A42163-9422-4AB7-972B-FBA6E47870B5}"/>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solidFill>
                <a:schemeClr val="accent1"/>
              </a:solidFill>
              <a:ln w="22942"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0C4D15D-6669-4101-A231-15E6F919417D}"/>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solidFill>
                <a:schemeClr val="accent1"/>
              </a:solidFill>
              <a:ln w="22942"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6144DA-D5E4-423D-B5BC-B44612FF0D82}"/>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solidFill>
                <a:schemeClr val="accent1"/>
              </a:solidFill>
              <a:ln w="22942"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FB4D776-AA1D-4EE8-90F5-7EEE9326D5BB}"/>
                  </a:ext>
                </a:extLst>
              </p:cNvPr>
              <p:cNvSpPr/>
              <p:nvPr/>
            </p:nvSpPr>
            <p:spPr>
              <a:xfrm>
                <a:off x="6106678" y="2335618"/>
                <a:ext cx="1887010"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solidFill>
                <a:schemeClr val="tx2"/>
              </a:solidFill>
              <a:ln w="22942"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87853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EB72410F-F0CC-4091-B680-22254500CEA9}"/>
              </a:ext>
            </a:extLst>
          </p:cNvPr>
          <p:cNvSpPr txBox="1">
            <a:spLocks/>
          </p:cNvSpPr>
          <p:nvPr/>
        </p:nvSpPr>
        <p:spPr>
          <a:xfrm>
            <a:off x="735980" y="1761893"/>
            <a:ext cx="7582520" cy="245133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a:solidFill>
                <a:schemeClr val="bg2"/>
              </a:solidFill>
              <a:latin typeface="League Spartan"/>
            </a:endParaRPr>
          </a:p>
          <a:p>
            <a:pPr marL="0" indent="0" algn="ctr">
              <a:buFont typeface="Arial" panose="020B0604020202020204" pitchFamily="34" charset="0"/>
              <a:buNone/>
            </a:pPr>
            <a:r>
              <a:rPr lang="en-US" sz="3200" dirty="0">
                <a:solidFill>
                  <a:schemeClr val="bg2"/>
                </a:solidFill>
                <a:latin typeface="League Spartan"/>
              </a:rPr>
              <a:t>Demonstration: </a:t>
            </a:r>
          </a:p>
          <a:p>
            <a:pPr marL="0" indent="0" algn="ctr">
              <a:buFont typeface="Arial" panose="020B0604020202020204" pitchFamily="34" charset="0"/>
              <a:buNone/>
            </a:pPr>
            <a:endParaRPr lang="en-US" sz="3200" dirty="0">
              <a:solidFill>
                <a:schemeClr val="bg2"/>
              </a:solidFill>
              <a:latin typeface="League Spartan"/>
            </a:endParaRPr>
          </a:p>
          <a:p>
            <a:pPr marL="0" indent="0" algn="ctr">
              <a:buFont typeface="Arial" panose="020B0604020202020204" pitchFamily="34" charset="0"/>
              <a:buNone/>
            </a:pPr>
            <a:endParaRPr lang="en-US" sz="3200" dirty="0">
              <a:solidFill>
                <a:schemeClr val="bg2"/>
              </a:solidFill>
              <a:latin typeface="League Spartan"/>
            </a:endParaRPr>
          </a:p>
          <a:p>
            <a:pPr marL="0" indent="0" algn="ctr">
              <a:buNone/>
            </a:pPr>
            <a:r>
              <a:rPr lang="en-US" sz="4800" dirty="0">
                <a:solidFill>
                  <a:schemeClr val="accent1"/>
                </a:solidFill>
                <a:latin typeface="League Spartan"/>
              </a:rPr>
              <a:t>Open Ended Questions</a:t>
            </a:r>
          </a:p>
        </p:txBody>
      </p:sp>
    </p:spTree>
    <p:extLst>
      <p:ext uri="{BB962C8B-B14F-4D97-AF65-F5344CB8AC3E}">
        <p14:creationId xmlns:p14="http://schemas.microsoft.com/office/powerpoint/2010/main" val="214788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9A2FFF0E-DC54-44C7-9289-7DD3B80F2CA0}"/>
              </a:ext>
            </a:extLst>
          </p:cNvPr>
          <p:cNvCxnSpPr>
            <a:cxnSpLocks/>
          </p:cNvCxnSpPr>
          <p:nvPr/>
        </p:nvCxnSpPr>
        <p:spPr>
          <a:xfrm>
            <a:off x="0" y="2134947"/>
            <a:ext cx="9144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1959726-074D-4828-B788-903ADAE198F7}"/>
              </a:ext>
            </a:extLst>
          </p:cNvPr>
          <p:cNvSpPr txBox="1">
            <a:spLocks/>
          </p:cNvSpPr>
          <p:nvPr/>
        </p:nvSpPr>
        <p:spPr>
          <a:xfrm>
            <a:off x="2178562" y="437315"/>
            <a:ext cx="4786876" cy="10830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tx2"/>
                </a:solidFill>
              </a:rPr>
              <a:t>Open Ended Questions Practice!</a:t>
            </a:r>
          </a:p>
        </p:txBody>
      </p:sp>
      <p:grpSp>
        <p:nvGrpSpPr>
          <p:cNvPr id="10" name="Group 9">
            <a:extLst>
              <a:ext uri="{FF2B5EF4-FFF2-40B4-BE49-F238E27FC236}">
                <a16:creationId xmlns:a16="http://schemas.microsoft.com/office/drawing/2014/main" id="{4AE498CB-6589-4AB7-BB2C-4B5ECB8B1517}"/>
              </a:ext>
            </a:extLst>
          </p:cNvPr>
          <p:cNvGrpSpPr/>
          <p:nvPr/>
        </p:nvGrpSpPr>
        <p:grpSpPr>
          <a:xfrm>
            <a:off x="707178" y="3604973"/>
            <a:ext cx="2139630" cy="2139630"/>
            <a:chOff x="624950" y="2328760"/>
            <a:chExt cx="2315603" cy="2315603"/>
          </a:xfrm>
          <a:noFill/>
        </p:grpSpPr>
        <p:sp>
          <p:nvSpPr>
            <p:cNvPr id="3" name="Oval 2">
              <a:extLst>
                <a:ext uri="{FF2B5EF4-FFF2-40B4-BE49-F238E27FC236}">
                  <a16:creationId xmlns:a16="http://schemas.microsoft.com/office/drawing/2014/main" id="{D3435915-1539-488D-8EEC-9D49DF97E603}"/>
                </a:ext>
              </a:extLst>
            </p:cNvPr>
            <p:cNvSpPr/>
            <p:nvPr/>
          </p:nvSpPr>
          <p:spPr>
            <a:xfrm>
              <a:off x="624950" y="2328760"/>
              <a:ext cx="2315603" cy="2315603"/>
            </a:xfrm>
            <a:prstGeom prst="ellipse">
              <a:avLst/>
            </a:prstGeom>
            <a:grp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14A8DB10-93BA-4684-88A2-CA65908172C3}"/>
                </a:ext>
              </a:extLst>
            </p:cNvPr>
            <p:cNvSpPr/>
            <p:nvPr/>
          </p:nvSpPr>
          <p:spPr>
            <a:xfrm>
              <a:off x="1014085" y="3009507"/>
              <a:ext cx="1537332" cy="899342"/>
            </a:xfrm>
            <a:prstGeom prst="rect">
              <a:avLst/>
            </a:prstGeom>
            <a:grpFill/>
            <a:ln>
              <a:noFill/>
            </a:ln>
          </p:spPr>
          <p:txBody>
            <a:bodyPr wrap="square">
              <a:spAutoFit/>
            </a:bodyPr>
            <a:lstStyle/>
            <a:p>
              <a:pPr algn="ctr"/>
              <a:r>
                <a:rPr lang="en-US" sz="2400" b="1" dirty="0">
                  <a:solidFill>
                    <a:schemeClr val="accent4"/>
                  </a:solidFill>
                </a:rPr>
                <a:t>Groups of 3</a:t>
              </a:r>
            </a:p>
          </p:txBody>
        </p:sp>
      </p:grpSp>
      <p:sp>
        <p:nvSpPr>
          <p:cNvPr id="5" name="Rectangle 4">
            <a:extLst>
              <a:ext uri="{FF2B5EF4-FFF2-40B4-BE49-F238E27FC236}">
                <a16:creationId xmlns:a16="http://schemas.microsoft.com/office/drawing/2014/main" id="{F2D7758C-BA7F-4FF5-8E7A-F353EF18943A}"/>
              </a:ext>
            </a:extLst>
          </p:cNvPr>
          <p:cNvSpPr/>
          <p:nvPr/>
        </p:nvSpPr>
        <p:spPr>
          <a:xfrm>
            <a:off x="3228735" y="3429000"/>
            <a:ext cx="2866173" cy="1200329"/>
          </a:xfrm>
          <a:prstGeom prst="rect">
            <a:avLst/>
          </a:prstGeom>
        </p:spPr>
        <p:txBody>
          <a:bodyPr wrap="square">
            <a:spAutoFit/>
          </a:bodyPr>
          <a:lstStyle/>
          <a:p>
            <a:pPr algn="ctr"/>
            <a:r>
              <a:rPr lang="en-US" sz="2400" dirty="0">
                <a:solidFill>
                  <a:schemeClr val="accent4"/>
                </a:solidFill>
              </a:rPr>
              <a:t>Pick </a:t>
            </a:r>
            <a:r>
              <a:rPr lang="en-US" sz="2400" b="1" dirty="0">
                <a:solidFill>
                  <a:schemeClr val="accent4"/>
                </a:solidFill>
              </a:rPr>
              <a:t>something real </a:t>
            </a:r>
            <a:r>
              <a:rPr lang="en-US" sz="2400" dirty="0">
                <a:solidFill>
                  <a:schemeClr val="accent4"/>
                </a:solidFill>
              </a:rPr>
              <a:t>to practice with</a:t>
            </a:r>
          </a:p>
        </p:txBody>
      </p:sp>
      <p:sp>
        <p:nvSpPr>
          <p:cNvPr id="7" name="TextBox 6">
            <a:extLst>
              <a:ext uri="{FF2B5EF4-FFF2-40B4-BE49-F238E27FC236}">
                <a16:creationId xmlns:a16="http://schemas.microsoft.com/office/drawing/2014/main" id="{62A988BD-9E7C-4E34-98A0-919C562DA68A}"/>
              </a:ext>
            </a:extLst>
          </p:cNvPr>
          <p:cNvSpPr txBox="1"/>
          <p:nvPr/>
        </p:nvSpPr>
        <p:spPr>
          <a:xfrm>
            <a:off x="611792" y="2748251"/>
            <a:ext cx="2506372" cy="584775"/>
          </a:xfrm>
          <a:prstGeom prst="rect">
            <a:avLst/>
          </a:prstGeom>
          <a:noFill/>
        </p:spPr>
        <p:txBody>
          <a:bodyPr wrap="square" rtlCol="0">
            <a:spAutoFit/>
          </a:bodyPr>
          <a:lstStyle/>
          <a:p>
            <a:pPr algn="ctr"/>
            <a:r>
              <a:rPr lang="en-GB" sz="3200" spc="300" dirty="0">
                <a:solidFill>
                  <a:schemeClr val="accent1"/>
                </a:solidFill>
                <a:latin typeface="+mj-lt"/>
              </a:rPr>
              <a:t>Step 1</a:t>
            </a:r>
          </a:p>
        </p:txBody>
      </p:sp>
      <p:sp>
        <p:nvSpPr>
          <p:cNvPr id="11" name="TextBox 10">
            <a:extLst>
              <a:ext uri="{FF2B5EF4-FFF2-40B4-BE49-F238E27FC236}">
                <a16:creationId xmlns:a16="http://schemas.microsoft.com/office/drawing/2014/main" id="{E8394F6F-F0D0-4D36-A70D-FFCD3653C1FD}"/>
              </a:ext>
            </a:extLst>
          </p:cNvPr>
          <p:cNvSpPr txBox="1"/>
          <p:nvPr/>
        </p:nvSpPr>
        <p:spPr>
          <a:xfrm>
            <a:off x="3411915" y="2748250"/>
            <a:ext cx="2506372" cy="584775"/>
          </a:xfrm>
          <a:prstGeom prst="rect">
            <a:avLst/>
          </a:prstGeom>
          <a:noFill/>
        </p:spPr>
        <p:txBody>
          <a:bodyPr wrap="square" rtlCol="0">
            <a:spAutoFit/>
          </a:bodyPr>
          <a:lstStyle/>
          <a:p>
            <a:pPr algn="ctr"/>
            <a:r>
              <a:rPr lang="en-GB" sz="3200" spc="300" dirty="0">
                <a:solidFill>
                  <a:schemeClr val="accent1"/>
                </a:solidFill>
                <a:latin typeface="+mj-lt"/>
              </a:rPr>
              <a:t>Step 2 </a:t>
            </a:r>
          </a:p>
        </p:txBody>
      </p:sp>
      <p:sp>
        <p:nvSpPr>
          <p:cNvPr id="12" name="TextBox 11">
            <a:extLst>
              <a:ext uri="{FF2B5EF4-FFF2-40B4-BE49-F238E27FC236}">
                <a16:creationId xmlns:a16="http://schemas.microsoft.com/office/drawing/2014/main" id="{59711D6E-0A32-4A51-BC69-9C57F64A4858}"/>
              </a:ext>
            </a:extLst>
          </p:cNvPr>
          <p:cNvSpPr txBox="1"/>
          <p:nvPr/>
        </p:nvSpPr>
        <p:spPr>
          <a:xfrm>
            <a:off x="6121222" y="2748250"/>
            <a:ext cx="2506372" cy="584775"/>
          </a:xfrm>
          <a:prstGeom prst="rect">
            <a:avLst/>
          </a:prstGeom>
          <a:noFill/>
        </p:spPr>
        <p:txBody>
          <a:bodyPr wrap="square" rtlCol="0">
            <a:spAutoFit/>
          </a:bodyPr>
          <a:lstStyle/>
          <a:p>
            <a:pPr algn="ctr"/>
            <a:r>
              <a:rPr lang="en-GB" sz="3200" spc="300" dirty="0">
                <a:solidFill>
                  <a:schemeClr val="accent1"/>
                </a:solidFill>
                <a:latin typeface="+mj-lt"/>
              </a:rPr>
              <a:t>Step 3</a:t>
            </a:r>
          </a:p>
        </p:txBody>
      </p:sp>
      <p:sp>
        <p:nvSpPr>
          <p:cNvPr id="13" name="Rectangle 12">
            <a:extLst>
              <a:ext uri="{FF2B5EF4-FFF2-40B4-BE49-F238E27FC236}">
                <a16:creationId xmlns:a16="http://schemas.microsoft.com/office/drawing/2014/main" id="{760DCC83-AA78-4248-9D0E-2D18BF545536}"/>
              </a:ext>
            </a:extLst>
          </p:cNvPr>
          <p:cNvSpPr/>
          <p:nvPr/>
        </p:nvSpPr>
        <p:spPr>
          <a:xfrm>
            <a:off x="6555896" y="3549526"/>
            <a:ext cx="1676488" cy="523220"/>
          </a:xfrm>
          <a:prstGeom prst="rect">
            <a:avLst/>
          </a:prstGeom>
        </p:spPr>
        <p:txBody>
          <a:bodyPr wrap="square">
            <a:spAutoFit/>
          </a:bodyPr>
          <a:lstStyle/>
          <a:p>
            <a:pPr algn="ctr"/>
            <a:r>
              <a:rPr lang="en-US" sz="2800" b="1" dirty="0">
                <a:solidFill>
                  <a:schemeClr val="accent4"/>
                </a:solidFill>
              </a:rPr>
              <a:t>Switch</a:t>
            </a:r>
          </a:p>
        </p:txBody>
      </p:sp>
      <p:sp>
        <p:nvSpPr>
          <p:cNvPr id="14" name="Oval 13">
            <a:extLst>
              <a:ext uri="{FF2B5EF4-FFF2-40B4-BE49-F238E27FC236}">
                <a16:creationId xmlns:a16="http://schemas.microsoft.com/office/drawing/2014/main" id="{DE6067D8-7747-4BF9-8553-C2F17FC16DDD}"/>
              </a:ext>
            </a:extLst>
          </p:cNvPr>
          <p:cNvSpPr/>
          <p:nvPr/>
        </p:nvSpPr>
        <p:spPr>
          <a:xfrm>
            <a:off x="1599661" y="1999016"/>
            <a:ext cx="300395" cy="3003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3A6C06A1-A621-4238-81C2-32E2D25D4161}"/>
              </a:ext>
            </a:extLst>
          </p:cNvPr>
          <p:cNvSpPr/>
          <p:nvPr/>
        </p:nvSpPr>
        <p:spPr>
          <a:xfrm>
            <a:off x="4421802" y="2014100"/>
            <a:ext cx="300395" cy="3003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5F8D7EE6-64D6-4064-AF4E-09B2F1D14B55}"/>
              </a:ext>
            </a:extLst>
          </p:cNvPr>
          <p:cNvSpPr/>
          <p:nvPr/>
        </p:nvSpPr>
        <p:spPr>
          <a:xfrm>
            <a:off x="7243943" y="2029184"/>
            <a:ext cx="300395" cy="3003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78191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person, building, indoor, phone&#10;&#10;Description automatically generated">
            <a:extLst>
              <a:ext uri="{FF2B5EF4-FFF2-40B4-BE49-F238E27FC236}">
                <a16:creationId xmlns:a16="http://schemas.microsoft.com/office/drawing/2014/main" id="{97817B85-2BF8-314B-AD27-E588AB9F807E}"/>
              </a:ext>
            </a:extLst>
          </p:cNvPr>
          <p:cNvPicPr>
            <a:picLocks noChangeAspect="1"/>
          </p:cNvPicPr>
          <p:nvPr/>
        </p:nvPicPr>
        <p:blipFill rotWithShape="1">
          <a:blip r:embed="rId2">
            <a:alphaModFix amt="61000"/>
            <a:extLst>
              <a:ext uri="{28A0092B-C50C-407E-A947-70E740481C1C}">
                <a14:useLocalDpi xmlns:a14="http://schemas.microsoft.com/office/drawing/2010/main" val="0"/>
              </a:ext>
            </a:extLst>
          </a:blip>
          <a:srcRect l="11000" r="-1" b="-1"/>
          <a:stretch/>
        </p:blipFill>
        <p:spPr>
          <a:xfrm>
            <a:off x="0" y="0"/>
            <a:ext cx="9144000" cy="6858000"/>
          </a:xfrm>
          <a:prstGeom prst="rect">
            <a:avLst/>
          </a:prstGeom>
        </p:spPr>
      </p:pic>
      <p:sp>
        <p:nvSpPr>
          <p:cNvPr id="4" name="Rectangle 3">
            <a:extLst>
              <a:ext uri="{FF2B5EF4-FFF2-40B4-BE49-F238E27FC236}">
                <a16:creationId xmlns:a16="http://schemas.microsoft.com/office/drawing/2014/main" id="{17402F3A-378F-DD48-A364-5E9ECC655D2D}"/>
              </a:ext>
            </a:extLst>
          </p:cNvPr>
          <p:cNvSpPr/>
          <p:nvPr/>
        </p:nvSpPr>
        <p:spPr>
          <a:xfrm>
            <a:off x="486697" y="3790335"/>
            <a:ext cx="7639663" cy="1569660"/>
          </a:xfrm>
          <a:prstGeom prst="rect">
            <a:avLst/>
          </a:prstGeom>
        </p:spPr>
        <p:txBody>
          <a:bodyPr wrap="square">
            <a:spAutoFit/>
          </a:bodyPr>
          <a:lstStyle/>
          <a:p>
            <a:pPr algn="ctr"/>
            <a:r>
              <a:rPr lang="en-US" sz="4800" dirty="0">
                <a:solidFill>
                  <a:schemeClr val="accent1"/>
                </a:solidFill>
                <a:latin typeface="League Spartan"/>
              </a:rPr>
              <a:t>Principle MI Strategies:</a:t>
            </a:r>
            <a:endParaRPr lang="en-US" sz="4800" dirty="0">
              <a:latin typeface="League Spartan"/>
            </a:endParaRPr>
          </a:p>
          <a:p>
            <a:pPr algn="ctr"/>
            <a:r>
              <a:rPr lang="en-US" sz="4800" dirty="0">
                <a:latin typeface="League Spartan"/>
              </a:rPr>
              <a:t> </a:t>
            </a:r>
            <a:r>
              <a:rPr lang="en-US" sz="4800" dirty="0">
                <a:solidFill>
                  <a:schemeClr val="accent1"/>
                </a:solidFill>
                <a:latin typeface="League Spartan"/>
              </a:rPr>
              <a:t>Reflective Listening</a:t>
            </a:r>
          </a:p>
        </p:txBody>
      </p:sp>
      <p:pic>
        <p:nvPicPr>
          <p:cNvPr id="5" name="Graphic 4" descr="Monitor">
            <a:extLst>
              <a:ext uri="{FF2B5EF4-FFF2-40B4-BE49-F238E27FC236}">
                <a16:creationId xmlns:a16="http://schemas.microsoft.com/office/drawing/2014/main" id="{5171319E-9EE3-4742-8E4C-A5D2486432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71301" y="4092311"/>
            <a:ext cx="907026" cy="907026"/>
          </a:xfrm>
          <a:prstGeom prst="rect">
            <a:avLst/>
          </a:prstGeom>
        </p:spPr>
      </p:pic>
      <p:pic>
        <p:nvPicPr>
          <p:cNvPr id="6" name="Graphic 5" descr="Board Room">
            <a:extLst>
              <a:ext uri="{FF2B5EF4-FFF2-40B4-BE49-F238E27FC236}">
                <a16:creationId xmlns:a16="http://schemas.microsoft.com/office/drawing/2014/main" id="{AFA87A15-4CCC-7648-B693-68647F220A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71301" y="4999337"/>
            <a:ext cx="907026" cy="907026"/>
          </a:xfrm>
          <a:prstGeom prst="rect">
            <a:avLst/>
          </a:prstGeom>
        </p:spPr>
      </p:pic>
      <p:pic>
        <p:nvPicPr>
          <p:cNvPr id="7" name="Graphic 6" descr="Speaker Phone">
            <a:extLst>
              <a:ext uri="{FF2B5EF4-FFF2-40B4-BE49-F238E27FC236}">
                <a16:creationId xmlns:a16="http://schemas.microsoft.com/office/drawing/2014/main" id="{12D4D16D-E919-CB44-8E6D-8C2DFA49767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71301" y="5800733"/>
            <a:ext cx="1028285" cy="907026"/>
          </a:xfrm>
          <a:prstGeom prst="rect">
            <a:avLst/>
          </a:prstGeom>
        </p:spPr>
      </p:pic>
    </p:spTree>
    <p:extLst>
      <p:ext uri="{BB962C8B-B14F-4D97-AF65-F5344CB8AC3E}">
        <p14:creationId xmlns:p14="http://schemas.microsoft.com/office/powerpoint/2010/main" val="23812181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B36948-5A2E-4ACF-8713-E5162F3A862C}"/>
              </a:ext>
            </a:extLst>
          </p:cNvPr>
          <p:cNvSpPr>
            <a:spLocks noGrp="1"/>
          </p:cNvSpPr>
          <p:nvPr>
            <p:ph type="body" sz="quarter" idx="10"/>
          </p:nvPr>
        </p:nvSpPr>
        <p:spPr>
          <a:xfrm>
            <a:off x="953876" y="2708024"/>
            <a:ext cx="7236259" cy="1719252"/>
          </a:xfrm>
        </p:spPr>
        <p:txBody>
          <a:bodyPr>
            <a:normAutofit/>
          </a:bodyPr>
          <a:lstStyle/>
          <a:p>
            <a:r>
              <a:rPr lang="en-US" sz="4800" dirty="0"/>
              <a:t>Repeating important words and phrases</a:t>
            </a:r>
          </a:p>
          <a:p>
            <a:endParaRPr lang="en-GB" sz="4800" dirty="0"/>
          </a:p>
        </p:txBody>
      </p:sp>
    </p:spTree>
    <p:extLst>
      <p:ext uri="{BB962C8B-B14F-4D97-AF65-F5344CB8AC3E}">
        <p14:creationId xmlns:p14="http://schemas.microsoft.com/office/powerpoint/2010/main" val="99739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D260FD2C-366B-4BC5-B68F-3F2D77F40A96}"/>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0" y="-1"/>
            <a:ext cx="4793226" cy="6858001"/>
          </a:xfrm>
        </p:spPr>
      </p:pic>
      <p:sp>
        <p:nvSpPr>
          <p:cNvPr id="5" name="Rectangle 4">
            <a:extLst>
              <a:ext uri="{FF2B5EF4-FFF2-40B4-BE49-F238E27FC236}">
                <a16:creationId xmlns:a16="http://schemas.microsoft.com/office/drawing/2014/main" id="{48881EF9-FC6D-4EB0-8A98-5FA04743DA6D}"/>
              </a:ext>
            </a:extLst>
          </p:cNvPr>
          <p:cNvSpPr/>
          <p:nvPr/>
        </p:nvSpPr>
        <p:spPr>
          <a:xfrm>
            <a:off x="5147187" y="1120877"/>
            <a:ext cx="3657600" cy="3985067"/>
          </a:xfrm>
          <a:prstGeom prst="rect">
            <a:avLst/>
          </a:prstGeom>
        </p:spPr>
        <p:txBody>
          <a:bodyPr wrap="square">
            <a:spAutoFit/>
          </a:bodyPr>
          <a:lstStyle/>
          <a:p>
            <a:pPr>
              <a:spcBef>
                <a:spcPts val="750"/>
              </a:spcBef>
            </a:pP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 It is often engaged when we want to </a:t>
            </a:r>
            <a:r>
              <a:rPr lang="en-US" sz="36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help others make changes </a:t>
            </a: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that would enhance their wellbeing. </a:t>
            </a:r>
            <a:endParaRPr lang="en-GB" sz="3600" dirty="0">
              <a:solidFill>
                <a:schemeClr val="accent5">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221709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indoor, wall, sitting&#10;&#10;Description generated with very high confidence">
            <a:extLst>
              <a:ext uri="{FF2B5EF4-FFF2-40B4-BE49-F238E27FC236}">
                <a16:creationId xmlns:a16="http://schemas.microsoft.com/office/drawing/2014/main" id="{A4128830-CE4F-4E7A-9567-F86FF02E0F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1" y="-13857"/>
            <a:ext cx="4572000" cy="6871857"/>
          </a:xfrm>
          <a:prstGeom prst="rect">
            <a:avLst/>
          </a:prstGeom>
        </p:spPr>
      </p:pic>
      <p:sp>
        <p:nvSpPr>
          <p:cNvPr id="6" name="Rectangle 5">
            <a:extLst>
              <a:ext uri="{FF2B5EF4-FFF2-40B4-BE49-F238E27FC236}">
                <a16:creationId xmlns:a16="http://schemas.microsoft.com/office/drawing/2014/main" id="{5F209088-28B5-48AB-AE77-A03975A56BDC}"/>
              </a:ext>
            </a:extLst>
          </p:cNvPr>
          <p:cNvSpPr/>
          <p:nvPr/>
        </p:nvSpPr>
        <p:spPr>
          <a:xfrm>
            <a:off x="250722" y="398206"/>
            <a:ext cx="4159045" cy="5262979"/>
          </a:xfrm>
          <a:prstGeom prst="rect">
            <a:avLst/>
          </a:prstGeom>
        </p:spPr>
        <p:txBody>
          <a:bodyPr wrap="square">
            <a:spAutoFit/>
          </a:bodyPr>
          <a:lstStyle/>
          <a:p>
            <a:r>
              <a:rPr lang="en-US" sz="6000" b="1" dirty="0">
                <a:solidFill>
                  <a:schemeClr val="accent4"/>
                </a:solidFill>
              </a:rPr>
              <a:t>Reflective Listening is </a:t>
            </a:r>
            <a:r>
              <a:rPr lang="en-US" sz="6000" b="1" dirty="0">
                <a:solidFill>
                  <a:schemeClr val="accent1"/>
                </a:solidFill>
              </a:rPr>
              <a:t>Vital </a:t>
            </a:r>
          </a:p>
          <a:p>
            <a:r>
              <a:rPr lang="en-US" sz="6000" b="1" dirty="0">
                <a:solidFill>
                  <a:schemeClr val="accent4"/>
                </a:solidFill>
              </a:rPr>
              <a:t>on the </a:t>
            </a:r>
            <a:r>
              <a:rPr lang="en-US" sz="9600" b="1" dirty="0">
                <a:solidFill>
                  <a:schemeClr val="accent4"/>
                </a:solidFill>
              </a:rPr>
              <a:t>phone</a:t>
            </a:r>
          </a:p>
        </p:txBody>
      </p:sp>
    </p:spTree>
    <p:extLst>
      <p:ext uri="{BB962C8B-B14F-4D97-AF65-F5344CB8AC3E}">
        <p14:creationId xmlns:p14="http://schemas.microsoft.com/office/powerpoint/2010/main" val="369817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3A0CFB-EE5E-4F43-8F0D-D9E2588D3F3E}"/>
              </a:ext>
            </a:extLst>
          </p:cNvPr>
          <p:cNvSpPr>
            <a:spLocks noGrp="1"/>
          </p:cNvSpPr>
          <p:nvPr>
            <p:ph type="body" sz="quarter" idx="10"/>
          </p:nvPr>
        </p:nvSpPr>
        <p:spPr>
          <a:xfrm>
            <a:off x="598277" y="2155244"/>
            <a:ext cx="8389605" cy="1666816"/>
          </a:xfrm>
        </p:spPr>
        <p:txBody>
          <a:bodyPr/>
          <a:lstStyle/>
          <a:p>
            <a:pPr algn="ctr"/>
            <a:r>
              <a:rPr lang="en-GB" sz="6000" dirty="0"/>
              <a:t>Types of</a:t>
            </a:r>
          </a:p>
          <a:p>
            <a:pPr algn="ctr"/>
            <a:r>
              <a:rPr lang="en-GB" sz="6000" dirty="0"/>
              <a:t>Reflective Listening</a:t>
            </a:r>
          </a:p>
        </p:txBody>
      </p:sp>
    </p:spTree>
    <p:extLst>
      <p:ext uri="{BB962C8B-B14F-4D97-AF65-F5344CB8AC3E}">
        <p14:creationId xmlns:p14="http://schemas.microsoft.com/office/powerpoint/2010/main" val="386068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8A078F-AC91-42E4-A19D-7CB26FC1560A}"/>
              </a:ext>
            </a:extLst>
          </p:cNvPr>
          <p:cNvGrpSpPr/>
          <p:nvPr/>
        </p:nvGrpSpPr>
        <p:grpSpPr>
          <a:xfrm>
            <a:off x="3290086" y="1563375"/>
            <a:ext cx="5464249" cy="4300753"/>
            <a:chOff x="3526907" y="1563375"/>
            <a:chExt cx="5464249" cy="4300753"/>
          </a:xfrm>
        </p:grpSpPr>
        <p:sp>
          <p:nvSpPr>
            <p:cNvPr id="3" name="TextBox 2">
              <a:extLst>
                <a:ext uri="{FF2B5EF4-FFF2-40B4-BE49-F238E27FC236}">
                  <a16:creationId xmlns:a16="http://schemas.microsoft.com/office/drawing/2014/main" id="{57CF0120-E5DD-4B4D-ADAD-A95C2D477618}"/>
                </a:ext>
              </a:extLst>
            </p:cNvPr>
            <p:cNvSpPr txBox="1"/>
            <p:nvPr/>
          </p:nvSpPr>
          <p:spPr>
            <a:xfrm>
              <a:off x="3558924" y="1578821"/>
              <a:ext cx="1344414" cy="923330"/>
            </a:xfrm>
            <a:prstGeom prst="rect">
              <a:avLst/>
            </a:prstGeom>
            <a:noFill/>
          </p:spPr>
          <p:txBody>
            <a:bodyPr wrap="square" rtlCol="0">
              <a:spAutoFit/>
            </a:bodyPr>
            <a:lstStyle/>
            <a:p>
              <a:r>
                <a:rPr lang="en-GB" sz="5400" spc="300" dirty="0">
                  <a:solidFill>
                    <a:schemeClr val="bg2"/>
                  </a:solidFill>
                  <a:latin typeface="+mj-lt"/>
                </a:rPr>
                <a:t>01</a:t>
              </a:r>
            </a:p>
          </p:txBody>
        </p:sp>
        <p:sp>
          <p:nvSpPr>
            <p:cNvPr id="4" name="Rectangle 3">
              <a:extLst>
                <a:ext uri="{FF2B5EF4-FFF2-40B4-BE49-F238E27FC236}">
                  <a16:creationId xmlns:a16="http://schemas.microsoft.com/office/drawing/2014/main" id="{D740202E-1D67-497D-A54F-42DF248505A4}"/>
                </a:ext>
              </a:extLst>
            </p:cNvPr>
            <p:cNvSpPr/>
            <p:nvPr/>
          </p:nvSpPr>
          <p:spPr>
            <a:xfrm>
              <a:off x="5061213" y="1563375"/>
              <a:ext cx="3181542" cy="769441"/>
            </a:xfrm>
            <a:prstGeom prst="rect">
              <a:avLst/>
            </a:prstGeom>
          </p:spPr>
          <p:txBody>
            <a:bodyPr wrap="square">
              <a:spAutoFit/>
            </a:bodyPr>
            <a:lstStyle/>
            <a:p>
              <a:r>
                <a:rPr lang="en-US" sz="4400" b="1" dirty="0">
                  <a:solidFill>
                    <a:schemeClr val="bg2"/>
                  </a:solidFill>
                </a:rPr>
                <a:t>Summary</a:t>
              </a:r>
            </a:p>
          </p:txBody>
        </p:sp>
        <p:sp>
          <p:nvSpPr>
            <p:cNvPr id="5" name="TextBox 4">
              <a:extLst>
                <a:ext uri="{FF2B5EF4-FFF2-40B4-BE49-F238E27FC236}">
                  <a16:creationId xmlns:a16="http://schemas.microsoft.com/office/drawing/2014/main" id="{9E4B7A63-B7C6-4C9F-AF52-EB7BA1061EBA}"/>
                </a:ext>
              </a:extLst>
            </p:cNvPr>
            <p:cNvSpPr txBox="1"/>
            <p:nvPr/>
          </p:nvSpPr>
          <p:spPr>
            <a:xfrm>
              <a:off x="3526907" y="2986016"/>
              <a:ext cx="1427511" cy="923330"/>
            </a:xfrm>
            <a:prstGeom prst="rect">
              <a:avLst/>
            </a:prstGeom>
            <a:noFill/>
          </p:spPr>
          <p:txBody>
            <a:bodyPr wrap="square" rtlCol="0">
              <a:spAutoFit/>
            </a:bodyPr>
            <a:lstStyle/>
            <a:p>
              <a:r>
                <a:rPr lang="en-GB" sz="5400" dirty="0">
                  <a:solidFill>
                    <a:schemeClr val="bg2"/>
                  </a:solidFill>
                  <a:latin typeface="+mj-lt"/>
                </a:rPr>
                <a:t>02</a:t>
              </a:r>
            </a:p>
          </p:txBody>
        </p:sp>
        <p:sp>
          <p:nvSpPr>
            <p:cNvPr id="7" name="TextBox 6">
              <a:extLst>
                <a:ext uri="{FF2B5EF4-FFF2-40B4-BE49-F238E27FC236}">
                  <a16:creationId xmlns:a16="http://schemas.microsoft.com/office/drawing/2014/main" id="{533FE3D9-5173-4CC8-B09D-492426B7D110}"/>
                </a:ext>
              </a:extLst>
            </p:cNvPr>
            <p:cNvSpPr txBox="1"/>
            <p:nvPr/>
          </p:nvSpPr>
          <p:spPr>
            <a:xfrm>
              <a:off x="3526907" y="4393211"/>
              <a:ext cx="1427511" cy="923330"/>
            </a:xfrm>
            <a:prstGeom prst="rect">
              <a:avLst/>
            </a:prstGeom>
            <a:noFill/>
          </p:spPr>
          <p:txBody>
            <a:bodyPr wrap="square" rtlCol="0">
              <a:spAutoFit/>
            </a:bodyPr>
            <a:lstStyle/>
            <a:p>
              <a:r>
                <a:rPr lang="en-GB" sz="5400" dirty="0">
                  <a:solidFill>
                    <a:schemeClr val="bg2"/>
                  </a:solidFill>
                  <a:latin typeface="+mj-lt"/>
                </a:rPr>
                <a:t>03</a:t>
              </a:r>
            </a:p>
          </p:txBody>
        </p:sp>
        <p:sp>
          <p:nvSpPr>
            <p:cNvPr id="9" name="Rectangle 8">
              <a:extLst>
                <a:ext uri="{FF2B5EF4-FFF2-40B4-BE49-F238E27FC236}">
                  <a16:creationId xmlns:a16="http://schemas.microsoft.com/office/drawing/2014/main" id="{D58BB3B5-D60D-4E64-901A-1EC4475630EB}"/>
                </a:ext>
              </a:extLst>
            </p:cNvPr>
            <p:cNvSpPr/>
            <p:nvPr/>
          </p:nvSpPr>
          <p:spPr>
            <a:xfrm>
              <a:off x="5061213" y="2651922"/>
              <a:ext cx="3635455" cy="1446550"/>
            </a:xfrm>
            <a:prstGeom prst="rect">
              <a:avLst/>
            </a:prstGeom>
          </p:spPr>
          <p:txBody>
            <a:bodyPr wrap="square">
              <a:spAutoFit/>
            </a:bodyPr>
            <a:lstStyle/>
            <a:p>
              <a:r>
                <a:rPr lang="en-US" sz="4400" b="1" dirty="0">
                  <a:solidFill>
                    <a:schemeClr val="bg2"/>
                  </a:solidFill>
                </a:rPr>
                <a:t>Selected exact words</a:t>
              </a:r>
            </a:p>
          </p:txBody>
        </p:sp>
        <p:sp>
          <p:nvSpPr>
            <p:cNvPr id="10" name="Rectangle 9">
              <a:extLst>
                <a:ext uri="{FF2B5EF4-FFF2-40B4-BE49-F238E27FC236}">
                  <a16:creationId xmlns:a16="http://schemas.microsoft.com/office/drawing/2014/main" id="{5392516C-A2B7-42F4-85F9-1159E4BE5E52}"/>
                </a:ext>
              </a:extLst>
            </p:cNvPr>
            <p:cNvSpPr/>
            <p:nvPr/>
          </p:nvSpPr>
          <p:spPr>
            <a:xfrm>
              <a:off x="4954418" y="4417578"/>
              <a:ext cx="4036738" cy="1446550"/>
            </a:xfrm>
            <a:prstGeom prst="rect">
              <a:avLst/>
            </a:prstGeom>
          </p:spPr>
          <p:txBody>
            <a:bodyPr wrap="square">
              <a:spAutoFit/>
            </a:bodyPr>
            <a:lstStyle/>
            <a:p>
              <a:r>
                <a:rPr lang="en-US" sz="4400" b="1" dirty="0">
                  <a:solidFill>
                    <a:schemeClr val="bg2"/>
                  </a:solidFill>
                </a:rPr>
                <a:t>Double-sided reflection</a:t>
              </a:r>
            </a:p>
          </p:txBody>
        </p:sp>
      </p:grpSp>
    </p:spTree>
    <p:extLst>
      <p:ext uri="{BB962C8B-B14F-4D97-AF65-F5344CB8AC3E}">
        <p14:creationId xmlns:p14="http://schemas.microsoft.com/office/powerpoint/2010/main" val="230700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43CCE07D-2B00-4577-9290-CC1DA296C271}"/>
              </a:ext>
            </a:extLst>
          </p:cNvPr>
          <p:cNvSpPr txBox="1">
            <a:spLocks/>
          </p:cNvSpPr>
          <p:nvPr/>
        </p:nvSpPr>
        <p:spPr>
          <a:xfrm>
            <a:off x="825500" y="2644775"/>
            <a:ext cx="7493000" cy="156845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dirty="0">
                <a:solidFill>
                  <a:schemeClr val="bg2"/>
                </a:solidFill>
                <a:latin typeface="League Spartan"/>
              </a:rPr>
              <a:t>Demonstration: </a:t>
            </a:r>
          </a:p>
          <a:p>
            <a:pPr marL="0" indent="0" algn="ctr">
              <a:buFont typeface="Arial" panose="020B0604020202020204" pitchFamily="34" charset="0"/>
              <a:buNone/>
            </a:pPr>
            <a:endParaRPr lang="en-US" sz="3200" dirty="0">
              <a:solidFill>
                <a:schemeClr val="bg2"/>
              </a:solidFill>
              <a:latin typeface="League Spartan"/>
            </a:endParaRPr>
          </a:p>
          <a:p>
            <a:pPr marL="0" indent="0" algn="ctr">
              <a:buNone/>
            </a:pPr>
            <a:r>
              <a:rPr lang="en-US" sz="5200" dirty="0">
                <a:solidFill>
                  <a:schemeClr val="accent1"/>
                </a:solidFill>
                <a:latin typeface="League Spartan"/>
              </a:rPr>
              <a:t>Reflective Listening</a:t>
            </a:r>
          </a:p>
        </p:txBody>
      </p:sp>
    </p:spTree>
    <p:extLst>
      <p:ext uri="{BB962C8B-B14F-4D97-AF65-F5344CB8AC3E}">
        <p14:creationId xmlns:p14="http://schemas.microsoft.com/office/powerpoint/2010/main" val="216853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9A2FFF0E-DC54-44C7-9289-7DD3B80F2CA0}"/>
              </a:ext>
            </a:extLst>
          </p:cNvPr>
          <p:cNvCxnSpPr>
            <a:cxnSpLocks/>
          </p:cNvCxnSpPr>
          <p:nvPr/>
        </p:nvCxnSpPr>
        <p:spPr>
          <a:xfrm>
            <a:off x="0" y="2134947"/>
            <a:ext cx="9144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1959726-074D-4828-B788-903ADAE198F7}"/>
              </a:ext>
            </a:extLst>
          </p:cNvPr>
          <p:cNvSpPr txBox="1">
            <a:spLocks/>
          </p:cNvSpPr>
          <p:nvPr/>
        </p:nvSpPr>
        <p:spPr>
          <a:xfrm>
            <a:off x="1448359" y="437315"/>
            <a:ext cx="6202342" cy="10830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tx2"/>
                </a:solidFill>
              </a:rPr>
              <a:t> Practice</a:t>
            </a:r>
          </a:p>
        </p:txBody>
      </p:sp>
      <p:grpSp>
        <p:nvGrpSpPr>
          <p:cNvPr id="10" name="Group 9">
            <a:extLst>
              <a:ext uri="{FF2B5EF4-FFF2-40B4-BE49-F238E27FC236}">
                <a16:creationId xmlns:a16="http://schemas.microsoft.com/office/drawing/2014/main" id="{4AE498CB-6589-4AB7-BB2C-4B5ECB8B1517}"/>
              </a:ext>
            </a:extLst>
          </p:cNvPr>
          <p:cNvGrpSpPr/>
          <p:nvPr/>
        </p:nvGrpSpPr>
        <p:grpSpPr>
          <a:xfrm>
            <a:off x="611791" y="3604973"/>
            <a:ext cx="2475570" cy="2139630"/>
            <a:chOff x="521718" y="2328760"/>
            <a:chExt cx="2679172" cy="2315603"/>
          </a:xfrm>
          <a:noFill/>
        </p:grpSpPr>
        <p:sp>
          <p:nvSpPr>
            <p:cNvPr id="3" name="Oval 2">
              <a:extLst>
                <a:ext uri="{FF2B5EF4-FFF2-40B4-BE49-F238E27FC236}">
                  <a16:creationId xmlns:a16="http://schemas.microsoft.com/office/drawing/2014/main" id="{D3435915-1539-488D-8EEC-9D49DF97E603}"/>
                </a:ext>
              </a:extLst>
            </p:cNvPr>
            <p:cNvSpPr/>
            <p:nvPr/>
          </p:nvSpPr>
          <p:spPr>
            <a:xfrm>
              <a:off x="624950" y="2328760"/>
              <a:ext cx="2315603" cy="2315603"/>
            </a:xfrm>
            <a:prstGeom prst="ellipse">
              <a:avLst/>
            </a:prstGeom>
            <a:grp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14A8DB10-93BA-4684-88A2-CA65908172C3}"/>
                </a:ext>
              </a:extLst>
            </p:cNvPr>
            <p:cNvSpPr/>
            <p:nvPr/>
          </p:nvSpPr>
          <p:spPr>
            <a:xfrm>
              <a:off x="521718" y="2837036"/>
              <a:ext cx="2679172" cy="832723"/>
            </a:xfrm>
            <a:prstGeom prst="rect">
              <a:avLst/>
            </a:prstGeom>
            <a:grpFill/>
            <a:ln>
              <a:noFill/>
            </a:ln>
          </p:spPr>
          <p:txBody>
            <a:bodyPr wrap="square">
              <a:spAutoFit/>
            </a:bodyPr>
            <a:lstStyle/>
            <a:p>
              <a:pPr algn="ctr"/>
              <a:r>
                <a:rPr lang="en-US" sz="2200" b="1" dirty="0">
                  <a:solidFill>
                    <a:schemeClr val="accent4"/>
                  </a:solidFill>
                </a:rPr>
                <a:t>Empathic Communication</a:t>
              </a:r>
            </a:p>
          </p:txBody>
        </p:sp>
      </p:grpSp>
      <p:sp>
        <p:nvSpPr>
          <p:cNvPr id="7" name="TextBox 6">
            <a:extLst>
              <a:ext uri="{FF2B5EF4-FFF2-40B4-BE49-F238E27FC236}">
                <a16:creationId xmlns:a16="http://schemas.microsoft.com/office/drawing/2014/main" id="{62A988BD-9E7C-4E34-98A0-919C562DA68A}"/>
              </a:ext>
            </a:extLst>
          </p:cNvPr>
          <p:cNvSpPr txBox="1"/>
          <p:nvPr/>
        </p:nvSpPr>
        <p:spPr>
          <a:xfrm>
            <a:off x="611792" y="2748251"/>
            <a:ext cx="2506372" cy="584775"/>
          </a:xfrm>
          <a:prstGeom prst="rect">
            <a:avLst/>
          </a:prstGeom>
          <a:noFill/>
        </p:spPr>
        <p:txBody>
          <a:bodyPr wrap="square" rtlCol="0">
            <a:spAutoFit/>
          </a:bodyPr>
          <a:lstStyle/>
          <a:p>
            <a:pPr algn="ctr"/>
            <a:r>
              <a:rPr lang="en-GB" sz="3200" spc="300" dirty="0">
                <a:solidFill>
                  <a:schemeClr val="accent1"/>
                </a:solidFill>
                <a:latin typeface="+mj-lt"/>
              </a:rPr>
              <a:t>Practice</a:t>
            </a:r>
          </a:p>
        </p:txBody>
      </p:sp>
      <p:sp>
        <p:nvSpPr>
          <p:cNvPr id="11" name="TextBox 10">
            <a:extLst>
              <a:ext uri="{FF2B5EF4-FFF2-40B4-BE49-F238E27FC236}">
                <a16:creationId xmlns:a16="http://schemas.microsoft.com/office/drawing/2014/main" id="{E8394F6F-F0D0-4D36-A70D-FFCD3653C1FD}"/>
              </a:ext>
            </a:extLst>
          </p:cNvPr>
          <p:cNvSpPr txBox="1"/>
          <p:nvPr/>
        </p:nvSpPr>
        <p:spPr>
          <a:xfrm>
            <a:off x="3411915" y="2748250"/>
            <a:ext cx="2506372" cy="584775"/>
          </a:xfrm>
          <a:prstGeom prst="rect">
            <a:avLst/>
          </a:prstGeom>
          <a:noFill/>
        </p:spPr>
        <p:txBody>
          <a:bodyPr wrap="square" rtlCol="0">
            <a:spAutoFit/>
          </a:bodyPr>
          <a:lstStyle/>
          <a:p>
            <a:pPr algn="ctr"/>
            <a:r>
              <a:rPr lang="en-GB" sz="3200" spc="300" dirty="0">
                <a:solidFill>
                  <a:schemeClr val="accent1"/>
                </a:solidFill>
                <a:latin typeface="+mj-lt"/>
              </a:rPr>
              <a:t>Practice</a:t>
            </a:r>
          </a:p>
        </p:txBody>
      </p:sp>
      <p:sp>
        <p:nvSpPr>
          <p:cNvPr id="12" name="TextBox 11">
            <a:extLst>
              <a:ext uri="{FF2B5EF4-FFF2-40B4-BE49-F238E27FC236}">
                <a16:creationId xmlns:a16="http://schemas.microsoft.com/office/drawing/2014/main" id="{59711D6E-0A32-4A51-BC69-9C57F64A4858}"/>
              </a:ext>
            </a:extLst>
          </p:cNvPr>
          <p:cNvSpPr txBox="1"/>
          <p:nvPr/>
        </p:nvSpPr>
        <p:spPr>
          <a:xfrm>
            <a:off x="6121222" y="2748250"/>
            <a:ext cx="2506372" cy="584775"/>
          </a:xfrm>
          <a:prstGeom prst="rect">
            <a:avLst/>
          </a:prstGeom>
          <a:noFill/>
        </p:spPr>
        <p:txBody>
          <a:bodyPr wrap="square" rtlCol="0">
            <a:spAutoFit/>
          </a:bodyPr>
          <a:lstStyle/>
          <a:p>
            <a:pPr algn="ctr"/>
            <a:r>
              <a:rPr lang="en-GB" sz="3200" spc="300" dirty="0">
                <a:solidFill>
                  <a:schemeClr val="accent1"/>
                </a:solidFill>
                <a:latin typeface="+mj-lt"/>
              </a:rPr>
              <a:t>Practice</a:t>
            </a:r>
          </a:p>
        </p:txBody>
      </p:sp>
      <p:sp>
        <p:nvSpPr>
          <p:cNvPr id="14" name="Oval 13">
            <a:extLst>
              <a:ext uri="{FF2B5EF4-FFF2-40B4-BE49-F238E27FC236}">
                <a16:creationId xmlns:a16="http://schemas.microsoft.com/office/drawing/2014/main" id="{DE6067D8-7747-4BF9-8553-C2F17FC16DDD}"/>
              </a:ext>
            </a:extLst>
          </p:cNvPr>
          <p:cNvSpPr/>
          <p:nvPr/>
        </p:nvSpPr>
        <p:spPr>
          <a:xfrm>
            <a:off x="1599661" y="1999016"/>
            <a:ext cx="300395" cy="3003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3A6C06A1-A621-4238-81C2-32E2D25D4161}"/>
              </a:ext>
            </a:extLst>
          </p:cNvPr>
          <p:cNvSpPr/>
          <p:nvPr/>
        </p:nvSpPr>
        <p:spPr>
          <a:xfrm>
            <a:off x="4421802" y="2014100"/>
            <a:ext cx="300395" cy="3003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5F8D7EE6-64D6-4064-AF4E-09B2F1D14B55}"/>
              </a:ext>
            </a:extLst>
          </p:cNvPr>
          <p:cNvSpPr/>
          <p:nvPr/>
        </p:nvSpPr>
        <p:spPr>
          <a:xfrm>
            <a:off x="7243943" y="2029184"/>
            <a:ext cx="300395" cy="3003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aphic 19">
            <a:extLst>
              <a:ext uri="{FF2B5EF4-FFF2-40B4-BE49-F238E27FC236}">
                <a16:creationId xmlns:a16="http://schemas.microsoft.com/office/drawing/2014/main" id="{2D3E435B-3EE7-4F33-BB71-746242797614}"/>
              </a:ext>
            </a:extLst>
          </p:cNvPr>
          <p:cNvGrpSpPr/>
          <p:nvPr/>
        </p:nvGrpSpPr>
        <p:grpSpPr>
          <a:xfrm flipH="1">
            <a:off x="3863715" y="3699135"/>
            <a:ext cx="1247742" cy="1369541"/>
            <a:chOff x="6148659" y="2377189"/>
            <a:chExt cx="2140146" cy="2278220"/>
          </a:xfrm>
        </p:grpSpPr>
        <p:sp>
          <p:nvSpPr>
            <p:cNvPr id="22" name="Freeform: Shape 21">
              <a:extLst>
                <a:ext uri="{FF2B5EF4-FFF2-40B4-BE49-F238E27FC236}">
                  <a16:creationId xmlns:a16="http://schemas.microsoft.com/office/drawing/2014/main" id="{77CD9AE3-A7B9-48B3-A8FC-4A0C5D7DBA0A}"/>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solidFill>
              <a:schemeClr val="accent1"/>
            </a:solidFill>
            <a:ln w="22942"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D5F4DF1-5C32-45F5-A82D-D0D973825AEC}"/>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solidFill>
              <a:schemeClr val="accent1"/>
            </a:solidFill>
            <a:ln w="22942"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8FB2905-83CA-4FC5-81D9-D1C90B992F09}"/>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solidFill>
              <a:schemeClr val="accent1"/>
            </a:solidFill>
            <a:ln w="22942"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ECD657C-7FD9-4029-8DB2-A0D947703A54}"/>
                </a:ext>
              </a:extLst>
            </p:cNvPr>
            <p:cNvSpPr/>
            <p:nvPr/>
          </p:nvSpPr>
          <p:spPr>
            <a:xfrm>
              <a:off x="6106678" y="2335618"/>
              <a:ext cx="1887010"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solidFill>
              <a:schemeClr val="tx2"/>
            </a:solidFill>
            <a:ln w="22942" cap="flat">
              <a:noFill/>
              <a:prstDash val="solid"/>
              <a:miter/>
            </a:ln>
          </p:spPr>
          <p:txBody>
            <a:bodyPr rtlCol="0" anchor="ctr"/>
            <a:lstStyle/>
            <a:p>
              <a:endParaRPr lang="en-GB"/>
            </a:p>
          </p:txBody>
        </p:sp>
      </p:grpSp>
      <p:sp>
        <p:nvSpPr>
          <p:cNvPr id="6" name="Rectangle 5">
            <a:extLst>
              <a:ext uri="{FF2B5EF4-FFF2-40B4-BE49-F238E27FC236}">
                <a16:creationId xmlns:a16="http://schemas.microsoft.com/office/drawing/2014/main" id="{7B8F88A9-1C79-4D30-898B-C5ECEC701F1B}"/>
              </a:ext>
            </a:extLst>
          </p:cNvPr>
          <p:cNvSpPr/>
          <p:nvPr/>
        </p:nvSpPr>
        <p:spPr>
          <a:xfrm>
            <a:off x="3427994" y="5217241"/>
            <a:ext cx="2243072" cy="830997"/>
          </a:xfrm>
          <a:prstGeom prst="rect">
            <a:avLst/>
          </a:prstGeom>
          <a:grpFill/>
          <a:ln>
            <a:noFill/>
          </a:ln>
        </p:spPr>
        <p:txBody>
          <a:bodyPr wrap="square">
            <a:spAutoFit/>
          </a:bodyPr>
          <a:lstStyle/>
          <a:p>
            <a:pPr algn="ctr"/>
            <a:r>
              <a:rPr lang="en-US" sz="2400" b="1" dirty="0">
                <a:solidFill>
                  <a:schemeClr val="accent4"/>
                </a:solidFill>
              </a:rPr>
              <a:t>Open Ended Questions</a:t>
            </a:r>
          </a:p>
        </p:txBody>
      </p:sp>
      <p:grpSp>
        <p:nvGrpSpPr>
          <p:cNvPr id="26" name="Graphic 10">
            <a:extLst>
              <a:ext uri="{FF2B5EF4-FFF2-40B4-BE49-F238E27FC236}">
                <a16:creationId xmlns:a16="http://schemas.microsoft.com/office/drawing/2014/main" id="{A6A17967-9F17-441E-9244-D289C85EA629}"/>
              </a:ext>
            </a:extLst>
          </p:cNvPr>
          <p:cNvGrpSpPr/>
          <p:nvPr/>
        </p:nvGrpSpPr>
        <p:grpSpPr>
          <a:xfrm>
            <a:off x="6636774" y="3671698"/>
            <a:ext cx="1214337" cy="1410773"/>
            <a:chOff x="8688580" y="3315898"/>
            <a:chExt cx="1757945" cy="2042318"/>
          </a:xfrm>
        </p:grpSpPr>
        <p:sp>
          <p:nvSpPr>
            <p:cNvPr id="27" name="Freeform: Shape 26">
              <a:extLst>
                <a:ext uri="{FF2B5EF4-FFF2-40B4-BE49-F238E27FC236}">
                  <a16:creationId xmlns:a16="http://schemas.microsoft.com/office/drawing/2014/main" id="{05DE9E7F-4215-425D-9453-6E8029C99024}"/>
                </a:ext>
              </a:extLst>
            </p:cNvPr>
            <p:cNvSpPr/>
            <p:nvPr/>
          </p:nvSpPr>
          <p:spPr>
            <a:xfrm>
              <a:off x="9035844" y="4543114"/>
              <a:ext cx="361930" cy="491190"/>
            </a:xfrm>
            <a:custGeom>
              <a:avLst/>
              <a:gdLst>
                <a:gd name="connsiteX0" fmla="*/ 288699 w 361929"/>
                <a:gd name="connsiteY0" fmla="*/ 344594 h 491190"/>
                <a:gd name="connsiteX1" fmla="*/ 185290 w 361929"/>
                <a:gd name="connsiteY1" fmla="*/ 238600 h 491190"/>
                <a:gd name="connsiteX2" fmla="*/ 154268 w 361929"/>
                <a:gd name="connsiteY2" fmla="*/ 104169 h 491190"/>
                <a:gd name="connsiteX3" fmla="*/ 105149 w 361929"/>
                <a:gd name="connsiteY3" fmla="*/ 52465 h 491190"/>
                <a:gd name="connsiteX4" fmla="*/ 53444 w 361929"/>
                <a:gd name="connsiteY4" fmla="*/ 96413 h 491190"/>
                <a:gd name="connsiteX5" fmla="*/ 94808 w 361929"/>
                <a:gd name="connsiteY5" fmla="*/ 285134 h 491190"/>
                <a:gd name="connsiteX6" fmla="*/ 244750 w 361929"/>
                <a:gd name="connsiteY6" fmla="*/ 435076 h 491190"/>
                <a:gd name="connsiteX7" fmla="*/ 311966 w 361929"/>
                <a:gd name="connsiteY7" fmla="*/ 409224 h 491190"/>
                <a:gd name="connsiteX8" fmla="*/ 288699 w 361929"/>
                <a:gd name="connsiteY8" fmla="*/ 344594 h 491190"/>
                <a:gd name="connsiteX9" fmla="*/ 288699 w 361929"/>
                <a:gd name="connsiteY9" fmla="*/ 344594 h 49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29" h="491190">
                  <a:moveTo>
                    <a:pt x="288699" y="344594"/>
                  </a:moveTo>
                  <a:cubicBezTo>
                    <a:pt x="244750" y="321327"/>
                    <a:pt x="208557" y="285134"/>
                    <a:pt x="185290" y="238600"/>
                  </a:cubicBezTo>
                  <a:cubicBezTo>
                    <a:pt x="162023" y="197236"/>
                    <a:pt x="151683" y="150703"/>
                    <a:pt x="154268" y="104169"/>
                  </a:cubicBezTo>
                  <a:cubicBezTo>
                    <a:pt x="154268" y="75732"/>
                    <a:pt x="133586" y="52465"/>
                    <a:pt x="105149" y="52465"/>
                  </a:cubicBezTo>
                  <a:cubicBezTo>
                    <a:pt x="79297" y="52465"/>
                    <a:pt x="56030" y="70561"/>
                    <a:pt x="53444" y="96413"/>
                  </a:cubicBezTo>
                  <a:cubicBezTo>
                    <a:pt x="48274" y="161044"/>
                    <a:pt x="63785" y="228259"/>
                    <a:pt x="94808" y="285134"/>
                  </a:cubicBezTo>
                  <a:cubicBezTo>
                    <a:pt x="128416" y="349764"/>
                    <a:pt x="180120" y="401468"/>
                    <a:pt x="244750" y="435076"/>
                  </a:cubicBezTo>
                  <a:cubicBezTo>
                    <a:pt x="270602" y="445417"/>
                    <a:pt x="299040" y="435076"/>
                    <a:pt x="311966" y="409224"/>
                  </a:cubicBezTo>
                  <a:cubicBezTo>
                    <a:pt x="324892" y="383372"/>
                    <a:pt x="314551" y="354935"/>
                    <a:pt x="288699" y="344594"/>
                  </a:cubicBezTo>
                  <a:lnTo>
                    <a:pt x="288699" y="344594"/>
                  </a:lnTo>
                  <a:close/>
                </a:path>
              </a:pathLst>
            </a:custGeom>
            <a:solidFill>
              <a:schemeClr val="accent1"/>
            </a:solidFill>
            <a:ln w="25774"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C4EFD05-A15F-4382-982A-9A4957654846}"/>
                </a:ext>
              </a:extLst>
            </p:cNvPr>
            <p:cNvSpPr/>
            <p:nvPr/>
          </p:nvSpPr>
          <p:spPr>
            <a:xfrm>
              <a:off x="8842159" y="4535140"/>
              <a:ext cx="465338" cy="646303"/>
            </a:xfrm>
            <a:custGeom>
              <a:avLst/>
              <a:gdLst>
                <a:gd name="connsiteX0" fmla="*/ 384145 w 465338"/>
                <a:gd name="connsiteY0" fmla="*/ 515436 h 646303"/>
                <a:gd name="connsiteX1" fmla="*/ 205765 w 465338"/>
                <a:gd name="connsiteY1" fmla="*/ 334471 h 646303"/>
                <a:gd name="connsiteX2" fmla="*/ 154061 w 465338"/>
                <a:gd name="connsiteY2" fmla="*/ 106972 h 646303"/>
                <a:gd name="connsiteX3" fmla="*/ 107527 w 465338"/>
                <a:gd name="connsiteY3" fmla="*/ 52683 h 646303"/>
                <a:gd name="connsiteX4" fmla="*/ 53238 w 465338"/>
                <a:gd name="connsiteY4" fmla="*/ 99217 h 646303"/>
                <a:gd name="connsiteX5" fmla="*/ 53238 w 465338"/>
                <a:gd name="connsiteY5" fmla="*/ 99217 h 646303"/>
                <a:gd name="connsiteX6" fmla="*/ 117868 w 465338"/>
                <a:gd name="connsiteY6" fmla="*/ 383590 h 646303"/>
                <a:gd name="connsiteX7" fmla="*/ 345367 w 465338"/>
                <a:gd name="connsiteY7" fmla="*/ 611089 h 646303"/>
                <a:gd name="connsiteX8" fmla="*/ 412582 w 465338"/>
                <a:gd name="connsiteY8" fmla="*/ 585237 h 646303"/>
                <a:gd name="connsiteX9" fmla="*/ 384145 w 465338"/>
                <a:gd name="connsiteY9" fmla="*/ 515436 h 646303"/>
                <a:gd name="connsiteX10" fmla="*/ 384145 w 465338"/>
                <a:gd name="connsiteY10" fmla="*/ 515436 h 6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5338" h="646303">
                  <a:moveTo>
                    <a:pt x="384145" y="515436"/>
                  </a:moveTo>
                  <a:cubicBezTo>
                    <a:pt x="306589" y="476658"/>
                    <a:pt x="244543" y="412027"/>
                    <a:pt x="205765" y="334471"/>
                  </a:cubicBezTo>
                  <a:cubicBezTo>
                    <a:pt x="166987" y="264670"/>
                    <a:pt x="148891" y="184529"/>
                    <a:pt x="154061" y="106972"/>
                  </a:cubicBezTo>
                  <a:cubicBezTo>
                    <a:pt x="156646" y="78535"/>
                    <a:pt x="135964" y="55268"/>
                    <a:pt x="107527" y="52683"/>
                  </a:cubicBezTo>
                  <a:cubicBezTo>
                    <a:pt x="79090" y="50098"/>
                    <a:pt x="55823" y="70779"/>
                    <a:pt x="53238" y="99217"/>
                  </a:cubicBezTo>
                  <a:lnTo>
                    <a:pt x="53238" y="99217"/>
                  </a:lnTo>
                  <a:cubicBezTo>
                    <a:pt x="48067" y="197455"/>
                    <a:pt x="68749" y="295693"/>
                    <a:pt x="117868" y="383590"/>
                  </a:cubicBezTo>
                  <a:cubicBezTo>
                    <a:pt x="166987" y="481828"/>
                    <a:pt x="247129" y="561970"/>
                    <a:pt x="345367" y="611089"/>
                  </a:cubicBezTo>
                  <a:cubicBezTo>
                    <a:pt x="371219" y="621430"/>
                    <a:pt x="399656" y="611089"/>
                    <a:pt x="412582" y="585237"/>
                  </a:cubicBezTo>
                  <a:cubicBezTo>
                    <a:pt x="422923" y="556799"/>
                    <a:pt x="412582" y="525777"/>
                    <a:pt x="384145" y="515436"/>
                  </a:cubicBezTo>
                  <a:lnTo>
                    <a:pt x="384145" y="515436"/>
                  </a:lnTo>
                  <a:close/>
                </a:path>
              </a:pathLst>
            </a:custGeom>
            <a:solidFill>
              <a:schemeClr val="accent1"/>
            </a:solidFill>
            <a:ln w="25774"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7804B20-E729-441A-BFDB-85A561D9A701}"/>
                </a:ext>
              </a:extLst>
            </p:cNvPr>
            <p:cNvSpPr/>
            <p:nvPr/>
          </p:nvSpPr>
          <p:spPr>
            <a:xfrm>
              <a:off x="8636859" y="4498947"/>
              <a:ext cx="568747" cy="878972"/>
            </a:xfrm>
            <a:custGeom>
              <a:avLst/>
              <a:gdLst>
                <a:gd name="connsiteX0" fmla="*/ 509304 w 568746"/>
                <a:gd name="connsiteY0" fmla="*/ 735179 h 878972"/>
                <a:gd name="connsiteX1" fmla="*/ 235272 w 568746"/>
                <a:gd name="connsiteY1" fmla="*/ 455976 h 878972"/>
                <a:gd name="connsiteX2" fmla="*/ 155130 w 568746"/>
                <a:gd name="connsiteY2" fmla="*/ 106972 h 878972"/>
                <a:gd name="connsiteX3" fmla="*/ 108596 w 568746"/>
                <a:gd name="connsiteY3" fmla="*/ 52683 h 878972"/>
                <a:gd name="connsiteX4" fmla="*/ 54307 w 568746"/>
                <a:gd name="connsiteY4" fmla="*/ 99217 h 878972"/>
                <a:gd name="connsiteX5" fmla="*/ 54307 w 568746"/>
                <a:gd name="connsiteY5" fmla="*/ 99217 h 878972"/>
                <a:gd name="connsiteX6" fmla="*/ 144789 w 568746"/>
                <a:gd name="connsiteY6" fmla="*/ 505095 h 878972"/>
                <a:gd name="connsiteX7" fmla="*/ 467941 w 568746"/>
                <a:gd name="connsiteY7" fmla="*/ 828247 h 878972"/>
                <a:gd name="connsiteX8" fmla="*/ 535156 w 568746"/>
                <a:gd name="connsiteY8" fmla="*/ 802395 h 878972"/>
                <a:gd name="connsiteX9" fmla="*/ 509304 w 568746"/>
                <a:gd name="connsiteY9" fmla="*/ 735179 h 878972"/>
                <a:gd name="connsiteX10" fmla="*/ 509304 w 568746"/>
                <a:gd name="connsiteY10" fmla="*/ 735179 h 8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746" h="878972">
                  <a:moveTo>
                    <a:pt x="509304" y="735179"/>
                  </a:moveTo>
                  <a:cubicBezTo>
                    <a:pt x="403310" y="688645"/>
                    <a:pt x="302487" y="585237"/>
                    <a:pt x="235272" y="455976"/>
                  </a:cubicBezTo>
                  <a:cubicBezTo>
                    <a:pt x="175812" y="349982"/>
                    <a:pt x="147374" y="228477"/>
                    <a:pt x="155130" y="106972"/>
                  </a:cubicBezTo>
                  <a:cubicBezTo>
                    <a:pt x="157715" y="78535"/>
                    <a:pt x="137034" y="55268"/>
                    <a:pt x="108596" y="52683"/>
                  </a:cubicBezTo>
                  <a:cubicBezTo>
                    <a:pt x="80159" y="50098"/>
                    <a:pt x="56892" y="70779"/>
                    <a:pt x="54307" y="99217"/>
                  </a:cubicBezTo>
                  <a:lnTo>
                    <a:pt x="54307" y="99217"/>
                  </a:lnTo>
                  <a:cubicBezTo>
                    <a:pt x="43966" y="241403"/>
                    <a:pt x="77574" y="381005"/>
                    <a:pt x="144789" y="505095"/>
                  </a:cubicBezTo>
                  <a:cubicBezTo>
                    <a:pt x="222346" y="652452"/>
                    <a:pt x="341265" y="771372"/>
                    <a:pt x="467941" y="828247"/>
                  </a:cubicBezTo>
                  <a:cubicBezTo>
                    <a:pt x="493793" y="838587"/>
                    <a:pt x="522230" y="828247"/>
                    <a:pt x="535156" y="802395"/>
                  </a:cubicBezTo>
                  <a:cubicBezTo>
                    <a:pt x="545497" y="776542"/>
                    <a:pt x="535156" y="745520"/>
                    <a:pt x="509304" y="735179"/>
                  </a:cubicBezTo>
                  <a:lnTo>
                    <a:pt x="509304" y="735179"/>
                  </a:lnTo>
                  <a:close/>
                </a:path>
              </a:pathLst>
            </a:custGeom>
            <a:solidFill>
              <a:schemeClr val="accent1"/>
            </a:solidFill>
            <a:ln w="25774"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72A01CC-358F-4A32-ADC0-3B624586B286}"/>
                </a:ext>
              </a:extLst>
            </p:cNvPr>
            <p:cNvSpPr/>
            <p:nvPr/>
          </p:nvSpPr>
          <p:spPr>
            <a:xfrm>
              <a:off x="9060725" y="3263433"/>
              <a:ext cx="1421867" cy="2119874"/>
            </a:xfrm>
            <a:custGeom>
              <a:avLst/>
              <a:gdLst>
                <a:gd name="connsiteX0" fmla="*/ 1347022 w 1421867"/>
                <a:gd name="connsiteY0" fmla="*/ 1714756 h 2119874"/>
                <a:gd name="connsiteX1" fmla="*/ 1279807 w 1421867"/>
                <a:gd name="connsiteY1" fmla="*/ 1735438 h 2119874"/>
                <a:gd name="connsiteX2" fmla="*/ 1261710 w 1421867"/>
                <a:gd name="connsiteY2" fmla="*/ 1774216 h 2119874"/>
                <a:gd name="connsiteX3" fmla="*/ 995433 w 1421867"/>
                <a:gd name="connsiteY3" fmla="*/ 1983618 h 2119874"/>
                <a:gd name="connsiteX4" fmla="*/ 775690 w 1421867"/>
                <a:gd name="connsiteY4" fmla="*/ 1691490 h 2119874"/>
                <a:gd name="connsiteX5" fmla="*/ 705889 w 1421867"/>
                <a:gd name="connsiteY5" fmla="*/ 1453650 h 2119874"/>
                <a:gd name="connsiteX6" fmla="*/ 442197 w 1421867"/>
                <a:gd name="connsiteY6" fmla="*/ 1177032 h 2119874"/>
                <a:gd name="connsiteX7" fmla="*/ 206943 w 1421867"/>
                <a:gd name="connsiteY7" fmla="*/ 934022 h 2119874"/>
                <a:gd name="connsiteX8" fmla="*/ 230210 w 1421867"/>
                <a:gd name="connsiteY8" fmla="*/ 385957 h 2119874"/>
                <a:gd name="connsiteX9" fmla="*/ 651600 w 1421867"/>
                <a:gd name="connsiteY9" fmla="*/ 155873 h 2119874"/>
                <a:gd name="connsiteX10" fmla="*/ 1274636 w 1421867"/>
                <a:gd name="connsiteY10" fmla="*/ 657404 h 2119874"/>
                <a:gd name="connsiteX11" fmla="*/ 1334096 w 1421867"/>
                <a:gd name="connsiteY11" fmla="*/ 696183 h 2119874"/>
                <a:gd name="connsiteX12" fmla="*/ 1372874 w 1421867"/>
                <a:gd name="connsiteY12" fmla="*/ 636723 h 2119874"/>
                <a:gd name="connsiteX13" fmla="*/ 1372874 w 1421867"/>
                <a:gd name="connsiteY13" fmla="*/ 636723 h 2119874"/>
                <a:gd name="connsiteX14" fmla="*/ 651600 w 1421867"/>
                <a:gd name="connsiteY14" fmla="*/ 52465 h 2119874"/>
                <a:gd name="connsiteX15" fmla="*/ 142313 w 1421867"/>
                <a:gd name="connsiteY15" fmla="*/ 334253 h 2119874"/>
                <a:gd name="connsiteX16" fmla="*/ 121631 w 1421867"/>
                <a:gd name="connsiteY16" fmla="*/ 985726 h 2119874"/>
                <a:gd name="connsiteX17" fmla="*/ 380152 w 1421867"/>
                <a:gd name="connsiteY17" fmla="*/ 1252003 h 2119874"/>
                <a:gd name="connsiteX18" fmla="*/ 620577 w 1421867"/>
                <a:gd name="connsiteY18" fmla="*/ 1500184 h 2119874"/>
                <a:gd name="connsiteX19" fmla="*/ 680037 w 1421867"/>
                <a:gd name="connsiteY19" fmla="*/ 1704416 h 2119874"/>
                <a:gd name="connsiteX20" fmla="*/ 998018 w 1421867"/>
                <a:gd name="connsiteY20" fmla="*/ 2079271 h 2119874"/>
                <a:gd name="connsiteX21" fmla="*/ 1357363 w 1421867"/>
                <a:gd name="connsiteY21" fmla="*/ 1807824 h 2119874"/>
                <a:gd name="connsiteX22" fmla="*/ 1370289 w 1421867"/>
                <a:gd name="connsiteY22" fmla="*/ 1779387 h 2119874"/>
                <a:gd name="connsiteX23" fmla="*/ 1347022 w 1421867"/>
                <a:gd name="connsiteY23" fmla="*/ 1714756 h 211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1867" h="2119874">
                  <a:moveTo>
                    <a:pt x="1347022" y="1714756"/>
                  </a:moveTo>
                  <a:cubicBezTo>
                    <a:pt x="1323755" y="1701830"/>
                    <a:pt x="1292733" y="1712171"/>
                    <a:pt x="1279807" y="1735438"/>
                  </a:cubicBezTo>
                  <a:cubicBezTo>
                    <a:pt x="1274636" y="1743194"/>
                    <a:pt x="1269466" y="1756120"/>
                    <a:pt x="1261710" y="1774216"/>
                  </a:cubicBezTo>
                  <a:cubicBezTo>
                    <a:pt x="1230687" y="1851773"/>
                    <a:pt x="1176398" y="1983618"/>
                    <a:pt x="995433" y="1983618"/>
                  </a:cubicBezTo>
                  <a:cubicBezTo>
                    <a:pt x="835150" y="1983618"/>
                    <a:pt x="806712" y="1872454"/>
                    <a:pt x="775690" y="1691490"/>
                  </a:cubicBezTo>
                  <a:cubicBezTo>
                    <a:pt x="760179" y="1608763"/>
                    <a:pt x="744667" y="1520865"/>
                    <a:pt x="705889" y="1453650"/>
                  </a:cubicBezTo>
                  <a:cubicBezTo>
                    <a:pt x="638674" y="1339901"/>
                    <a:pt x="540435" y="1257174"/>
                    <a:pt x="442197" y="1177032"/>
                  </a:cubicBezTo>
                  <a:cubicBezTo>
                    <a:pt x="351715" y="1102061"/>
                    <a:pt x="263818" y="1029675"/>
                    <a:pt x="206943" y="934022"/>
                  </a:cubicBezTo>
                  <a:cubicBezTo>
                    <a:pt x="134557" y="817688"/>
                    <a:pt x="126801" y="566922"/>
                    <a:pt x="230210" y="385957"/>
                  </a:cubicBezTo>
                  <a:cubicBezTo>
                    <a:pt x="289670" y="279963"/>
                    <a:pt x="411175" y="155873"/>
                    <a:pt x="651600" y="155873"/>
                  </a:cubicBezTo>
                  <a:cubicBezTo>
                    <a:pt x="1171228" y="155873"/>
                    <a:pt x="1269466" y="636723"/>
                    <a:pt x="1274636" y="657404"/>
                  </a:cubicBezTo>
                  <a:cubicBezTo>
                    <a:pt x="1279807" y="685842"/>
                    <a:pt x="1305659" y="701353"/>
                    <a:pt x="1334096" y="696183"/>
                  </a:cubicBezTo>
                  <a:cubicBezTo>
                    <a:pt x="1362533" y="691012"/>
                    <a:pt x="1378045" y="665160"/>
                    <a:pt x="1372874" y="636723"/>
                  </a:cubicBezTo>
                  <a:lnTo>
                    <a:pt x="1372874" y="636723"/>
                  </a:lnTo>
                  <a:cubicBezTo>
                    <a:pt x="1372874" y="631552"/>
                    <a:pt x="1256540" y="52465"/>
                    <a:pt x="651600" y="52465"/>
                  </a:cubicBezTo>
                  <a:cubicBezTo>
                    <a:pt x="362056" y="52465"/>
                    <a:pt x="214699" y="204992"/>
                    <a:pt x="142313" y="334253"/>
                  </a:cubicBezTo>
                  <a:cubicBezTo>
                    <a:pt x="18222" y="553996"/>
                    <a:pt x="33734" y="843540"/>
                    <a:pt x="121631" y="985726"/>
                  </a:cubicBezTo>
                  <a:cubicBezTo>
                    <a:pt x="188846" y="1094305"/>
                    <a:pt x="284499" y="1174447"/>
                    <a:pt x="380152" y="1252003"/>
                  </a:cubicBezTo>
                  <a:cubicBezTo>
                    <a:pt x="475805" y="1329560"/>
                    <a:pt x="563702" y="1401946"/>
                    <a:pt x="620577" y="1500184"/>
                  </a:cubicBezTo>
                  <a:cubicBezTo>
                    <a:pt x="651600" y="1551888"/>
                    <a:pt x="664526" y="1626859"/>
                    <a:pt x="680037" y="1704416"/>
                  </a:cubicBezTo>
                  <a:cubicBezTo>
                    <a:pt x="711060" y="1872454"/>
                    <a:pt x="747253" y="2079271"/>
                    <a:pt x="998018" y="2079271"/>
                  </a:cubicBezTo>
                  <a:cubicBezTo>
                    <a:pt x="1246199" y="2079271"/>
                    <a:pt x="1323755" y="1890551"/>
                    <a:pt x="1357363" y="1807824"/>
                  </a:cubicBezTo>
                  <a:cubicBezTo>
                    <a:pt x="1362533" y="1797483"/>
                    <a:pt x="1365118" y="1787142"/>
                    <a:pt x="1370289" y="1779387"/>
                  </a:cubicBezTo>
                  <a:cubicBezTo>
                    <a:pt x="1380630" y="1758705"/>
                    <a:pt x="1372874" y="1727683"/>
                    <a:pt x="1347022" y="1714756"/>
                  </a:cubicBezTo>
                  <a:close/>
                </a:path>
              </a:pathLst>
            </a:custGeom>
            <a:solidFill>
              <a:schemeClr val="tx2"/>
            </a:solidFill>
            <a:ln w="25774"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B16470B-7962-46DF-9F41-27757FFA39B0}"/>
                </a:ext>
              </a:extLst>
            </p:cNvPr>
            <p:cNvSpPr/>
            <p:nvPr/>
          </p:nvSpPr>
          <p:spPr>
            <a:xfrm>
              <a:off x="9384943" y="3630534"/>
              <a:ext cx="801416" cy="1008233"/>
            </a:xfrm>
            <a:custGeom>
              <a:avLst/>
              <a:gdLst>
                <a:gd name="connsiteX0" fmla="*/ 720334 w 801416"/>
                <a:gd name="connsiteY0" fmla="*/ 510047 h 1008232"/>
                <a:gd name="connsiteX1" fmla="*/ 751357 w 801416"/>
                <a:gd name="connsiteY1" fmla="*/ 460928 h 1008232"/>
                <a:gd name="connsiteX2" fmla="*/ 389427 w 801416"/>
                <a:gd name="connsiteY2" fmla="*/ 52465 h 1008232"/>
                <a:gd name="connsiteX3" fmla="*/ 53349 w 801416"/>
                <a:gd name="connsiteY3" fmla="*/ 360105 h 1008232"/>
                <a:gd name="connsiteX4" fmla="*/ 92127 w 801416"/>
                <a:gd name="connsiteY4" fmla="*/ 419565 h 1008232"/>
                <a:gd name="connsiteX5" fmla="*/ 151587 w 801416"/>
                <a:gd name="connsiteY5" fmla="*/ 380787 h 1008232"/>
                <a:gd name="connsiteX6" fmla="*/ 386841 w 801416"/>
                <a:gd name="connsiteY6" fmla="*/ 150703 h 1008232"/>
                <a:gd name="connsiteX7" fmla="*/ 642778 w 801416"/>
                <a:gd name="connsiteY7" fmla="*/ 429906 h 1008232"/>
                <a:gd name="connsiteX8" fmla="*/ 428205 w 801416"/>
                <a:gd name="connsiteY8" fmla="*/ 680671 h 1008232"/>
                <a:gd name="connsiteX9" fmla="*/ 684141 w 801416"/>
                <a:gd name="connsiteY9" fmla="*/ 980556 h 1008232"/>
                <a:gd name="connsiteX10" fmla="*/ 694482 w 801416"/>
                <a:gd name="connsiteY10" fmla="*/ 980556 h 1008232"/>
                <a:gd name="connsiteX11" fmla="*/ 746186 w 801416"/>
                <a:gd name="connsiteY11" fmla="*/ 931437 h 1008232"/>
                <a:gd name="connsiteX12" fmla="*/ 704823 w 801416"/>
                <a:gd name="connsiteY12" fmla="*/ 882318 h 1008232"/>
                <a:gd name="connsiteX13" fmla="*/ 529028 w 801416"/>
                <a:gd name="connsiteY13" fmla="*/ 680671 h 1008232"/>
                <a:gd name="connsiteX14" fmla="*/ 720334 w 801416"/>
                <a:gd name="connsiteY14" fmla="*/ 510047 h 100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1416" h="1008232">
                  <a:moveTo>
                    <a:pt x="720334" y="510047"/>
                  </a:moveTo>
                  <a:cubicBezTo>
                    <a:pt x="738430" y="502292"/>
                    <a:pt x="751357" y="481610"/>
                    <a:pt x="751357" y="460928"/>
                  </a:cubicBezTo>
                  <a:cubicBezTo>
                    <a:pt x="735845" y="148117"/>
                    <a:pt x="650533" y="52465"/>
                    <a:pt x="389427" y="52465"/>
                  </a:cubicBezTo>
                  <a:cubicBezTo>
                    <a:pt x="174854" y="52465"/>
                    <a:pt x="76616" y="254111"/>
                    <a:pt x="53349" y="360105"/>
                  </a:cubicBezTo>
                  <a:cubicBezTo>
                    <a:pt x="48178" y="388542"/>
                    <a:pt x="66275" y="414394"/>
                    <a:pt x="92127" y="419565"/>
                  </a:cubicBezTo>
                  <a:cubicBezTo>
                    <a:pt x="120564" y="424735"/>
                    <a:pt x="146417" y="406639"/>
                    <a:pt x="151587" y="380787"/>
                  </a:cubicBezTo>
                  <a:cubicBezTo>
                    <a:pt x="151587" y="378201"/>
                    <a:pt x="200706" y="150703"/>
                    <a:pt x="386841" y="150703"/>
                  </a:cubicBezTo>
                  <a:cubicBezTo>
                    <a:pt x="572977" y="150703"/>
                    <a:pt x="629851" y="184310"/>
                    <a:pt x="642778" y="429906"/>
                  </a:cubicBezTo>
                  <a:cubicBezTo>
                    <a:pt x="575562" y="466099"/>
                    <a:pt x="428205" y="556581"/>
                    <a:pt x="428205" y="680671"/>
                  </a:cubicBezTo>
                  <a:cubicBezTo>
                    <a:pt x="428205" y="835784"/>
                    <a:pt x="562636" y="957289"/>
                    <a:pt x="684141" y="980556"/>
                  </a:cubicBezTo>
                  <a:cubicBezTo>
                    <a:pt x="686726" y="980556"/>
                    <a:pt x="689311" y="980556"/>
                    <a:pt x="694482" y="980556"/>
                  </a:cubicBezTo>
                  <a:cubicBezTo>
                    <a:pt x="722919" y="980556"/>
                    <a:pt x="746186" y="959874"/>
                    <a:pt x="746186" y="931437"/>
                  </a:cubicBezTo>
                  <a:cubicBezTo>
                    <a:pt x="746186" y="905585"/>
                    <a:pt x="728090" y="884903"/>
                    <a:pt x="704823" y="882318"/>
                  </a:cubicBezTo>
                  <a:cubicBezTo>
                    <a:pt x="619511" y="866807"/>
                    <a:pt x="529028" y="781495"/>
                    <a:pt x="529028" y="680671"/>
                  </a:cubicBezTo>
                  <a:cubicBezTo>
                    <a:pt x="531613" y="613456"/>
                    <a:pt x="658289" y="535899"/>
                    <a:pt x="720334" y="510047"/>
                  </a:cubicBezTo>
                  <a:close/>
                </a:path>
              </a:pathLst>
            </a:custGeom>
            <a:solidFill>
              <a:schemeClr val="tx2"/>
            </a:solidFill>
            <a:ln w="25774" cap="flat">
              <a:noFill/>
              <a:prstDash val="solid"/>
              <a:miter/>
            </a:ln>
          </p:spPr>
          <p:txBody>
            <a:bodyPr rtlCol="0" anchor="ctr"/>
            <a:lstStyle/>
            <a:p>
              <a:endParaRPr lang="en-GB"/>
            </a:p>
          </p:txBody>
        </p:sp>
      </p:grpSp>
      <p:sp>
        <p:nvSpPr>
          <p:cNvPr id="38" name="Rectangle 37">
            <a:extLst>
              <a:ext uri="{FF2B5EF4-FFF2-40B4-BE49-F238E27FC236}">
                <a16:creationId xmlns:a16="http://schemas.microsoft.com/office/drawing/2014/main" id="{ABA2CD58-052E-4B92-BF29-1FFA200398E8}"/>
              </a:ext>
            </a:extLst>
          </p:cNvPr>
          <p:cNvSpPr/>
          <p:nvPr/>
        </p:nvSpPr>
        <p:spPr>
          <a:xfrm>
            <a:off x="6422802" y="5215881"/>
            <a:ext cx="2243072" cy="830997"/>
          </a:xfrm>
          <a:prstGeom prst="rect">
            <a:avLst/>
          </a:prstGeom>
          <a:grpFill/>
          <a:ln>
            <a:noFill/>
          </a:ln>
        </p:spPr>
        <p:txBody>
          <a:bodyPr wrap="square">
            <a:spAutoFit/>
          </a:bodyPr>
          <a:lstStyle/>
          <a:p>
            <a:pPr algn="ctr"/>
            <a:r>
              <a:rPr lang="en-US" sz="2400" b="1" dirty="0">
                <a:solidFill>
                  <a:schemeClr val="accent4"/>
                </a:solidFill>
              </a:rPr>
              <a:t>Reflective Listening</a:t>
            </a:r>
          </a:p>
        </p:txBody>
      </p:sp>
    </p:spTree>
    <p:extLst>
      <p:ext uri="{BB962C8B-B14F-4D97-AF65-F5344CB8AC3E}">
        <p14:creationId xmlns:p14="http://schemas.microsoft.com/office/powerpoint/2010/main" val="179213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403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D4755D-3184-7B40-8EBF-3F3FF62A8230}"/>
              </a:ext>
            </a:extLst>
          </p:cNvPr>
          <p:cNvPicPr>
            <a:picLocks noChangeAspect="1"/>
          </p:cNvPicPr>
          <p:nvPr/>
        </p:nvPicPr>
        <p:blipFill>
          <a:blip r:embed="rId3"/>
          <a:stretch>
            <a:fillRect/>
          </a:stretch>
        </p:blipFill>
        <p:spPr>
          <a:xfrm>
            <a:off x="-442452" y="0"/>
            <a:ext cx="9896168" cy="6858000"/>
          </a:xfrm>
          <a:prstGeom prst="rect">
            <a:avLst/>
          </a:prstGeom>
        </p:spPr>
      </p:pic>
      <p:sp>
        <p:nvSpPr>
          <p:cNvPr id="4" name="Rectangle 3">
            <a:extLst>
              <a:ext uri="{FF2B5EF4-FFF2-40B4-BE49-F238E27FC236}">
                <a16:creationId xmlns:a16="http://schemas.microsoft.com/office/drawing/2014/main" id="{2D6E9566-54F1-364E-B801-72B5A8CB42CF}"/>
              </a:ext>
            </a:extLst>
          </p:cNvPr>
          <p:cNvSpPr/>
          <p:nvPr/>
        </p:nvSpPr>
        <p:spPr>
          <a:xfrm>
            <a:off x="103239" y="4350774"/>
            <a:ext cx="9040761" cy="1978875"/>
          </a:xfrm>
          <a:prstGeom prst="rect">
            <a:avLst/>
          </a:prstGeom>
        </p:spPr>
        <p:txBody>
          <a:bodyPr wrap="square">
            <a:spAutoFit/>
          </a:bodyPr>
          <a:lstStyle/>
          <a:p>
            <a:pPr algn="ctr">
              <a:lnSpc>
                <a:spcPct val="120000"/>
              </a:lnSpc>
            </a:pPr>
            <a:r>
              <a:rPr lang="en-US" sz="2600" dirty="0">
                <a:solidFill>
                  <a:schemeClr val="bg1"/>
                </a:solidFill>
              </a:rPr>
              <a:t>MI assumes that we all deeply want what is best for us; we don’t need to ‘get’ motivation from someone outside of us. Instead, another can help us </a:t>
            </a:r>
            <a:r>
              <a:rPr lang="en-US" sz="2600" b="1" dirty="0">
                <a:solidFill>
                  <a:schemeClr val="bg1"/>
                </a:solidFill>
              </a:rPr>
              <a:t>elevate</a:t>
            </a:r>
            <a:r>
              <a:rPr lang="en-US" sz="2600" dirty="0">
                <a:solidFill>
                  <a:schemeClr val="bg1"/>
                </a:solidFill>
              </a:rPr>
              <a:t> and </a:t>
            </a:r>
            <a:r>
              <a:rPr lang="en-US" sz="2600" b="1" dirty="0">
                <a:solidFill>
                  <a:schemeClr val="bg1"/>
                </a:solidFill>
              </a:rPr>
              <a:t>amplify</a:t>
            </a:r>
            <a:r>
              <a:rPr lang="en-US" sz="2600" dirty="0">
                <a:solidFill>
                  <a:schemeClr val="bg1"/>
                </a:solidFill>
              </a:rPr>
              <a:t> our own intrinsic motivation. </a:t>
            </a:r>
            <a:endParaRPr lang="en-GB" sz="2600" dirty="0">
              <a:solidFill>
                <a:schemeClr val="bg1"/>
              </a:solidFill>
            </a:endParaRPr>
          </a:p>
        </p:txBody>
      </p:sp>
    </p:spTree>
    <p:extLst>
      <p:ext uri="{BB962C8B-B14F-4D97-AF65-F5344CB8AC3E}">
        <p14:creationId xmlns:p14="http://schemas.microsoft.com/office/powerpoint/2010/main" val="1607382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47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6DD002-7BA2-A243-9107-861E431ADE1C}"/>
              </a:ext>
            </a:extLst>
          </p:cNvPr>
          <p:cNvSpPr>
            <a:spLocks noGrp="1"/>
          </p:cNvSpPr>
          <p:nvPr>
            <p:ph type="body" sz="quarter" idx="10"/>
          </p:nvPr>
        </p:nvSpPr>
        <p:spPr/>
        <p:txBody>
          <a:bodyPr/>
          <a:lstStyle/>
          <a:p>
            <a:r>
              <a:rPr lang="en-US" dirty="0"/>
              <a:t>What's with the name?</a:t>
            </a:r>
            <a:endParaRPr lang="en-GB" dirty="0"/>
          </a:p>
          <a:p>
            <a:endParaRPr lang="en-US" dirty="0"/>
          </a:p>
        </p:txBody>
      </p:sp>
    </p:spTree>
    <p:extLst>
      <p:ext uri="{BB962C8B-B14F-4D97-AF65-F5344CB8AC3E}">
        <p14:creationId xmlns:p14="http://schemas.microsoft.com/office/powerpoint/2010/main" val="3563934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5686EA-14D3-4400-89AC-E579E25CAECD}"/>
              </a:ext>
            </a:extLst>
          </p:cNvPr>
          <p:cNvSpPr/>
          <p:nvPr/>
        </p:nvSpPr>
        <p:spPr>
          <a:xfrm>
            <a:off x="5253038" y="1403841"/>
            <a:ext cx="3324225" cy="2400657"/>
          </a:xfrm>
          <a:prstGeom prst="rect">
            <a:avLst/>
          </a:prstGeom>
        </p:spPr>
        <p:txBody>
          <a:bodyPr wrap="square">
            <a:spAutoFit/>
          </a:bodyPr>
          <a:lstStyle/>
          <a:p>
            <a:r>
              <a:rPr lang="en-US" sz="3000" dirty="0">
                <a:solidFill>
                  <a:schemeClr val="bg2"/>
                </a:solidFill>
                <a:latin typeface="League Spartan" panose="00000800000000000000" pitchFamily="50" charset="0"/>
                <a:ea typeface="Calibri" panose="020F0502020204030204" pitchFamily="34" charset="0"/>
                <a:cs typeface="Times New Roman" panose="02020603050405020304" pitchFamily="18" charset="0"/>
              </a:rPr>
              <a:t>Motivational Interviewing </a:t>
            </a:r>
            <a:r>
              <a:rPr lang="en-US" sz="3000" dirty="0">
                <a:solidFill>
                  <a:schemeClr val="bg1"/>
                </a:solidFill>
                <a:latin typeface="League Spartan" panose="00000800000000000000" pitchFamily="50" charset="0"/>
                <a:ea typeface="Calibri" panose="020F0502020204030204" pitchFamily="34" charset="0"/>
                <a:cs typeface="Times New Roman" panose="02020603050405020304" pitchFamily="18" charset="0"/>
              </a:rPr>
              <a:t>was originally developed in part by… </a:t>
            </a:r>
            <a:endParaRPr lang="en-GB" sz="3000" dirty="0">
              <a:solidFill>
                <a:schemeClr val="bg1"/>
              </a:solidFill>
              <a:latin typeface="League Spartan" panose="00000800000000000000" pitchFamily="50" charset="0"/>
            </a:endParaRPr>
          </a:p>
        </p:txBody>
      </p:sp>
      <p:pic>
        <p:nvPicPr>
          <p:cNvPr id="5" name="Picture 4" descr="A couple of men posing for a photo&#10;&#10;Description automatically generated">
            <a:extLst>
              <a:ext uri="{FF2B5EF4-FFF2-40B4-BE49-F238E27FC236}">
                <a16:creationId xmlns:a16="http://schemas.microsoft.com/office/drawing/2014/main" id="{903D5CB2-D52C-4973-8574-E43476BD1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16585"/>
            <a:ext cx="4533900" cy="3984165"/>
          </a:xfrm>
          <a:prstGeom prst="rect">
            <a:avLst/>
          </a:prstGeom>
          <a:effectLst>
            <a:outerShdw blurRad="673100" dist="50800" dir="5400000" sx="119000" sy="119000" algn="ctr" rotWithShape="0">
              <a:srgbClr val="000000">
                <a:alpha val="24000"/>
              </a:srgbClr>
            </a:outerShdw>
          </a:effectLst>
        </p:spPr>
      </p:pic>
      <p:grpSp>
        <p:nvGrpSpPr>
          <p:cNvPr id="10" name="Group 9">
            <a:extLst>
              <a:ext uri="{FF2B5EF4-FFF2-40B4-BE49-F238E27FC236}">
                <a16:creationId xmlns:a16="http://schemas.microsoft.com/office/drawing/2014/main" id="{9CE0514F-727F-42AD-A59E-E86D0870328D}"/>
              </a:ext>
            </a:extLst>
          </p:cNvPr>
          <p:cNvGrpSpPr/>
          <p:nvPr/>
        </p:nvGrpSpPr>
        <p:grpSpPr>
          <a:xfrm>
            <a:off x="5334002" y="4141537"/>
            <a:ext cx="2952750" cy="959101"/>
            <a:chOff x="6146802" y="4379049"/>
            <a:chExt cx="3937000" cy="1278801"/>
          </a:xfrm>
        </p:grpSpPr>
        <p:sp>
          <p:nvSpPr>
            <p:cNvPr id="6" name="Rectangle 5">
              <a:extLst>
                <a:ext uri="{FF2B5EF4-FFF2-40B4-BE49-F238E27FC236}">
                  <a16:creationId xmlns:a16="http://schemas.microsoft.com/office/drawing/2014/main" id="{B4E42CD2-AA35-41D0-87A9-6C2905E4891B}"/>
                </a:ext>
              </a:extLst>
            </p:cNvPr>
            <p:cNvSpPr/>
            <p:nvPr/>
          </p:nvSpPr>
          <p:spPr>
            <a:xfrm>
              <a:off x="6307863" y="4546084"/>
              <a:ext cx="3775939" cy="984885"/>
            </a:xfrm>
            <a:prstGeom prst="rect">
              <a:avLst/>
            </a:prstGeom>
          </p:spPr>
          <p:txBody>
            <a:bodyPr wrap="square">
              <a:spAutoFit/>
            </a:bodyPr>
            <a:lstStyle/>
            <a:p>
              <a:r>
                <a:rPr lang="en-US" sz="2100" spc="225" dirty="0">
                  <a:solidFill>
                    <a:schemeClr val="bg1"/>
                  </a:solidFill>
                  <a:latin typeface="Calibri" panose="020F0502020204030204" pitchFamily="34" charset="0"/>
                  <a:ea typeface="Calibri" panose="020F0502020204030204" pitchFamily="34" charset="0"/>
                  <a:cs typeface="Times New Roman" panose="02020603050405020304" pitchFamily="18" charset="0"/>
                </a:rPr>
                <a:t>WILLIAM MILLER &amp; STEPHEN ROLLNICK </a:t>
              </a:r>
              <a:endParaRPr lang="en-GB" sz="2100" spc="225"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0EAC5E24-6754-4353-833F-5298C803E823}"/>
                </a:ext>
              </a:extLst>
            </p:cNvPr>
            <p:cNvSpPr/>
            <p:nvPr/>
          </p:nvSpPr>
          <p:spPr>
            <a:xfrm>
              <a:off x="6146802" y="4379049"/>
              <a:ext cx="3937000" cy="1278801"/>
            </a:xfrm>
            <a:prstGeom prst="rect">
              <a:avLst/>
            </a:prstGeom>
            <a:noFill/>
            <a:ln w="47625">
              <a:solidFill>
                <a:schemeClr val="accent5">
                  <a:lumMod val="20000"/>
                  <a:lumOff val="80000"/>
                  <a:alpha val="5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cxnSp>
        <p:nvCxnSpPr>
          <p:cNvPr id="9" name="Straight Connector 8">
            <a:extLst>
              <a:ext uri="{FF2B5EF4-FFF2-40B4-BE49-F238E27FC236}">
                <a16:creationId xmlns:a16="http://schemas.microsoft.com/office/drawing/2014/main" id="{00DE2915-75CD-45FE-81A3-FD30740A9389}"/>
              </a:ext>
            </a:extLst>
          </p:cNvPr>
          <p:cNvCxnSpPr>
            <a:cxnSpLocks/>
            <a:endCxn id="7" idx="1"/>
          </p:cNvCxnSpPr>
          <p:nvPr/>
        </p:nvCxnSpPr>
        <p:spPr>
          <a:xfrm>
            <a:off x="1833563" y="4621088"/>
            <a:ext cx="350043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5B62F9F0-5D7F-448F-95BC-3CBB439E927C}"/>
              </a:ext>
            </a:extLst>
          </p:cNvPr>
          <p:cNvSpPr/>
          <p:nvPr/>
        </p:nvSpPr>
        <p:spPr>
          <a:xfrm>
            <a:off x="1743075" y="4426849"/>
            <a:ext cx="388478" cy="38847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Oval 12">
            <a:extLst>
              <a:ext uri="{FF2B5EF4-FFF2-40B4-BE49-F238E27FC236}">
                <a16:creationId xmlns:a16="http://schemas.microsoft.com/office/drawing/2014/main" id="{7DE22FD4-92D7-4DD4-AFF1-6F062594D799}"/>
              </a:ext>
            </a:extLst>
          </p:cNvPr>
          <p:cNvSpPr/>
          <p:nvPr/>
        </p:nvSpPr>
        <p:spPr>
          <a:xfrm>
            <a:off x="1049107" y="3732880"/>
            <a:ext cx="1776413" cy="1776413"/>
          </a:xfrm>
          <a:prstGeom prst="ellipse">
            <a:avLst/>
          </a:prstGeom>
          <a:noFill/>
          <a:ln w="57150">
            <a:solidFill>
              <a:schemeClr val="bg1">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290107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749A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5686EA-14D3-4400-89AC-E579E25CAECD}"/>
              </a:ext>
            </a:extLst>
          </p:cNvPr>
          <p:cNvSpPr/>
          <p:nvPr/>
        </p:nvSpPr>
        <p:spPr>
          <a:xfrm>
            <a:off x="742951" y="1916363"/>
            <a:ext cx="4048125" cy="3000821"/>
          </a:xfrm>
          <a:prstGeom prst="rect">
            <a:avLst/>
          </a:prstGeom>
        </p:spPr>
        <p:txBody>
          <a:bodyPr wrap="square">
            <a:spAutoFit/>
          </a:bodyPr>
          <a:lstStyle/>
          <a:p>
            <a:r>
              <a:rPr lang="en-US" sz="2700" dirty="0">
                <a:solidFill>
                  <a:schemeClr val="bg1"/>
                </a:solidFill>
                <a:latin typeface="League Spartan" panose="00000800000000000000" pitchFamily="50" charset="0"/>
                <a:ea typeface="Calibri" panose="020F0502020204030204" pitchFamily="34" charset="0"/>
                <a:cs typeface="Times New Roman" panose="02020603050405020304" pitchFamily="18" charset="0"/>
              </a:rPr>
              <a:t>The reason we say </a:t>
            </a:r>
          </a:p>
          <a:p>
            <a:r>
              <a:rPr lang="en-US" sz="2700" dirty="0">
                <a:solidFill>
                  <a:schemeClr val="bg1"/>
                </a:solidFill>
                <a:latin typeface="League Spartan" panose="00000800000000000000" pitchFamily="50" charset="0"/>
                <a:ea typeface="Calibri" panose="020F0502020204030204" pitchFamily="34" charset="0"/>
                <a:cs typeface="Times New Roman" panose="02020603050405020304" pitchFamily="18" charset="0"/>
              </a:rPr>
              <a:t>“in part” is because MI builds on the work and writings of many other philosophies and theories, such as </a:t>
            </a:r>
            <a:r>
              <a:rPr lang="en-US" sz="2700" dirty="0">
                <a:solidFill>
                  <a:schemeClr val="bg2"/>
                </a:solidFill>
                <a:latin typeface="League Spartan" panose="00000800000000000000" pitchFamily="50" charset="0"/>
                <a:ea typeface="Calibri" panose="020F0502020204030204" pitchFamily="34" charset="0"/>
                <a:cs typeface="Times New Roman" panose="02020603050405020304" pitchFamily="18" charset="0"/>
              </a:rPr>
              <a:t>Carl Rogers. </a:t>
            </a:r>
            <a:endParaRPr lang="en-GB" sz="2700" dirty="0">
              <a:solidFill>
                <a:schemeClr val="bg2"/>
              </a:solidFill>
              <a:latin typeface="League Spartan" panose="00000800000000000000" pitchFamily="50" charset="0"/>
            </a:endParaRPr>
          </a:p>
        </p:txBody>
      </p:sp>
      <p:pic>
        <p:nvPicPr>
          <p:cNvPr id="1026" name="Picture 2" descr="Image result for carl r rogers book">
            <a:extLst>
              <a:ext uri="{FF2B5EF4-FFF2-40B4-BE49-F238E27FC236}">
                <a16:creationId xmlns:a16="http://schemas.microsoft.com/office/drawing/2014/main" id="{BADBD7DA-93BB-4CF0-BB0C-FC6E57725C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5937" y="1579265"/>
            <a:ext cx="2586038" cy="3699470"/>
          </a:xfrm>
          <a:prstGeom prst="rect">
            <a:avLst/>
          </a:prstGeom>
          <a:effectLst>
            <a:outerShdw blurRad="673100" dist="50800" dir="5400000" sx="119000" sy="119000" algn="ctr" rotWithShape="0">
              <a:srgbClr val="000000">
                <a:alpha val="24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153334"/>
      </p:ext>
    </p:extLst>
  </p:cSld>
  <p:clrMapOvr>
    <a:masterClrMapping/>
  </p:clrMapOvr>
</p:sld>
</file>

<file path=ppt/theme/theme1.xml><?xml version="1.0" encoding="utf-8"?>
<a:theme xmlns:a="http://schemas.openxmlformats.org/drawingml/2006/main" name="Office Theme">
  <a:themeElements>
    <a:clrScheme name="Purple / Green Modern">
      <a:dk1>
        <a:srgbClr val="3C408D"/>
      </a:dk1>
      <a:lt1>
        <a:srgbClr val="FFFFFF"/>
      </a:lt1>
      <a:dk2>
        <a:srgbClr val="322F7C"/>
      </a:dk2>
      <a:lt2>
        <a:srgbClr val="FEFFFF"/>
      </a:lt2>
      <a:accent1>
        <a:srgbClr val="00D3C0"/>
      </a:accent1>
      <a:accent2>
        <a:srgbClr val="4849A1"/>
      </a:accent2>
      <a:accent3>
        <a:srgbClr val="7071B3"/>
      </a:accent3>
      <a:accent4>
        <a:srgbClr val="171046"/>
      </a:accent4>
      <a:accent5>
        <a:srgbClr val="7E7F95"/>
      </a:accent5>
      <a:accent6>
        <a:srgbClr val="B3B3BC"/>
      </a:accent6>
      <a:hlink>
        <a:srgbClr val="02D3C2"/>
      </a:hlink>
      <a:folHlink>
        <a:srgbClr val="02D3C2"/>
      </a:folHlink>
    </a:clrScheme>
    <a:fontScheme name="League Spartan + Open">
      <a:majorFont>
        <a:latin typeface="League Spartan"/>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5398</Words>
  <Application>Microsoft Office PowerPoint</Application>
  <PresentationFormat>On-screen Show (4:3)</PresentationFormat>
  <Paragraphs>425</Paragraphs>
  <Slides>45</Slides>
  <Notes>41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League Spartan</vt:lpstr>
      <vt:lpstr>League Spartan Bold</vt:lpstr>
      <vt:lpstr>Open Sans</vt:lpstr>
      <vt:lpstr>Open Sans Regular</vt:lpstr>
      <vt:lpstr>Wingdings</vt:lpstr>
      <vt:lpstr>Office Theme</vt:lpstr>
      <vt:lpstr>PowerPoint Presentation</vt:lpstr>
      <vt:lpstr>Merging Audio and 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Morrison</dc:creator>
  <cp:lastModifiedBy>Erica Palmer</cp:lastModifiedBy>
  <cp:revision>7</cp:revision>
  <dcterms:created xsi:type="dcterms:W3CDTF">2020-06-03T19:39:44Z</dcterms:created>
  <dcterms:modified xsi:type="dcterms:W3CDTF">2020-10-05T15:58:54Z</dcterms:modified>
</cp:coreProperties>
</file>