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7"/>
  </p:notesMasterIdLst>
  <p:handoutMasterIdLst>
    <p:handoutMasterId r:id="rId48"/>
  </p:handoutMasterIdLst>
  <p:sldIdLst>
    <p:sldId id="256" r:id="rId2"/>
    <p:sldId id="257" r:id="rId3"/>
    <p:sldId id="479" r:id="rId4"/>
    <p:sldId id="413" r:id="rId5"/>
    <p:sldId id="487" r:id="rId6"/>
    <p:sldId id="294" r:id="rId7"/>
    <p:sldId id="480" r:id="rId8"/>
    <p:sldId id="458" r:id="rId9"/>
    <p:sldId id="459" r:id="rId10"/>
    <p:sldId id="258" r:id="rId11"/>
    <p:sldId id="467" r:id="rId12"/>
    <p:sldId id="481" r:id="rId13"/>
    <p:sldId id="470" r:id="rId14"/>
    <p:sldId id="482" r:id="rId15"/>
    <p:sldId id="477" r:id="rId16"/>
    <p:sldId id="260" r:id="rId17"/>
    <p:sldId id="263" r:id="rId18"/>
    <p:sldId id="300" r:id="rId19"/>
    <p:sldId id="483" r:id="rId20"/>
    <p:sldId id="262" r:id="rId21"/>
    <p:sldId id="267" r:id="rId22"/>
    <p:sldId id="268" r:id="rId23"/>
    <p:sldId id="269" r:id="rId24"/>
    <p:sldId id="291" r:id="rId25"/>
    <p:sldId id="292" r:id="rId26"/>
    <p:sldId id="270" r:id="rId27"/>
    <p:sldId id="271" r:id="rId28"/>
    <p:sldId id="275" r:id="rId29"/>
    <p:sldId id="273" r:id="rId30"/>
    <p:sldId id="272" r:id="rId31"/>
    <p:sldId id="276" r:id="rId32"/>
    <p:sldId id="295" r:id="rId33"/>
    <p:sldId id="299" r:id="rId34"/>
    <p:sldId id="277" r:id="rId35"/>
    <p:sldId id="279" r:id="rId36"/>
    <p:sldId id="280" r:id="rId37"/>
    <p:sldId id="281" r:id="rId38"/>
    <p:sldId id="484" r:id="rId39"/>
    <p:sldId id="283" r:id="rId40"/>
    <p:sldId id="287" r:id="rId41"/>
    <p:sldId id="285" r:id="rId42"/>
    <p:sldId id="284" r:id="rId43"/>
    <p:sldId id="290" r:id="rId44"/>
    <p:sldId id="293" r:id="rId45"/>
    <p:sldId id="485" r:id="rId4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663" userDrawn="1">
          <p15:clr>
            <a:srgbClr val="A4A3A4"/>
          </p15:clr>
        </p15:guide>
        <p15:guide id="4" pos="56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49A1"/>
    <a:srgbClr val="4849A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693" autoAdjust="0"/>
    <p:restoredTop sz="83308" autoAdjust="0"/>
  </p:normalViewPr>
  <p:slideViewPr>
    <p:cSldViewPr snapToGrid="0" showGuides="1">
      <p:cViewPr varScale="1">
        <p:scale>
          <a:sx n="45" d="100"/>
          <a:sy n="45" d="100"/>
        </p:scale>
        <p:origin x="34" y="53"/>
      </p:cViewPr>
      <p:guideLst>
        <p:guide orient="horz" pos="2160"/>
        <p:guide pos="2880"/>
        <p:guide orient="horz" pos="663"/>
        <p:guide pos="567"/>
      </p:guideLst>
    </p:cSldViewPr>
  </p:slideViewPr>
  <p:notesTextViewPr>
    <p:cViewPr>
      <p:scale>
        <a:sx n="1" d="1"/>
        <a:sy n="1" d="1"/>
      </p:scale>
      <p:origin x="0" y="0"/>
    </p:cViewPr>
  </p:notesTextViewPr>
  <p:sorterViewPr>
    <p:cViewPr varScale="1">
      <p:scale>
        <a:sx n="100" d="100"/>
        <a:sy n="100" d="100"/>
      </p:scale>
      <p:origin x="0" y="-7528"/>
    </p:cViewPr>
  </p:sorterViewPr>
  <p:notesViewPr>
    <p:cSldViewPr snapToGrid="0" showGuides="1">
      <p:cViewPr varScale="1">
        <p:scale>
          <a:sx n="62" d="100"/>
          <a:sy n="62" d="100"/>
        </p:scale>
        <p:origin x="2446" y="5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6.2500643987112702E-3"/>
          <c:y val="5.0000515189690103E-3"/>
          <c:w val="0.99"/>
          <c:h val="0.98750000000000004"/>
        </c:manualLayout>
      </c:layout>
      <c:pieChart>
        <c:varyColors val="0"/>
        <c:ser>
          <c:idx val="0"/>
          <c:order val="0"/>
          <c:tx>
            <c:strRef>
              <c:f>Sheet1!$A$2</c:f>
              <c:strCache>
                <c:ptCount val="1"/>
                <c:pt idx="0">
                  <c:v>Region 1</c:v>
                </c:pt>
              </c:strCache>
            </c:strRef>
          </c:tx>
          <c:spPr>
            <a:solidFill>
              <a:schemeClr val="accent2">
                <a:lumMod val="50000"/>
              </a:schemeClr>
            </a:solidFill>
            <a:ln>
              <a:noFill/>
            </a:ln>
            <a:effectLst/>
          </c:spPr>
          <c:explosion val="9"/>
          <c:dPt>
            <c:idx val="0"/>
            <c:bubble3D val="0"/>
            <c:extLst>
              <c:ext xmlns:c16="http://schemas.microsoft.com/office/drawing/2014/chart" uri="{C3380CC4-5D6E-409C-BE32-E72D297353CC}">
                <c16:uniqueId val="{00000000-499A-4B96-956E-ADFA0EF7044F}"/>
              </c:ext>
            </c:extLst>
          </c:dPt>
          <c:dPt>
            <c:idx val="1"/>
            <c:bubble3D val="0"/>
            <c:spPr>
              <a:solidFill>
                <a:schemeClr val="accent2">
                  <a:lumMod val="75000"/>
                </a:schemeClr>
              </a:solidFill>
              <a:ln>
                <a:noFill/>
              </a:ln>
              <a:effectLst/>
            </c:spPr>
            <c:extLst>
              <c:ext xmlns:c16="http://schemas.microsoft.com/office/drawing/2014/chart" uri="{C3380CC4-5D6E-409C-BE32-E72D297353CC}">
                <c16:uniqueId val="{00000002-499A-4B96-956E-ADFA0EF7044F}"/>
              </c:ext>
            </c:extLst>
          </c:dPt>
          <c:dPt>
            <c:idx val="2"/>
            <c:bubble3D val="0"/>
            <c:spPr>
              <a:solidFill>
                <a:schemeClr val="accent2"/>
              </a:solidFill>
              <a:ln>
                <a:noFill/>
              </a:ln>
              <a:effectLst/>
            </c:spPr>
            <c:extLst>
              <c:ext xmlns:c16="http://schemas.microsoft.com/office/drawing/2014/chart" uri="{C3380CC4-5D6E-409C-BE32-E72D297353CC}">
                <c16:uniqueId val="{00000004-499A-4B96-956E-ADFA0EF7044F}"/>
              </c:ext>
            </c:extLst>
          </c:dPt>
          <c:dPt>
            <c:idx val="3"/>
            <c:bubble3D val="0"/>
            <c:spPr>
              <a:solidFill>
                <a:schemeClr val="accent4">
                  <a:lumMod val="50000"/>
                  <a:lumOff val="50000"/>
                </a:schemeClr>
              </a:solidFill>
              <a:ln>
                <a:noFill/>
              </a:ln>
              <a:effectLst/>
            </c:spPr>
            <c:extLst>
              <c:ext xmlns:c16="http://schemas.microsoft.com/office/drawing/2014/chart" uri="{C3380CC4-5D6E-409C-BE32-E72D297353CC}">
                <c16:uniqueId val="{00000006-499A-4B96-956E-ADFA0EF7044F}"/>
              </c:ext>
            </c:extLst>
          </c:dPt>
          <c:dPt>
            <c:idx val="4"/>
            <c:bubble3D val="0"/>
            <c:spPr>
              <a:solidFill>
                <a:schemeClr val="accent3"/>
              </a:solidFill>
              <a:ln>
                <a:noFill/>
              </a:ln>
              <a:effectLst/>
            </c:spPr>
            <c:extLst>
              <c:ext xmlns:c16="http://schemas.microsoft.com/office/drawing/2014/chart" uri="{C3380CC4-5D6E-409C-BE32-E72D297353CC}">
                <c16:uniqueId val="{00000008-499A-4B96-956E-ADFA0EF7044F}"/>
              </c:ext>
            </c:extLst>
          </c:dPt>
          <c:dPt>
            <c:idx val="5"/>
            <c:bubble3D val="0"/>
            <c:extLst>
              <c:ext xmlns:c16="http://schemas.microsoft.com/office/drawing/2014/chart" uri="{C3380CC4-5D6E-409C-BE32-E72D297353CC}">
                <c16:uniqueId val="{0000000A-499A-4B96-956E-ADFA0EF7044F}"/>
              </c:ext>
            </c:extLst>
          </c:dPt>
          <c:cat>
            <c:strRef>
              <c:f>Sheet1!$B$1:$F$1</c:f>
              <c:strCache>
                <c:ptCount val="5"/>
                <c:pt idx="0">
                  <c:v>April</c:v>
                </c:pt>
                <c:pt idx="1">
                  <c:v>May</c:v>
                </c:pt>
                <c:pt idx="2">
                  <c:v>June</c:v>
                </c:pt>
                <c:pt idx="3">
                  <c:v>July</c:v>
                </c:pt>
                <c:pt idx="4">
                  <c:v>September</c:v>
                </c:pt>
              </c:strCache>
            </c:strRef>
          </c:cat>
          <c:val>
            <c:numRef>
              <c:f>Sheet1!$B$2:$F$2</c:f>
              <c:numCache>
                <c:formatCode>General</c:formatCode>
                <c:ptCount val="5"/>
                <c:pt idx="0">
                  <c:v>10</c:v>
                </c:pt>
                <c:pt idx="1">
                  <c:v>10</c:v>
                </c:pt>
                <c:pt idx="2">
                  <c:v>10</c:v>
                </c:pt>
                <c:pt idx="3">
                  <c:v>10</c:v>
                </c:pt>
                <c:pt idx="4">
                  <c:v>10</c:v>
                </c:pt>
              </c:numCache>
            </c:numRef>
          </c:val>
          <c:extLst>
            <c:ext xmlns:c16="http://schemas.microsoft.com/office/drawing/2014/chart" uri="{C3380CC4-5D6E-409C-BE32-E72D297353CC}">
              <c16:uniqueId val="{0000000B-499A-4B96-956E-ADFA0EF7044F}"/>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w="6350" cap="flat" cmpd="sng" algn="ctr">
      <a:noFill/>
      <a:prstDash val="solid"/>
      <a:miter lim="800000"/>
    </a:ln>
    <a:effectLst/>
  </c:spPr>
  <c:txPr>
    <a:bodyPr/>
    <a:lstStyle/>
    <a:p>
      <a:pPr>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E3740B7-DFB5-459F-8B7A-2F1B0F0D90C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9C355E55-D812-42E3-8F50-8723B2C74DD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AB146AD-1ABC-4110-BB4C-B94984BEBC13}" type="datetimeFigureOut">
              <a:rPr lang="en-GB" smtClean="0"/>
              <a:t>05/10/2020</a:t>
            </a:fld>
            <a:endParaRPr lang="en-GB"/>
          </a:p>
        </p:txBody>
      </p:sp>
      <p:sp>
        <p:nvSpPr>
          <p:cNvPr id="4" name="Footer Placeholder 3">
            <a:extLst>
              <a:ext uri="{FF2B5EF4-FFF2-40B4-BE49-F238E27FC236}">
                <a16:creationId xmlns:a16="http://schemas.microsoft.com/office/drawing/2014/main" id="{A9B7A493-BF56-4A36-81FF-6AAEB69B795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9EC99844-3C66-444E-AF60-36C9212C9E5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910B80-8B15-41DD-B615-524AF915C096}" type="slidenum">
              <a:rPr lang="en-GB" smtClean="0"/>
              <a:t>‹#›</a:t>
            </a:fld>
            <a:endParaRPr lang="en-GB"/>
          </a:p>
        </p:txBody>
      </p:sp>
    </p:spTree>
    <p:extLst>
      <p:ext uri="{BB962C8B-B14F-4D97-AF65-F5344CB8AC3E}">
        <p14:creationId xmlns:p14="http://schemas.microsoft.com/office/powerpoint/2010/main" val="18502348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5579D1-079B-49AB-AB47-CC96B2A93A3C}" type="datetimeFigureOut">
              <a:rPr lang="en-GB" smtClean="0"/>
              <a:t>05/10/2020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28423B-B0C0-4CFE-9009-1F4B439060E8}" type="slidenum">
              <a:rPr lang="en-GB" smtClean="0"/>
              <a:t>‹#›</a:t>
            </a:fld>
            <a:endParaRPr lang="en-GB"/>
          </a:p>
        </p:txBody>
      </p:sp>
    </p:spTree>
    <p:extLst>
      <p:ext uri="{BB962C8B-B14F-4D97-AF65-F5344CB8AC3E}">
        <p14:creationId xmlns:p14="http://schemas.microsoft.com/office/powerpoint/2010/main" val="25272488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sure to put your names on this instead of mine, and take my logo off </a:t>
            </a:r>
            <a:r>
              <a:rPr lang="en-US" dirty="0">
                <a:sym typeface="Wingdings" pitchFamily="2" charset="2"/>
              </a:rPr>
              <a:t></a:t>
            </a:r>
          </a:p>
          <a:p>
            <a:endParaRPr lang="en-US" dirty="0">
              <a:sym typeface="Wingdings" pitchFamily="2" charset="2"/>
            </a:endParaRPr>
          </a:p>
          <a:p>
            <a:r>
              <a:rPr lang="en-US" dirty="0"/>
              <a:t>Setting up the tone:</a:t>
            </a:r>
          </a:p>
          <a:p>
            <a:endParaRPr lang="en-US" dirty="0"/>
          </a:p>
          <a:p>
            <a:r>
              <a:rPr lang="en-US" dirty="0"/>
              <a:t>The most important task before beginning is to engage the participants.  Only engaged learners are open to information, and only engaged learners will change behavior as a result of information.   Remember that we are modeling exactly what we want participants to do with patients, so the task before beginning is to make a genuine connection to the participants (even if you already know them) and also connect them to the material at hand.    </a:t>
            </a:r>
          </a:p>
          <a:p>
            <a:endParaRPr lang="en-US" dirty="0"/>
          </a:p>
          <a:p>
            <a:r>
              <a:rPr lang="en-US" dirty="0"/>
              <a:t>Introducing yourself:  First, introduce yourself if participants don’t know you.   You want to connect to them, regardless of how well you know them, so sharing some personal information is important.</a:t>
            </a:r>
          </a:p>
          <a:p>
            <a:endParaRPr lang="en-US" dirty="0"/>
          </a:p>
          <a:p>
            <a:r>
              <a:rPr lang="en-US" dirty="0"/>
              <a:t>It is also usually important to qualify your own personal and professional connection with MI.  What is it about MI that matters to you? How did you become acquainted with it? What</a:t>
            </a:r>
          </a:p>
          <a:p>
            <a:r>
              <a:rPr lang="en-US" dirty="0"/>
              <a:t>The group introducing themselves:   It is important for everyone to introduce themselves, because feeling connected to you, the material, and each other will determine the success of the training.   It is important to budget time for introductions, and to demonstrate listening skills when it is occurring (eye contact, mirroring, walking close to those who are talking, reflective listening, etc.).   Depending on how large the group is, you might have to do just names/jobs, if it is a smaller group, you could ask them also to talk about something else, like what their experience is with MI, or what they hope to get from today’s workshop.    If everyone knows each other, you can skip names and possibly jobs, and just ask for their experience with MI, or hopes for the workshop.</a:t>
            </a:r>
          </a:p>
          <a:p>
            <a:endParaRPr lang="en-US" dirty="0"/>
          </a:p>
          <a:p>
            <a:r>
              <a:rPr lang="en-US" dirty="0"/>
              <a:t>Just a reminder, if you don’t know everyone, this is the time you want to use your memory skills to memorize everyone’s name, so you can use it in the workshop.</a:t>
            </a:r>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1</a:t>
            </a:fld>
            <a:endParaRPr lang="en-GB"/>
          </a:p>
        </p:txBody>
      </p:sp>
    </p:spTree>
    <p:extLst>
      <p:ext uri="{BB962C8B-B14F-4D97-AF65-F5344CB8AC3E}">
        <p14:creationId xmlns:p14="http://schemas.microsoft.com/office/powerpoint/2010/main" val="15278704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where you want to hit it out of the park in terms of ensuring that everyone knows, unequivocally, that the evidence base for MI is solid.   Depending on your participant group, some respond stronger to the research case than others, so you can judge by the audience how much time to spend on this slide (or if you want to add a few slides of your own, highlighting research from the bibliography that matches your organization’s mission or patients best).   The important thing to convey on this slide is that the research base is enormous, and that MI is an evidenced based practice, and has been for about 20 years.   I also think it can be useful to linger on the last 2 sentences here, that MI has been shown to have an impact on our own job satisfaction, it is a way to show your care not just for patients, for the employees in the room as well.</a:t>
            </a:r>
          </a:p>
          <a:p>
            <a:endParaRPr lang="en-US" dirty="0"/>
          </a:p>
          <a:p>
            <a:r>
              <a:rPr lang="en-US" dirty="0"/>
              <a:t>Just a reminder that ‘MARMITE’ is a meta analysis of MI done in 2011, showing evidence for MI effectiveness in a variety of settings, for a variety of behavior changes.   This is not the only research (the whole bibliography is MI research) it is just a meta analysis, so easy to read if you’d like to review, and easy for others if you have someone in the audience that would like to read it. </a:t>
            </a:r>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10</a:t>
            </a:fld>
            <a:endParaRPr lang="en-GB"/>
          </a:p>
        </p:txBody>
      </p:sp>
    </p:spTree>
    <p:extLst>
      <p:ext uri="{BB962C8B-B14F-4D97-AF65-F5344CB8AC3E}">
        <p14:creationId xmlns:p14="http://schemas.microsoft.com/office/powerpoint/2010/main" val="13879509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MI assumes that we all deeply want to do what is best for our wellbeing; we don’t need to ‘get’ motivation from someone outside of us; instead, another can help us elevate and amplify our own intrinsic motivation. </a:t>
            </a:r>
            <a:endParaRPr lang="en-GB" dirty="0"/>
          </a:p>
          <a:p>
            <a:endParaRPr lang="en-US" dirty="0"/>
          </a:p>
        </p:txBody>
      </p:sp>
      <p:sp>
        <p:nvSpPr>
          <p:cNvPr id="4" name="Slide Number Placeholder 3"/>
          <p:cNvSpPr>
            <a:spLocks noGrp="1"/>
          </p:cNvSpPr>
          <p:nvPr>
            <p:ph type="sldNum" sz="quarter" idx="5"/>
          </p:nvPr>
        </p:nvSpPr>
        <p:spPr/>
        <p:txBody>
          <a:bodyPr/>
          <a:lstStyle/>
          <a:p>
            <a:fld id="{A728423B-B0C0-4CFE-9009-1F4B439060E8}" type="slidenum">
              <a:rPr lang="en-GB" smtClean="0"/>
              <a:t>11</a:t>
            </a:fld>
            <a:endParaRPr lang="en-GB"/>
          </a:p>
        </p:txBody>
      </p:sp>
    </p:spTree>
    <p:extLst>
      <p:ext uri="{BB962C8B-B14F-4D97-AF65-F5344CB8AC3E}">
        <p14:creationId xmlns:p14="http://schemas.microsoft.com/office/powerpoint/2010/main" val="36603343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talk about families, schools, communities….almost all of us have had conditioning to try and get people to do things in this way….</a:t>
            </a:r>
          </a:p>
        </p:txBody>
      </p:sp>
      <p:sp>
        <p:nvSpPr>
          <p:cNvPr id="4" name="Slide Number Placeholder 3"/>
          <p:cNvSpPr>
            <a:spLocks noGrp="1"/>
          </p:cNvSpPr>
          <p:nvPr>
            <p:ph type="sldNum" sz="quarter" idx="5"/>
          </p:nvPr>
        </p:nvSpPr>
        <p:spPr/>
        <p:txBody>
          <a:bodyPr/>
          <a:lstStyle/>
          <a:p>
            <a:fld id="{A728423B-B0C0-4CFE-9009-1F4B439060E8}" type="slidenum">
              <a:rPr lang="en-GB" smtClean="0"/>
              <a:t>14</a:t>
            </a:fld>
            <a:endParaRPr lang="en-GB"/>
          </a:p>
        </p:txBody>
      </p:sp>
    </p:spTree>
    <p:extLst>
      <p:ext uri="{BB962C8B-B14F-4D97-AF65-F5344CB8AC3E}">
        <p14:creationId xmlns:p14="http://schemas.microsoft.com/office/powerpoint/2010/main" val="298971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a great one to ask participants for input.  When they think about their childhood, can they identify examples of fear, shame or punishment, how their parents might have tried to get them to do, or not do </a:t>
            </a:r>
            <a:r>
              <a:rPr lang="en-GB" dirty="0" err="1"/>
              <a:t>things..you</a:t>
            </a:r>
            <a:r>
              <a:rPr lang="en-GB" dirty="0"/>
              <a:t> might share a simple story yourself to start the group off.</a:t>
            </a:r>
          </a:p>
        </p:txBody>
      </p:sp>
      <p:sp>
        <p:nvSpPr>
          <p:cNvPr id="4" name="Slide Number Placeholder 3"/>
          <p:cNvSpPr>
            <a:spLocks noGrp="1"/>
          </p:cNvSpPr>
          <p:nvPr>
            <p:ph type="sldNum" sz="quarter" idx="5"/>
          </p:nvPr>
        </p:nvSpPr>
        <p:spPr/>
        <p:txBody>
          <a:bodyPr/>
          <a:lstStyle/>
          <a:p>
            <a:fld id="{46BE9099-D374-4539-882B-AC3B02A25B3F}" type="slidenum">
              <a:rPr lang="en-GB" smtClean="0"/>
              <a:t>15</a:t>
            </a:fld>
            <a:endParaRPr lang="en-GB"/>
          </a:p>
        </p:txBody>
      </p:sp>
    </p:spTree>
    <p:extLst>
      <p:ext uri="{BB962C8B-B14F-4D97-AF65-F5344CB8AC3E}">
        <p14:creationId xmlns:p14="http://schemas.microsoft.com/office/powerpoint/2010/main" val="3564311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explains, in brief, the main principles.  You can say that we are focused primarily on the first 2 bullets in ‘MI part 1’.</a:t>
            </a:r>
          </a:p>
          <a:p>
            <a:endParaRPr lang="en-US" dirty="0"/>
          </a:p>
          <a:p>
            <a:r>
              <a:rPr lang="en-US" dirty="0"/>
              <a:t>Express Empathy:  This is THE primary principle of MI, the spirit of MI, the principle that all other principles are based on, and that all techniques are based on.  This isn’t about feeling empathy, it is about effectively conveying empathy, which takes a lot of practice (a lifetime of practice!)</a:t>
            </a:r>
          </a:p>
          <a:p>
            <a:endParaRPr lang="en-US" dirty="0"/>
          </a:p>
          <a:p>
            <a:r>
              <a:rPr lang="en-US" dirty="0"/>
              <a:t>Autonomy:  This means the ‘hero’ is the story is the patient, (or our family member), we are not the ‘hero’ in the story who saves anyone, our job is to support, empower and help activate patients heroic efforts for themselves.</a:t>
            </a:r>
          </a:p>
          <a:p>
            <a:endParaRPr lang="en-US" dirty="0"/>
          </a:p>
          <a:p>
            <a:r>
              <a:rPr lang="en-US" dirty="0"/>
              <a:t>Relationship:  This means that no correcting, imposing, arguing, or ‘righting’ patients (or others) will ever be effective, and in fact can be harmful;</a:t>
            </a:r>
            <a:r>
              <a:rPr lang="en-US" baseline="0" dirty="0"/>
              <a:t> we instead use the relationship to allow for the person to share about themselves and their own concerns and motivations.</a:t>
            </a:r>
            <a:endParaRPr lang="en-US" dirty="0"/>
          </a:p>
          <a:p>
            <a:endParaRPr lang="en-US" dirty="0"/>
          </a:p>
          <a:p>
            <a:r>
              <a:rPr lang="en-US" dirty="0"/>
              <a:t>Respect:  This is</a:t>
            </a:r>
            <a:r>
              <a:rPr lang="en-US" baseline="0" dirty="0"/>
              <a:t> similar to ‘unconditional positive regard’, meaning, MI asks us to remain in the place of always respecting the other persons own wisdom and their own path.</a:t>
            </a:r>
            <a:endParaRPr lang="en-US" dirty="0"/>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16</a:t>
            </a:fld>
            <a:endParaRPr lang="en-GB"/>
          </a:p>
        </p:txBody>
      </p:sp>
    </p:spTree>
    <p:extLst>
      <p:ext uri="{BB962C8B-B14F-4D97-AF65-F5344CB8AC3E}">
        <p14:creationId xmlns:p14="http://schemas.microsoft.com/office/powerpoint/2010/main" val="8795159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is a great slide to ask for participant input.   You can ask who might want to define these (start with pre-contemplation and work clock wise.    This is usually a chance to practice skillful reflective listening and also how to ‘correct’ without correcting, because often people wrongly define pre-contemplation as ’thinking about it’ or ‘ambivalence’ which is contemplation.</a:t>
            </a:r>
          </a:p>
          <a:p>
            <a:endParaRPr lang="en-US" baseline="0" dirty="0"/>
          </a:p>
          <a:p>
            <a:r>
              <a:rPr lang="en-US" baseline="0" dirty="0"/>
              <a:t>It is important here that as a trainer you feel very competent and confident about your own understanding of each stage of change, so you can give examples of what happens during each stage.  It is also very useful to share examples from your own life, or an example from one of your patients (no names of course).  </a:t>
            </a:r>
          </a:p>
          <a:p>
            <a:endParaRPr lang="en-US" baseline="0" dirty="0"/>
          </a:p>
          <a:p>
            <a:r>
              <a:rPr lang="en-US" baseline="0" dirty="0"/>
              <a:t>Here  are some basic explanations:.</a:t>
            </a:r>
          </a:p>
          <a:p>
            <a:endParaRPr lang="en-US" baseline="0" dirty="0"/>
          </a:p>
          <a:p>
            <a:r>
              <a:rPr lang="en-US" b="1" baseline="0" dirty="0"/>
              <a:t>Pre-contemplation: </a:t>
            </a:r>
            <a:r>
              <a:rPr lang="en-US" baseline="0" dirty="0"/>
              <a:t>Do not think it is a problem.  No thought about changing. Sometimes called ‘denial’</a:t>
            </a:r>
          </a:p>
          <a:p>
            <a:endParaRPr lang="en-US" baseline="0" dirty="0"/>
          </a:p>
          <a:p>
            <a:r>
              <a:rPr lang="en-US" b="1" baseline="0" dirty="0"/>
              <a:t>Contemplation: </a:t>
            </a:r>
            <a:r>
              <a:rPr lang="en-US" baseline="0" dirty="0"/>
              <a:t>also called ‘ambivalence’.   Considering change; one step forward 1 step back, etc.</a:t>
            </a:r>
          </a:p>
          <a:p>
            <a:endParaRPr lang="en-US" baseline="0" dirty="0"/>
          </a:p>
          <a:p>
            <a:r>
              <a:rPr lang="en-US" b="1" baseline="0" dirty="0"/>
              <a:t>Preparation:  </a:t>
            </a:r>
            <a:r>
              <a:rPr lang="en-US" baseline="0" dirty="0"/>
              <a:t>no change yet, however the decision has been made, and preparations are happening, such as telling people (that the diet will start in 2 weeks, that the quit date for cigarettes is next month, etc.), buying supplies, looking for apartments (in the case of leaving a relationship, etc.).   This is a good place to use an example from your own life or one of your patients.</a:t>
            </a:r>
          </a:p>
          <a:p>
            <a:endParaRPr lang="en-US" baseline="0" dirty="0"/>
          </a:p>
          <a:p>
            <a:r>
              <a:rPr lang="en-US" b="1" baseline="0" dirty="0"/>
              <a:t>Action: </a:t>
            </a:r>
            <a:r>
              <a:rPr lang="en-US" baseline="0" dirty="0"/>
              <a:t>self explanatory</a:t>
            </a:r>
          </a:p>
          <a:p>
            <a:endParaRPr lang="en-US" baseline="0" dirty="0"/>
          </a:p>
          <a:p>
            <a:r>
              <a:rPr lang="en-US" b="1" baseline="0" dirty="0"/>
              <a:t>Identification: </a:t>
            </a:r>
            <a:r>
              <a:rPr lang="en-US" baseline="0" dirty="0"/>
              <a:t>so identified with the change, relapse is very unlikely.  It is important to give an example here.</a:t>
            </a:r>
          </a:p>
          <a:p>
            <a:endParaRPr lang="en-US" baseline="0" dirty="0"/>
          </a:p>
          <a:p>
            <a:r>
              <a:rPr lang="en-US" baseline="0" dirty="0"/>
              <a:t>You can add that relapse can happen after action, and often does for any behavior change.</a:t>
            </a:r>
            <a:endParaRPr lang="en-US" dirty="0"/>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17</a:t>
            </a:fld>
            <a:endParaRPr lang="en-GB"/>
          </a:p>
        </p:txBody>
      </p:sp>
    </p:spTree>
    <p:extLst>
      <p:ext uri="{BB962C8B-B14F-4D97-AF65-F5344CB8AC3E}">
        <p14:creationId xmlns:p14="http://schemas.microsoft.com/office/powerpoint/2010/main" val="28176611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speak to MI's versatility, in that it works in all three of these modes of communication.   This is a good time to mention, if you haven't already, that MI is just a skillful way of communicating, and we probably already use it with our family, friends, and our clients/patients.  Anything we learn here today, in terms of how to enhance/strengthen those skills we can use in our personal life too.</a:t>
            </a:r>
          </a:p>
          <a:p>
            <a:endParaRPr lang="en-US" dirty="0"/>
          </a:p>
          <a:p>
            <a:r>
              <a:rPr lang="en-US" dirty="0"/>
              <a:t>You can note that on each strategy/technique slide, there are icons to show where it is applicable (all are applicable to all, except non-verbal empathy, which we don't/can't use on the phone)</a:t>
            </a:r>
          </a:p>
        </p:txBody>
      </p:sp>
      <p:sp>
        <p:nvSpPr>
          <p:cNvPr id="4" name="Slide Number Placeholder 3"/>
          <p:cNvSpPr>
            <a:spLocks noGrp="1"/>
          </p:cNvSpPr>
          <p:nvPr>
            <p:ph type="sldNum" sz="quarter" idx="5"/>
          </p:nvPr>
        </p:nvSpPr>
        <p:spPr/>
        <p:txBody>
          <a:bodyPr/>
          <a:lstStyle/>
          <a:p>
            <a:fld id="{A728423B-B0C0-4CFE-9009-1F4B439060E8}" type="slidenum">
              <a:rPr lang="en-GB" smtClean="0"/>
              <a:t>18</a:t>
            </a:fld>
            <a:endParaRPr lang="en-GB"/>
          </a:p>
        </p:txBody>
      </p:sp>
    </p:spTree>
    <p:extLst>
      <p:ext uri="{BB962C8B-B14F-4D97-AF65-F5344CB8AC3E}">
        <p14:creationId xmlns:p14="http://schemas.microsoft.com/office/powerpoint/2010/main" val="40066730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28423B-B0C0-4CFE-9009-1F4B439060E8}" type="slidenum">
              <a:rPr lang="en-GB" smtClean="0"/>
              <a:t>19</a:t>
            </a:fld>
            <a:endParaRPr lang="en-GB"/>
          </a:p>
        </p:txBody>
      </p:sp>
    </p:spTree>
    <p:extLst>
      <p:ext uri="{BB962C8B-B14F-4D97-AF65-F5344CB8AC3E}">
        <p14:creationId xmlns:p14="http://schemas.microsoft.com/office/powerpoint/2010/main" val="36264961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important thing about this slide is to mention that these are research based techniques, I often ask which one people think is the most important, in the literature.  The answer is eye contact (lots of research on this in the bibliography).</a:t>
            </a:r>
          </a:p>
          <a:p>
            <a:endParaRPr lang="en-US" dirty="0"/>
          </a:p>
          <a:p>
            <a:r>
              <a:rPr lang="en-US" dirty="0"/>
              <a:t>Often a participant mentions that eye contact is moderated by culture in terms of how appropriate it is.  This is true, although there have not been any differences found in the importance of initial eye contact (only sustained eye contact).  In terms of responding to participants, remember we want to always preserve adult learners sense of self, and we want to encourage engagement, so we don’t want to ‘correct’ anyone, we can thank someone for bringing cultural considerations to the forefront, and agree with them that there are differences, and then share it is in sustained eye contact.</a:t>
            </a:r>
          </a:p>
          <a:p>
            <a:endParaRPr lang="en-US" dirty="0"/>
          </a:p>
          <a:p>
            <a:r>
              <a:rPr lang="en-US" dirty="0"/>
              <a:t>This is slide where it is useful to have participants reflect on a time they didn’t get these non </a:t>
            </a:r>
            <a:r>
              <a:rPr lang="en-US" dirty="0" err="1"/>
              <a:t>verbals</a:t>
            </a:r>
            <a:r>
              <a:rPr lang="en-US" dirty="0"/>
              <a:t>, especially in a healthcare situation, so they can viscerally recall how badly it feels.  You might also ask them to remember a time they did get these non </a:t>
            </a:r>
            <a:r>
              <a:rPr lang="en-US" dirty="0" err="1"/>
              <a:t>verbals</a:t>
            </a:r>
            <a:r>
              <a:rPr lang="en-US" dirty="0"/>
              <a:t>.</a:t>
            </a:r>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20</a:t>
            </a:fld>
            <a:endParaRPr lang="en-GB"/>
          </a:p>
        </p:txBody>
      </p:sp>
    </p:spTree>
    <p:extLst>
      <p:ext uri="{BB962C8B-B14F-4D97-AF65-F5344CB8AC3E}">
        <p14:creationId xmlns:p14="http://schemas.microsoft.com/office/powerpoint/2010/main" val="4776040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21</a:t>
            </a:fld>
            <a:endParaRPr lang="en-GB"/>
          </a:p>
        </p:txBody>
      </p:sp>
    </p:spTree>
    <p:extLst>
      <p:ext uri="{BB962C8B-B14F-4D97-AF65-F5344CB8AC3E}">
        <p14:creationId xmlns:p14="http://schemas.microsoft.com/office/powerpoint/2010/main" val="2176151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this slide to the deck if you are doing a virtual workshop, and you plan on breaking out participants into practice groups.  If participants are on the computer, and use the phone for audio, their audio and video can be split when break out groups are formed; merging </a:t>
            </a:r>
            <a:r>
              <a:rPr lang="en-US"/>
              <a:t>solves this issue.</a:t>
            </a:r>
          </a:p>
        </p:txBody>
      </p:sp>
      <p:sp>
        <p:nvSpPr>
          <p:cNvPr id="4" name="Slide Number Placeholder 3"/>
          <p:cNvSpPr>
            <a:spLocks noGrp="1"/>
          </p:cNvSpPr>
          <p:nvPr>
            <p:ph type="sldNum" sz="quarter" idx="5"/>
          </p:nvPr>
        </p:nvSpPr>
        <p:spPr/>
        <p:txBody>
          <a:bodyPr/>
          <a:lstStyle/>
          <a:p>
            <a:fld id="{FCD410CF-8B5A-BE46-AA44-9441CCA05EF5}" type="slidenum">
              <a:rPr lang="en-US" smtClean="0"/>
              <a:t>2</a:t>
            </a:fld>
            <a:endParaRPr lang="en-US"/>
          </a:p>
        </p:txBody>
      </p:sp>
    </p:spTree>
    <p:extLst>
      <p:ext uri="{BB962C8B-B14F-4D97-AF65-F5344CB8AC3E}">
        <p14:creationId xmlns:p14="http://schemas.microsoft.com/office/powerpoint/2010/main" val="25715858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where you define each of these things.  It is necessary to have examples for each for participants to understand what they really mean, so if having some examples in your pocket is important.</a:t>
            </a:r>
          </a:p>
          <a:p>
            <a:endParaRPr lang="en-US" dirty="0"/>
          </a:p>
          <a:p>
            <a:r>
              <a:rPr lang="en-US" dirty="0"/>
              <a:t>Affirm:  noticing and articulating someone's strengths.  Often starts with ‘I’m impressed with your…’   ‘I’m inspired by your....’,’ I appreciate your....’  (in giving examples, need to finish the sentence)</a:t>
            </a:r>
          </a:p>
          <a:p>
            <a:endParaRPr lang="en-US" dirty="0"/>
          </a:p>
          <a:p>
            <a:r>
              <a:rPr lang="en-US" dirty="0"/>
              <a:t>Acknowledgement:  this is acknowledgment of feeling, </a:t>
            </a:r>
            <a:r>
              <a:rPr lang="en-US" dirty="0" err="1"/>
              <a:t>whetther</a:t>
            </a:r>
            <a:r>
              <a:rPr lang="en-US" dirty="0"/>
              <a:t> someone said it or just ‘showed’ it.   ‘I hear you are feeling......’ or ‘that sounds really tough’</a:t>
            </a:r>
          </a:p>
          <a:p>
            <a:endParaRPr lang="en-US" dirty="0"/>
          </a:p>
          <a:p>
            <a:r>
              <a:rPr lang="en-US" dirty="0"/>
              <a:t>Normalizing:  Letting someone know they are normal ‘Anyone would feel that way’ ‘I’d feel the same’ ‘relapse is so common with this disease’ ‘most of us struggle with our weight...’</a:t>
            </a:r>
          </a:p>
          <a:p>
            <a:endParaRPr lang="en-US" dirty="0"/>
          </a:p>
          <a:p>
            <a:r>
              <a:rPr lang="en-US" dirty="0"/>
              <a:t>Non-judgment:  All of the above demonstrate non-judgement, this is a technique where we directly say it ‘I’m not </a:t>
            </a:r>
            <a:r>
              <a:rPr lang="en-US" dirty="0" err="1"/>
              <a:t>judgeing</a:t>
            </a:r>
            <a:r>
              <a:rPr lang="en-US" dirty="0"/>
              <a:t> you’  ‘</a:t>
            </a:r>
            <a:r>
              <a:rPr lang="en-US" dirty="0" err="1"/>
              <a:t>i</a:t>
            </a:r>
            <a:r>
              <a:rPr lang="en-US" dirty="0"/>
              <a:t> don’t have judgments about that, I just wanted to reassure you’</a:t>
            </a:r>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22</a:t>
            </a:fld>
            <a:endParaRPr lang="en-GB"/>
          </a:p>
        </p:txBody>
      </p:sp>
    </p:spTree>
    <p:extLst>
      <p:ext uri="{BB962C8B-B14F-4D97-AF65-F5344CB8AC3E}">
        <p14:creationId xmlns:p14="http://schemas.microsoft.com/office/powerpoint/2010/main" val="28197267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In person workshops: </a:t>
            </a:r>
            <a:r>
              <a:rPr lang="en-US" b="0" dirty="0"/>
              <a:t> If you have a co-facilitator demonstrate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Video Workshops:   </a:t>
            </a:r>
            <a:r>
              <a:rPr lang="en-US" dirty="0"/>
              <a:t>If you have a co-facilitator, you can practice via video in front of the group.  If you are alone, and have a close friend/colleague in the workshop, you can ask them if you can demonstrate with them.  </a:t>
            </a:r>
          </a:p>
          <a:p>
            <a:endParaRPr lang="en-US" baseline="0" dirty="0"/>
          </a:p>
          <a:p>
            <a:r>
              <a:rPr lang="en-US" baseline="0" dirty="0"/>
              <a:t>This is where you and your co-facilitator demonstrate one or two of the strategies to verbalize empathy.  It is often helpful to have planned in advance what you will say, and who will do what.  Remember to pick something ‘real’, since we are modeling this for participants when we ask them to pick something real to practice 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728423B-B0C0-4CFE-9009-1F4B439060E8}" type="slidenum">
              <a:rPr lang="en-GB" smtClean="0"/>
              <a:t>23</a:t>
            </a:fld>
            <a:endParaRPr lang="en-GB"/>
          </a:p>
        </p:txBody>
      </p:sp>
    </p:spTree>
    <p:extLst>
      <p:ext uri="{BB962C8B-B14F-4D97-AF65-F5344CB8AC3E}">
        <p14:creationId xmlns:p14="http://schemas.microsoft.com/office/powerpoint/2010/main" val="18505354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Share that before we practice, we are going to talk about what we want to avoid- these are the most common challenges in MI.</a:t>
            </a:r>
          </a:p>
        </p:txBody>
      </p:sp>
      <p:sp>
        <p:nvSpPr>
          <p:cNvPr id="4" name="Slide Number Placeholder 3"/>
          <p:cNvSpPr>
            <a:spLocks noGrp="1"/>
          </p:cNvSpPr>
          <p:nvPr>
            <p:ph type="sldNum" sz="quarter" idx="5"/>
          </p:nvPr>
        </p:nvSpPr>
        <p:spPr/>
        <p:txBody>
          <a:bodyPr/>
          <a:lstStyle/>
          <a:p>
            <a:fld id="{A728423B-B0C0-4CFE-9009-1F4B439060E8}" type="slidenum">
              <a:rPr lang="en-GB" smtClean="0"/>
              <a:t>24</a:t>
            </a:fld>
            <a:endParaRPr lang="en-GB"/>
          </a:p>
        </p:txBody>
      </p:sp>
    </p:spTree>
    <p:extLst>
      <p:ext uri="{BB962C8B-B14F-4D97-AF65-F5344CB8AC3E}">
        <p14:creationId xmlns:p14="http://schemas.microsoft.com/office/powerpoint/2010/main" val="34238331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is to give a brief explanation of each. If we are having practice groups </a:t>
            </a:r>
            <a:r>
              <a:rPr lang="en-US" b="1" dirty="0"/>
              <a:t>(break out capacity on Video, or in person workshops)</a:t>
            </a:r>
            <a:r>
              <a:rPr lang="en-US" dirty="0"/>
              <a:t> we want to ask participants to try very hard to avoid giving any advice (including 'have you thought of….' ;-), or 'correcting' at any time. </a:t>
            </a:r>
          </a:p>
          <a:p>
            <a:endParaRPr lang="en-US" dirty="0"/>
          </a:p>
          <a:p>
            <a:r>
              <a:rPr lang="en-US" dirty="0"/>
              <a:t> It can be helpful to review some research in the bibliography on advice giving and righting reflex.  Here are some basics:</a:t>
            </a:r>
          </a:p>
          <a:p>
            <a:endParaRPr lang="en-US" dirty="0"/>
          </a:p>
          <a:p>
            <a:r>
              <a:rPr lang="en-US" dirty="0"/>
              <a:t>Advice giving is not correlated to behavior change.  It also does not convey empathy, and is not part of motivational interviewing.    Giving advice is different than giving information.  You can ask participants, what the difference is.    </a:t>
            </a:r>
          </a:p>
          <a:p>
            <a:endParaRPr lang="en-US" dirty="0"/>
          </a:p>
          <a:p>
            <a:r>
              <a:rPr lang="en-US" dirty="0"/>
              <a:t>Giving advice:  Uses ‘you’ pronoun, tells others what they ‘should do, need to, must do, or have to’; is given even when others have not asked for it; is given before asking others their own thoughts.</a:t>
            </a:r>
          </a:p>
          <a:p>
            <a:endParaRPr lang="en-US" dirty="0"/>
          </a:p>
          <a:p>
            <a:r>
              <a:rPr lang="en-US" dirty="0"/>
              <a:t>Giving information:  Uses third person pronouns, avoids lack of autonomy words like ‘should, need to, must, have to’, is only given after asking if someone wants it; is giving after the other is asked their own thoughts on the subject.</a:t>
            </a:r>
          </a:p>
          <a:p>
            <a:endParaRPr lang="en-US" dirty="0"/>
          </a:p>
          <a:p>
            <a:endParaRPr lang="en-US" dirty="0"/>
          </a:p>
          <a:p>
            <a:r>
              <a:rPr lang="en-US" dirty="0"/>
              <a:t>Righting reflex: The normal human tendency to set another person straight when they say something wrong.  Example:  ‘My family is just big boned, he isn’t obese’   response ’ actually, he is in the morbidly obese category, this isn’t ’big boned’.   This is the opposite of the MI principle ‘rolling with resistance’. </a:t>
            </a:r>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25</a:t>
            </a:fld>
            <a:endParaRPr lang="en-GB"/>
          </a:p>
        </p:txBody>
      </p:sp>
    </p:spTree>
    <p:extLst>
      <p:ext uri="{BB962C8B-B14F-4D97-AF65-F5344CB8AC3E}">
        <p14:creationId xmlns:p14="http://schemas.microsoft.com/office/powerpoint/2010/main" val="31325111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 person: </a:t>
            </a:r>
            <a:r>
              <a:rPr lang="en-US" dirty="0"/>
              <a:t>Triads are preferred.  Avoid ’counting off’, it causes movement and commotion, and we want people just practicing with those next to them, as they usually are more comfortable with those they sat by.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Video workshop:  Use break out rooms if possible; if not, skip</a:t>
            </a:r>
          </a:p>
          <a:p>
            <a:endParaRPr lang="en-US" dirty="0"/>
          </a:p>
          <a:p>
            <a:endParaRPr lang="en-US" dirty="0"/>
          </a:p>
          <a:p>
            <a:r>
              <a:rPr lang="en-US" dirty="0"/>
              <a:t>Give roles:  1.  Person practicing 2. Person being practice on and 3. Observer.</a:t>
            </a:r>
          </a:p>
          <a:p>
            <a:endParaRPr lang="en-US" dirty="0"/>
          </a:p>
          <a:p>
            <a:r>
              <a:rPr lang="en-US" dirty="0"/>
              <a:t>Let the groups know  to avoid any questions or advice.  They are only practicing empathy techniques talked about previously.</a:t>
            </a:r>
          </a:p>
          <a:p>
            <a:endParaRPr lang="en-US" dirty="0"/>
          </a:p>
          <a:p>
            <a:r>
              <a:rPr lang="en-US" dirty="0"/>
              <a:t>The person being practiced on thinks of something they are willing to share, that they are having feelings about.  They can use what they did before, in the previous exercise, or they can use something new.  </a:t>
            </a:r>
          </a:p>
          <a:p>
            <a:endParaRPr lang="en-US" dirty="0"/>
          </a:p>
          <a:p>
            <a:r>
              <a:rPr lang="en-US" dirty="0"/>
              <a:t>The person practicing, responds with non-verbal empathy, and then at least one empathy technique (normalizing, </a:t>
            </a:r>
            <a:r>
              <a:rPr lang="en-US" dirty="0" err="1"/>
              <a:t>akcnowledgment</a:t>
            </a:r>
            <a:r>
              <a:rPr lang="en-US" dirty="0"/>
              <a:t>, non-judgement, affirming).</a:t>
            </a:r>
          </a:p>
          <a:p>
            <a:endParaRPr lang="en-US" dirty="0"/>
          </a:p>
          <a:p>
            <a:r>
              <a:rPr lang="en-US" dirty="0"/>
              <a:t>The observer names the non verbal and the verbal empathy techniques used.  </a:t>
            </a:r>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26</a:t>
            </a:fld>
            <a:endParaRPr lang="en-GB"/>
          </a:p>
        </p:txBody>
      </p:sp>
    </p:spTree>
    <p:extLst>
      <p:ext uri="{BB962C8B-B14F-4D97-AF65-F5344CB8AC3E}">
        <p14:creationId xmlns:p14="http://schemas.microsoft.com/office/powerpoint/2010/main" val="34179837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a:t>
            </a:r>
            <a:r>
              <a:rPr lang="en-US" baseline="0" dirty="0"/>
              <a:t> participants to define</a:t>
            </a:r>
            <a:r>
              <a:rPr lang="en-US" dirty="0"/>
              <a:t> open ended</a:t>
            </a:r>
            <a:r>
              <a:rPr lang="en-US" baseline="0" dirty="0"/>
              <a:t> questions (can’t answer yes or no).   Expand the definition to include any one word or one phrase answer, and give examples ‘when did that happen?”  ‘where did you go?’    ‘who went with you?’  </a:t>
            </a:r>
          </a:p>
          <a:p>
            <a:endParaRPr lang="en-US" baseline="0" dirty="0"/>
          </a:p>
          <a:p>
            <a:r>
              <a:rPr lang="en-US" dirty="0"/>
              <a:t>This is a slide</a:t>
            </a:r>
            <a:r>
              <a:rPr lang="en-US" baseline="0" dirty="0"/>
              <a:t> to share research.   Looking through the bibliography at some of the open ended question research is useful.   Here are a few highlights:</a:t>
            </a:r>
          </a:p>
          <a:p>
            <a:endParaRPr lang="en-US" baseline="0" dirty="0"/>
          </a:p>
          <a:p>
            <a:r>
              <a:rPr lang="en-US" baseline="0" dirty="0"/>
              <a:t>The Institute of Medicine called open ended questions the ‘gold standard’ of communication over 15 years ago, and since then there has only been more research to support this.</a:t>
            </a:r>
          </a:p>
          <a:p>
            <a:endParaRPr lang="en-US" baseline="0" dirty="0"/>
          </a:p>
          <a:p>
            <a:r>
              <a:rPr lang="en-US" baseline="0" dirty="0"/>
              <a:t>Diagnostic accuracy is related to how many open ended questions clinicians (physicians and BH clinicians) ask.   Inaccurate diagnosis is related to the number of closed questions </a:t>
            </a:r>
          </a:p>
          <a:p>
            <a:r>
              <a:rPr lang="en-US" baseline="0" dirty="0"/>
              <a:t>asked.</a:t>
            </a:r>
          </a:p>
          <a:p>
            <a:endParaRPr lang="en-US" baseline="0" dirty="0"/>
          </a:p>
          <a:p>
            <a:r>
              <a:rPr lang="en-US" baseline="0" dirty="0"/>
              <a:t>Open ended questions effectively convey empathy; closed questions do not, they convey an agenda.</a:t>
            </a:r>
            <a:endParaRPr lang="en-US" dirty="0"/>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27</a:t>
            </a:fld>
            <a:endParaRPr lang="en-GB"/>
          </a:p>
        </p:txBody>
      </p:sp>
    </p:spTree>
    <p:extLst>
      <p:ext uri="{BB962C8B-B14F-4D97-AF65-F5344CB8AC3E}">
        <p14:creationId xmlns:p14="http://schemas.microsoft.com/office/powerpoint/2010/main" val="4844417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 of open ended (and 'guided' in that it is very specific)  This is a good example since often people worry that open ended questions will take too long, that it will encourage someone to talk too much.  We can ask open ended questions that are very specific, just by saying 'tell me more about X'</a:t>
            </a:r>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28</a:t>
            </a:fld>
            <a:endParaRPr lang="en-GB"/>
          </a:p>
        </p:txBody>
      </p:sp>
    </p:spTree>
    <p:extLst>
      <p:ext uri="{BB962C8B-B14F-4D97-AF65-F5344CB8AC3E}">
        <p14:creationId xmlns:p14="http://schemas.microsoft.com/office/powerpoint/2010/main" val="42833199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a:t>
            </a:r>
            <a:r>
              <a:rPr lang="en-US" baseline="0" dirty="0"/>
              <a:t> participants to define</a:t>
            </a:r>
            <a:r>
              <a:rPr lang="en-US" dirty="0"/>
              <a:t> open ended</a:t>
            </a:r>
            <a:r>
              <a:rPr lang="en-US" baseline="0" dirty="0"/>
              <a:t> questions (can’t answer yes or no).   Expand the definition to include any one word or one phrase answer, and give examples ‘when did that happen?”  ‘where did you go?’    ‘who went with you?’  </a:t>
            </a:r>
          </a:p>
          <a:p>
            <a:endParaRPr lang="en-US" baseline="0" dirty="0"/>
          </a:p>
          <a:p>
            <a:r>
              <a:rPr lang="en-US" dirty="0"/>
              <a:t>This is a slide</a:t>
            </a:r>
            <a:r>
              <a:rPr lang="en-US" baseline="0" dirty="0"/>
              <a:t> to share research.   Looking through the bibliography at some of the open ended question research is useful.   Here are a few highlights:</a:t>
            </a:r>
          </a:p>
          <a:p>
            <a:endParaRPr lang="en-US" baseline="0" dirty="0"/>
          </a:p>
          <a:p>
            <a:r>
              <a:rPr lang="en-US" baseline="0" dirty="0"/>
              <a:t>The Institute of Medicine called open ended questions the ‘gold standard’ of communication over 15 years ago, and since then there has only been more research to support this.</a:t>
            </a:r>
          </a:p>
          <a:p>
            <a:endParaRPr lang="en-US" baseline="0" dirty="0"/>
          </a:p>
          <a:p>
            <a:r>
              <a:rPr lang="en-US" baseline="0" dirty="0"/>
              <a:t>Diagnostic accuracy is related to how many open ended questions clinicians (physicians and BH clinicians) ask.   Inaccurate diagnosis is related to the number of closed questions </a:t>
            </a:r>
          </a:p>
          <a:p>
            <a:r>
              <a:rPr lang="en-US" baseline="0" dirty="0"/>
              <a:t>asked.</a:t>
            </a:r>
          </a:p>
          <a:p>
            <a:endParaRPr lang="en-US" baseline="0" dirty="0"/>
          </a:p>
          <a:p>
            <a:r>
              <a:rPr lang="en-US" baseline="0" dirty="0"/>
              <a:t>Open ended questions effectively convey empathy; closed questions do not, they convey an agenda.</a:t>
            </a:r>
            <a:endParaRPr lang="en-US" dirty="0"/>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29</a:t>
            </a:fld>
            <a:endParaRPr lang="en-GB"/>
          </a:p>
        </p:txBody>
      </p:sp>
    </p:spTree>
    <p:extLst>
      <p:ext uri="{BB962C8B-B14F-4D97-AF65-F5344CB8AC3E}">
        <p14:creationId xmlns:p14="http://schemas.microsoft.com/office/powerpoint/2010/main" val="39381824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can share here that the difficulty with the 'do you want to quit X' questions is that they are closed, and also that they indicate it is a yes/no answer, when we know the great majority of us are ambivalent about these </a:t>
            </a:r>
            <a:r>
              <a:rPr lang="en-GB" dirty="0" err="1"/>
              <a:t>behaviors</a:t>
            </a:r>
            <a:r>
              <a:rPr lang="en-GB" dirty="0"/>
              <a:t>- it is both yes AND no.</a:t>
            </a:r>
          </a:p>
          <a:p>
            <a:endParaRPr lang="en-GB" dirty="0"/>
          </a:p>
          <a:p>
            <a:r>
              <a:rPr lang="en-GB" dirty="0"/>
              <a:t>Closed questions also include:</a:t>
            </a:r>
          </a:p>
          <a:p>
            <a:endParaRPr lang="en-GB" dirty="0"/>
          </a:p>
          <a:p>
            <a:r>
              <a:rPr lang="en-GB" dirty="0"/>
              <a:t>Have you thought of doing…..</a:t>
            </a:r>
          </a:p>
          <a:p>
            <a:endParaRPr lang="en-GB" dirty="0"/>
          </a:p>
          <a:p>
            <a:r>
              <a:rPr lang="en-GB" dirty="0"/>
              <a:t>Do you think you could/should….</a:t>
            </a:r>
          </a:p>
          <a:p>
            <a:endParaRPr lang="en-GB" dirty="0"/>
          </a:p>
          <a:p>
            <a:r>
              <a:rPr lang="en-GB" dirty="0"/>
              <a:t>Which sort of masquerade a bit as open; those questions tend to increase psychological resistance, as people feel we are pushing them to do something.</a:t>
            </a:r>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30</a:t>
            </a:fld>
            <a:endParaRPr lang="en-GB"/>
          </a:p>
        </p:txBody>
      </p:sp>
    </p:spTree>
    <p:extLst>
      <p:ext uri="{BB962C8B-B14F-4D97-AF65-F5344CB8AC3E}">
        <p14:creationId xmlns:p14="http://schemas.microsoft.com/office/powerpoint/2010/main" val="8606641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a:t>
            </a:r>
            <a:r>
              <a:rPr lang="en-US" baseline="0" dirty="0"/>
              <a:t> participants to define</a:t>
            </a:r>
            <a:r>
              <a:rPr lang="en-US" dirty="0"/>
              <a:t> open ended</a:t>
            </a:r>
            <a:r>
              <a:rPr lang="en-US" baseline="0" dirty="0"/>
              <a:t> questions (can’t answer yes or no).   Expand the definition to include any one word or one phrase answer, and give examples ‘when did that happen?”  ‘where did you go?’    ‘who went with you?’  </a:t>
            </a:r>
          </a:p>
          <a:p>
            <a:endParaRPr lang="en-US" baseline="0" dirty="0"/>
          </a:p>
          <a:p>
            <a:r>
              <a:rPr lang="en-US" dirty="0"/>
              <a:t>This is a slide</a:t>
            </a:r>
            <a:r>
              <a:rPr lang="en-US" baseline="0" dirty="0"/>
              <a:t> to share research.   Looking through the bibliography at some of the open ended question research is useful.   Here are a few highlights:</a:t>
            </a:r>
          </a:p>
          <a:p>
            <a:endParaRPr lang="en-US" baseline="0" dirty="0"/>
          </a:p>
          <a:p>
            <a:r>
              <a:rPr lang="en-US" baseline="0" dirty="0"/>
              <a:t>The Institute of Medicine called open ended questions the ‘gold standard’ of communication over 15 years ago, and since then there has only been more research to support this.</a:t>
            </a:r>
          </a:p>
          <a:p>
            <a:endParaRPr lang="en-US" baseline="0" dirty="0"/>
          </a:p>
          <a:p>
            <a:r>
              <a:rPr lang="en-US" baseline="0" dirty="0"/>
              <a:t>Diagnostic accuracy is related to how many open ended questions clinicians (physicians and BH clinicians) ask.   Inaccurate diagnosis is related to the number of closed questions </a:t>
            </a:r>
          </a:p>
          <a:p>
            <a:r>
              <a:rPr lang="en-US" baseline="0" dirty="0"/>
              <a:t>asked.</a:t>
            </a:r>
          </a:p>
          <a:p>
            <a:endParaRPr lang="en-US" baseline="0" dirty="0"/>
          </a:p>
          <a:p>
            <a:r>
              <a:rPr lang="en-US" baseline="0" dirty="0"/>
              <a:t>Open ended questions effectively convey empathy; closed questions do not, they convey an agenda.</a:t>
            </a:r>
            <a:endParaRPr lang="en-US" dirty="0"/>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31</a:t>
            </a:fld>
            <a:endParaRPr lang="en-GB"/>
          </a:p>
        </p:txBody>
      </p:sp>
    </p:spTree>
    <p:extLst>
      <p:ext uri="{BB962C8B-B14F-4D97-AF65-F5344CB8AC3E}">
        <p14:creationId xmlns:p14="http://schemas.microsoft.com/office/powerpoint/2010/main" val="1034395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While MI is normally defined as a counseling approach, it can be more broadly thought of as a communication approach, as it is just as applicable to our relationships with our friends, family, &amp; ourselves. </a:t>
            </a:r>
            <a:endParaRPr lang="en-GB" sz="1200" dirty="0"/>
          </a:p>
          <a:p>
            <a:endParaRPr lang="en-US" dirty="0"/>
          </a:p>
        </p:txBody>
      </p:sp>
      <p:sp>
        <p:nvSpPr>
          <p:cNvPr id="4" name="Slide Number Placeholder 3"/>
          <p:cNvSpPr>
            <a:spLocks noGrp="1"/>
          </p:cNvSpPr>
          <p:nvPr>
            <p:ph type="sldNum" sz="quarter" idx="5"/>
          </p:nvPr>
        </p:nvSpPr>
        <p:spPr/>
        <p:txBody>
          <a:bodyPr/>
          <a:lstStyle/>
          <a:p>
            <a:fld id="{A728423B-B0C0-4CFE-9009-1F4B439060E8}" type="slidenum">
              <a:rPr lang="en-GB" smtClean="0"/>
              <a:t>3</a:t>
            </a:fld>
            <a:endParaRPr lang="en-GB"/>
          </a:p>
        </p:txBody>
      </p:sp>
    </p:spTree>
    <p:extLst>
      <p:ext uri="{BB962C8B-B14F-4D97-AF65-F5344CB8AC3E}">
        <p14:creationId xmlns:p14="http://schemas.microsoft.com/office/powerpoint/2010/main" val="22020913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32</a:t>
            </a:fld>
            <a:endParaRPr lang="en-GB"/>
          </a:p>
        </p:txBody>
      </p:sp>
    </p:spTree>
    <p:extLst>
      <p:ext uri="{BB962C8B-B14F-4D97-AF65-F5344CB8AC3E}">
        <p14:creationId xmlns:p14="http://schemas.microsoft.com/office/powerpoint/2010/main" val="8145939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slide, you can ask participants</a:t>
            </a:r>
            <a:r>
              <a:rPr lang="en-US" baseline="0" dirty="0"/>
              <a:t> to change these questions into open ended questions.   </a:t>
            </a:r>
          </a:p>
          <a:p>
            <a:endParaRPr lang="en-US" baseline="0" dirty="0"/>
          </a:p>
          <a:p>
            <a:r>
              <a:rPr lang="en-US" baseline="0" dirty="0"/>
              <a:t>This is where you can talk about not starting open ended questions with ‘Why’; and instead use the stems ‘What’, ‘How’ and ‘Tell me more about.  If you ask participant the reason for avoiding staring questions with 'why' they will almost explain it for you.</a:t>
            </a:r>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34</a:t>
            </a:fld>
            <a:endParaRPr lang="en-GB"/>
          </a:p>
        </p:txBody>
      </p:sp>
    </p:spTree>
    <p:extLst>
      <p:ext uri="{BB962C8B-B14F-4D97-AF65-F5344CB8AC3E}">
        <p14:creationId xmlns:p14="http://schemas.microsoft.com/office/powerpoint/2010/main" val="37365913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slide, you can ask participants</a:t>
            </a:r>
            <a:r>
              <a:rPr lang="en-US" baseline="0" dirty="0"/>
              <a:t> to change these questions into open ended questions.   </a:t>
            </a:r>
          </a:p>
          <a:p>
            <a:endParaRPr lang="en-US" baseline="0" dirty="0"/>
          </a:p>
          <a:p>
            <a:r>
              <a:rPr lang="en-US" baseline="0" dirty="0"/>
              <a:t>This is where you can share about not starting open ended questions with ‘Why’; and instead use the stems ‘What’, ‘How’ and ‘Tell me more about</a:t>
            </a:r>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35</a:t>
            </a:fld>
            <a:endParaRPr lang="en-GB"/>
          </a:p>
        </p:txBody>
      </p:sp>
    </p:spTree>
    <p:extLst>
      <p:ext uri="{BB962C8B-B14F-4D97-AF65-F5344CB8AC3E}">
        <p14:creationId xmlns:p14="http://schemas.microsoft.com/office/powerpoint/2010/main" val="32736031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Video Workshops:   </a:t>
            </a:r>
            <a:r>
              <a:rPr lang="en-US" dirty="0"/>
              <a:t>If you have a co-facilitator, you can practice via video in front of the group.  If you are alone, and have a close friend/colleague in the workshop, you can ask them if you can practice asking open ended questions to them.  If not, you can skip.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In person: Facilitators demonstrate.</a:t>
            </a:r>
            <a:r>
              <a:rPr lang="en-US" b="1" baseline="0" dirty="0"/>
              <a:t>  </a:t>
            </a:r>
            <a:r>
              <a:rPr lang="en-US" baseline="0" dirty="0"/>
              <a:t>Open ended questions are hard, so if you make a mistake during the demonstration, and ask a closed or narrow question, you can just normalize how hard it is and try again to do an open question.  Remember to use something real, no role playing </a:t>
            </a:r>
            <a:r>
              <a:rPr lang="en-US" baseline="0" dirty="0">
                <a:sym typeface="Wingdings"/>
              </a:rPr>
              <a:t></a:t>
            </a:r>
            <a:endParaRPr lang="en-US" baseline="0" dirty="0"/>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36</a:t>
            </a:fld>
            <a:endParaRPr lang="en-GB"/>
          </a:p>
        </p:txBody>
      </p:sp>
    </p:spTree>
    <p:extLst>
      <p:ext uri="{BB962C8B-B14F-4D97-AF65-F5344CB8AC3E}">
        <p14:creationId xmlns:p14="http://schemas.microsoft.com/office/powerpoint/2010/main" val="33849825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For Video Workshops:  If you have break out rooms, use them here.  If not, skip.</a:t>
            </a:r>
          </a:p>
          <a:p>
            <a:endParaRPr lang="en-US" b="1" dirty="0"/>
          </a:p>
          <a:p>
            <a:r>
              <a:rPr lang="en-US" dirty="0"/>
              <a:t>Set up the exercise.  The basic directions are:</a:t>
            </a:r>
          </a:p>
          <a:p>
            <a:endParaRPr lang="en-US" dirty="0"/>
          </a:p>
          <a:p>
            <a:r>
              <a:rPr lang="en-US" dirty="0"/>
              <a:t>Triads are preferred.  Keep the same triad throughout the workshop(s)  </a:t>
            </a:r>
          </a:p>
          <a:p>
            <a:endParaRPr lang="en-US" dirty="0"/>
          </a:p>
          <a:p>
            <a:r>
              <a:rPr lang="en-US" dirty="0"/>
              <a:t>Give roles:  1.  Person practicing 2. Person being practice on and 3. Observer.</a:t>
            </a:r>
          </a:p>
          <a:p>
            <a:endParaRPr lang="en-US" dirty="0"/>
          </a:p>
          <a:p>
            <a:r>
              <a:rPr lang="en-US" dirty="0"/>
              <a:t>Let the groups know  to avoid any questions or advice.  They are only practicing empathy techniques talked about previously.</a:t>
            </a:r>
          </a:p>
          <a:p>
            <a:endParaRPr lang="en-US" dirty="0"/>
          </a:p>
          <a:p>
            <a:r>
              <a:rPr lang="en-US" dirty="0"/>
              <a:t>The person being practiced on thinks of something they are willing to share, that they are having feelings about.  They can use what they did before, in the previous exercise, or they can use something new.  </a:t>
            </a:r>
          </a:p>
          <a:p>
            <a:endParaRPr lang="en-US" dirty="0"/>
          </a:p>
          <a:p>
            <a:r>
              <a:rPr lang="en-US" dirty="0"/>
              <a:t>The person practicing, asks at least 2 open ended questions (1, then let the person talk, then another)</a:t>
            </a:r>
          </a:p>
          <a:p>
            <a:endParaRPr lang="en-US" dirty="0"/>
          </a:p>
          <a:p>
            <a:r>
              <a:rPr lang="en-US" dirty="0"/>
              <a:t>The observer names whether a question is open or closed, after the person practicing asks.  If it is ‘closed’ the practitioner stops and tries again..</a:t>
            </a:r>
          </a:p>
          <a:p>
            <a:endParaRPr lang="en-US" dirty="0"/>
          </a:p>
          <a:p>
            <a:r>
              <a:rPr lang="en-US" dirty="0"/>
              <a:t>Switch.</a:t>
            </a:r>
          </a:p>
          <a:p>
            <a:endParaRPr lang="en-US" dirty="0"/>
          </a:p>
          <a:p>
            <a:r>
              <a:rPr lang="en-US" dirty="0"/>
              <a:t>When the group comes back from breakouts, ask one question and let 1 or 2 people share 'what was surprising?' 'How was that for you when you were reflecting?' 'How was it for you when you were being reflected?' are examples.</a:t>
            </a:r>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37</a:t>
            </a:fld>
            <a:endParaRPr lang="en-GB"/>
          </a:p>
        </p:txBody>
      </p:sp>
    </p:spTree>
    <p:extLst>
      <p:ext uri="{BB962C8B-B14F-4D97-AF65-F5344CB8AC3E}">
        <p14:creationId xmlns:p14="http://schemas.microsoft.com/office/powerpoint/2010/main" val="29608472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Define reflective listening.</a:t>
            </a:r>
            <a:r>
              <a:rPr lang="en-US" baseline="0" dirty="0"/>
              <a:t>  If you have been engaging in reflective listening during the workshop in the last few minutes, you can use those examples.</a:t>
            </a:r>
          </a:p>
          <a:p>
            <a:endParaRPr lang="en-US" baseline="0" dirty="0"/>
          </a:p>
          <a:p>
            <a:r>
              <a:rPr lang="en-US" baseline="0" dirty="0"/>
              <a:t>Again, it is useful hear to cite some research.  There are many research articles about reflective listening in the bibliography, here are some highlights:</a:t>
            </a:r>
          </a:p>
          <a:p>
            <a:endParaRPr lang="en-US" baseline="0" dirty="0"/>
          </a:p>
          <a:p>
            <a:r>
              <a:rPr lang="en-US" baseline="0" dirty="0"/>
              <a:t>Reflective listening conveys empathy</a:t>
            </a:r>
          </a:p>
          <a:p>
            <a:endParaRPr lang="en-US" baseline="0" dirty="0"/>
          </a:p>
          <a:p>
            <a:r>
              <a:rPr lang="en-US" baseline="0" dirty="0"/>
              <a:t>Reflective listening saves time in a visit (an average of 2-3 minutes)</a:t>
            </a:r>
          </a:p>
          <a:p>
            <a:endParaRPr lang="en-US" baseline="0" dirty="0"/>
          </a:p>
          <a:p>
            <a:r>
              <a:rPr lang="en-US" baseline="0" dirty="0"/>
              <a:t>Reflective listening increase patient safety and decreases medical errors</a:t>
            </a:r>
          </a:p>
          <a:p>
            <a:endParaRPr lang="en-US" baseline="0" dirty="0"/>
          </a:p>
          <a:p>
            <a:r>
              <a:rPr lang="en-US" baseline="0" dirty="0"/>
              <a:t>Reflective listening increase important self disclosures</a:t>
            </a:r>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39</a:t>
            </a:fld>
            <a:endParaRPr lang="en-GB"/>
          </a:p>
        </p:txBody>
      </p:sp>
    </p:spTree>
    <p:extLst>
      <p:ext uri="{BB962C8B-B14F-4D97-AF65-F5344CB8AC3E}">
        <p14:creationId xmlns:p14="http://schemas.microsoft.com/office/powerpoint/2010/main" val="12418407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bg1"/>
                </a:solidFill>
              </a:rPr>
              <a:t>Ask participants what they think about this, they likely will articulate the reasons for you.   Generally:  we lose all non-</a:t>
            </a:r>
            <a:r>
              <a:rPr lang="en-US" sz="1200" b="0" dirty="0" err="1">
                <a:solidFill>
                  <a:schemeClr val="bg1"/>
                </a:solidFill>
              </a:rPr>
              <a:t>verbals</a:t>
            </a:r>
            <a:r>
              <a:rPr lang="en-US" sz="1200" b="0" dirty="0">
                <a:solidFill>
                  <a:schemeClr val="bg1"/>
                </a:solidFill>
              </a:rPr>
              <a:t> on the phone- this makes the verbal MI skills much more important.  Reflective listening is what we do when we normally nod, say '</a:t>
            </a:r>
            <a:r>
              <a:rPr lang="en-US" sz="1200" b="0" dirty="0" err="1">
                <a:solidFill>
                  <a:schemeClr val="bg1"/>
                </a:solidFill>
              </a:rPr>
              <a:t>mmmm</a:t>
            </a:r>
            <a:r>
              <a:rPr lang="en-US" sz="1200" b="0" dirty="0">
                <a:solidFill>
                  <a:schemeClr val="bg1"/>
                </a:solidFill>
              </a:rPr>
              <a:t>', make eye contact, and otherwise indicate that we understand what someone is saying to 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bg1"/>
                </a:solidFill>
              </a:rPr>
              <a:t>On the phone, not only do those talking worry about the phone line cutting out if we are silent too long, they also worry if we are judging, not understanding, spacing out, or otherwise not 'with' them, making reflective listening one of our most important  phone strategies</a:t>
            </a:r>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40</a:t>
            </a:fld>
            <a:endParaRPr lang="en-GB"/>
          </a:p>
        </p:txBody>
      </p:sp>
    </p:spTree>
    <p:extLst>
      <p:ext uri="{BB962C8B-B14F-4D97-AF65-F5344CB8AC3E}">
        <p14:creationId xmlns:p14="http://schemas.microsoft.com/office/powerpoint/2010/main" val="7881417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41</a:t>
            </a:fld>
            <a:endParaRPr lang="en-GB"/>
          </a:p>
        </p:txBody>
      </p:sp>
    </p:spTree>
    <p:extLst>
      <p:ext uri="{BB962C8B-B14F-4D97-AF65-F5344CB8AC3E}">
        <p14:creationId xmlns:p14="http://schemas.microsoft.com/office/powerpoint/2010/main" val="17307937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Define these 3 types of reflective listening.</a:t>
            </a:r>
          </a:p>
          <a:p>
            <a:endParaRPr lang="en-US" dirty="0"/>
          </a:p>
          <a:p>
            <a:r>
              <a:rPr lang="en-US" dirty="0"/>
              <a:t>Giving examples of these three makes them concrete.  </a:t>
            </a:r>
          </a:p>
          <a:p>
            <a:endParaRPr lang="en-US" dirty="0"/>
          </a:p>
          <a:p>
            <a:r>
              <a:rPr lang="en-US" dirty="0"/>
              <a:t>Basic definitions:</a:t>
            </a:r>
          </a:p>
          <a:p>
            <a:endParaRPr lang="en-US" dirty="0"/>
          </a:p>
          <a:p>
            <a:pPr marL="228600" indent="-228600">
              <a:buAutoNum type="arabicPeriod"/>
            </a:pPr>
            <a:r>
              <a:rPr lang="en-US" b="1" dirty="0"/>
              <a:t>Summarizing </a:t>
            </a:r>
            <a:r>
              <a:rPr lang="en-US" dirty="0"/>
              <a:t>is when you respond to</a:t>
            </a:r>
            <a:r>
              <a:rPr lang="en-US" baseline="0" dirty="0"/>
              <a:t> what has been said with a general summary:  ‘It sounds like you have had such poor experiences with our healthcare system’ or ‘you’ve had so many losses recently’</a:t>
            </a:r>
          </a:p>
          <a:p>
            <a:pPr marL="228600" indent="-228600">
              <a:buAutoNum type="arabicPeriod"/>
            </a:pPr>
            <a:endParaRPr lang="en-US" baseline="0" dirty="0"/>
          </a:p>
          <a:p>
            <a:pPr marL="228600" indent="-228600">
              <a:buAutoNum type="arabicPeriod"/>
            </a:pPr>
            <a:r>
              <a:rPr lang="en-US" baseline="0" dirty="0"/>
              <a:t> </a:t>
            </a:r>
            <a:r>
              <a:rPr lang="en-US" b="1" baseline="0" dirty="0"/>
              <a:t>Exact words </a:t>
            </a:r>
            <a:r>
              <a:rPr lang="en-US" baseline="0" dirty="0"/>
              <a:t>means selecting the high impact words that the other person used:  patient: I just feel like I can’t take it any more, my head feels like it is in a vice’  practitioner: ‘like it is in a vice’.</a:t>
            </a:r>
          </a:p>
          <a:p>
            <a:pPr marL="228600" indent="-228600">
              <a:buAutoNum type="arabicPeriod"/>
            </a:pPr>
            <a:endParaRPr lang="en-US" baseline="0" dirty="0"/>
          </a:p>
          <a:p>
            <a:pPr marL="228600" indent="-228600">
              <a:buAutoNum type="arabicPeriod"/>
            </a:pPr>
            <a:r>
              <a:rPr lang="en-US" b="1" baseline="0" dirty="0"/>
              <a:t>Double sided reflection</a:t>
            </a:r>
            <a:r>
              <a:rPr lang="en-US" baseline="0" dirty="0"/>
              <a:t>: capturing both sides of ambivalence ‘I hear you saying you want your old body back, and I also hear that you feel like the dieting and exercise was punishing back then’</a:t>
            </a:r>
          </a:p>
          <a:p>
            <a:pPr marL="228600" indent="-228600">
              <a:buAutoNum type="arabicPeriod"/>
            </a:pPr>
            <a:endParaRPr lang="en-US" baseline="0" dirty="0"/>
          </a:p>
          <a:p>
            <a:pPr marL="0" indent="0">
              <a:buNone/>
            </a:pPr>
            <a:r>
              <a:rPr lang="en-US" baseline="0" dirty="0"/>
              <a:t>Reflective listening, more than most MI techniques, elicits push back from participants.  People often share about when others have done it with them and it felt forced, or manipulative; often people share that they’ve done it to others, and been chastised ‘didn’t I just say that?!’.</a:t>
            </a:r>
          </a:p>
          <a:p>
            <a:pPr marL="0" indent="0">
              <a:buNone/>
            </a:pPr>
            <a:endParaRPr lang="en-US" baseline="0" dirty="0"/>
          </a:p>
          <a:p>
            <a:pPr marL="0" indent="0">
              <a:buNone/>
            </a:pPr>
            <a:r>
              <a:rPr lang="en-US" baseline="0" dirty="0"/>
              <a:t>The best response to this is to, well, use reflective listening and just repeat back, so they know they are heard.  We can also reinforce that reflective listening, like all of these techniques, is highly skilled, and takes a lot of practice to be proficient at it, and we are never perfect!</a:t>
            </a:r>
            <a:endParaRPr lang="en-US" dirty="0"/>
          </a:p>
          <a:p>
            <a:endParaRPr lang="en-US" dirty="0"/>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42</a:t>
            </a:fld>
            <a:endParaRPr lang="en-GB"/>
          </a:p>
        </p:txBody>
      </p:sp>
    </p:spTree>
    <p:extLst>
      <p:ext uri="{BB962C8B-B14F-4D97-AF65-F5344CB8AC3E}">
        <p14:creationId xmlns:p14="http://schemas.microsoft.com/office/powerpoint/2010/main" val="32317149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Facilitators demonstrate</a:t>
            </a:r>
            <a:r>
              <a:rPr lang="en-US" baseline="0" dirty="0"/>
              <a:t> reflective listening.  It is helpful to demonstrate 3 times; exact words, summary and double sided reflection, so have your partner share something they are ambivalent about (wanting to exercise, not having time, for example</a:t>
            </a:r>
            <a:r>
              <a:rPr lang="is-IS" baseline="0" dirty="0"/>
              <a:t>….something real)</a:t>
            </a:r>
            <a:endParaRPr lang="en-US" dirty="0"/>
          </a:p>
          <a:p>
            <a:endParaRPr lang="en-US" dirty="0"/>
          </a:p>
          <a:p>
            <a:r>
              <a:rPr lang="en-US" dirty="0"/>
              <a:t>Set up the</a:t>
            </a:r>
            <a:r>
              <a:rPr lang="en-US" baseline="0" dirty="0"/>
              <a:t> exercise: </a:t>
            </a:r>
            <a:endParaRPr lang="en-US" dirty="0"/>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43</a:t>
            </a:fld>
            <a:endParaRPr lang="en-GB"/>
          </a:p>
        </p:txBody>
      </p:sp>
    </p:spTree>
    <p:extLst>
      <p:ext uri="{BB962C8B-B14F-4D97-AF65-F5344CB8AC3E}">
        <p14:creationId xmlns:p14="http://schemas.microsoft.com/office/powerpoint/2010/main" val="1449448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6BE9099-D374-4539-882B-AC3B02A25B3F}" type="slidenum">
              <a:rPr lang="en-GB" smtClean="0"/>
              <a:t>4</a:t>
            </a:fld>
            <a:endParaRPr lang="en-GB"/>
          </a:p>
        </p:txBody>
      </p:sp>
    </p:spTree>
    <p:extLst>
      <p:ext uri="{BB962C8B-B14F-4D97-AF65-F5344CB8AC3E}">
        <p14:creationId xmlns:p14="http://schemas.microsoft.com/office/powerpoint/2010/main" val="3244803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Video workshop:  Use break out rooms if possible; if not, skip</a:t>
            </a:r>
          </a:p>
          <a:p>
            <a:endParaRPr lang="en-US" b="1" dirty="0"/>
          </a:p>
          <a:p>
            <a:endParaRPr lang="en-US" dirty="0"/>
          </a:p>
          <a:p>
            <a:r>
              <a:rPr lang="en-US" dirty="0"/>
              <a:t>One last practice session, using all three.</a:t>
            </a:r>
            <a:r>
              <a:rPr lang="en-US" baseline="0" dirty="0"/>
              <a:t>   </a:t>
            </a:r>
          </a:p>
          <a:p>
            <a:endParaRPr lang="en-US" baseline="0" dirty="0"/>
          </a:p>
          <a:p>
            <a:pPr marL="228600" indent="-228600">
              <a:buAutoNum type="arabicPeriod"/>
            </a:pPr>
            <a:r>
              <a:rPr lang="en-US" baseline="0" dirty="0"/>
              <a:t>Triads are preferred.  Keep the same triad.</a:t>
            </a:r>
          </a:p>
          <a:p>
            <a:pPr marL="228600" indent="-228600">
              <a:buAutoNum type="arabicPeriod"/>
            </a:pPr>
            <a:endParaRPr lang="en-US" baseline="0" dirty="0"/>
          </a:p>
          <a:p>
            <a:pPr marL="228600" indent="-228600">
              <a:buAutoNum type="arabicPeriod"/>
            </a:pPr>
            <a:r>
              <a:rPr lang="en-US" baseline="0" dirty="0"/>
              <a:t>Give roles:  1.  Person practicing 2. Person being practice on and 3. Observer.</a:t>
            </a:r>
          </a:p>
          <a:p>
            <a:pPr marL="228600" indent="-228600">
              <a:buAutoNum type="arabicPeriod"/>
            </a:pPr>
            <a:endParaRPr lang="en-US" baseline="0" dirty="0"/>
          </a:p>
          <a:p>
            <a:pPr marL="228600" indent="-228600">
              <a:buAutoNum type="arabicPeriod"/>
            </a:pPr>
            <a:r>
              <a:rPr lang="en-US" baseline="0" dirty="0"/>
              <a:t>Let the groups know  to avoid </a:t>
            </a:r>
            <a:r>
              <a:rPr lang="en-US" b="1" baseline="0" dirty="0"/>
              <a:t>any questions or advice</a:t>
            </a:r>
            <a:r>
              <a:rPr lang="en-US" baseline="0" dirty="0"/>
              <a:t>.  </a:t>
            </a:r>
            <a:r>
              <a:rPr lang="en-US" b="1" baseline="0" dirty="0"/>
              <a:t>Add to avoid any cheerleading.  </a:t>
            </a:r>
            <a:r>
              <a:rPr lang="en-US" baseline="0" dirty="0"/>
              <a:t>They are only practicing empathy techniques, open ended questions and reflective listening.  </a:t>
            </a:r>
          </a:p>
          <a:p>
            <a:pPr marL="228600" indent="-228600">
              <a:buAutoNum type="arabicPeriod"/>
            </a:pPr>
            <a:endParaRPr lang="en-US" baseline="0" dirty="0"/>
          </a:p>
          <a:p>
            <a:pPr marL="228600" indent="-228600">
              <a:buAutoNum type="arabicPeriod"/>
            </a:pPr>
            <a:r>
              <a:rPr lang="en-US" baseline="0" dirty="0"/>
              <a:t>The person being practiced on thinks of something they are willing to share, that they are having feelings about.  They can use what they did before, in the previous exercise, and build on it, or they can use something new.  </a:t>
            </a:r>
          </a:p>
          <a:p>
            <a:pPr marL="228600" indent="-228600">
              <a:buAutoNum type="arabicPeriod"/>
            </a:pPr>
            <a:endParaRPr lang="en-US" baseline="0" dirty="0"/>
          </a:p>
          <a:p>
            <a:pPr marL="228600" indent="-228600">
              <a:buAutoNum type="arabicPeriod"/>
            </a:pPr>
            <a:r>
              <a:rPr lang="en-US" baseline="0" dirty="0"/>
              <a:t>The person practicing, uses the skills from these three techniques.</a:t>
            </a:r>
          </a:p>
          <a:p>
            <a:pPr marL="228600" indent="-228600">
              <a:buAutoNum type="arabicPeriod"/>
            </a:pPr>
            <a:endParaRPr lang="en-US" baseline="0" dirty="0"/>
          </a:p>
          <a:p>
            <a:pPr marL="228600" indent="-228600">
              <a:buAutoNum type="arabicPeriod"/>
            </a:pPr>
            <a:r>
              <a:rPr lang="en-US" baseline="0" dirty="0"/>
              <a:t>The observer names what type of techniques were used.</a:t>
            </a:r>
          </a:p>
          <a:p>
            <a:pPr marL="228600" indent="-228600">
              <a:buAutoNum type="arabicPeriod"/>
            </a:pPr>
            <a:endParaRPr lang="en-US" baseline="0" dirty="0"/>
          </a:p>
          <a:p>
            <a:pPr marL="228600" indent="-228600">
              <a:buAutoNum type="arabicPeriod"/>
            </a:pPr>
            <a:r>
              <a:rPr lang="en-US" baseline="0" dirty="0"/>
              <a:t>Switch.</a:t>
            </a:r>
          </a:p>
          <a:p>
            <a:pPr marL="228600" indent="-228600">
              <a:buAutoNum type="arabicPeriod"/>
            </a:pPr>
            <a:endParaRPr lang="en-US" baseline="0" dirty="0"/>
          </a:p>
          <a:p>
            <a:pPr marL="228600" indent="-228600">
              <a:buAutoNum type="arabicPeriod"/>
            </a:pPr>
            <a:r>
              <a:rPr lang="en-US" baseline="0" dirty="0"/>
              <a:t>Use your phone to time exercises; 2 minutes for each person, and each person should go, so 6 minutes for the exercise.</a:t>
            </a:r>
          </a:p>
          <a:p>
            <a:pPr marL="228600" indent="-228600">
              <a:buAutoNum type="arabicPeriod"/>
            </a:pPr>
            <a:endParaRPr lang="en-US" baseline="0" dirty="0"/>
          </a:p>
          <a:p>
            <a:pPr marL="228600" indent="-228600">
              <a:buAutoNum type="arabicPeriod"/>
            </a:pPr>
            <a:r>
              <a:rPr lang="en-US" baseline="0" dirty="0"/>
              <a:t>When everyone has gone, pull the group back together, and ask a general question to process, like ‘how was that’? Or ‘who would like to share their experience with practicing?’ and let 1-3 people share.</a:t>
            </a:r>
          </a:p>
          <a:p>
            <a:endParaRPr lang="en-GB" dirty="0"/>
          </a:p>
        </p:txBody>
      </p:sp>
      <p:sp>
        <p:nvSpPr>
          <p:cNvPr id="4" name="Slide Number Placeholder 3"/>
          <p:cNvSpPr>
            <a:spLocks noGrp="1"/>
          </p:cNvSpPr>
          <p:nvPr>
            <p:ph type="sldNum" sz="quarter" idx="10"/>
          </p:nvPr>
        </p:nvSpPr>
        <p:spPr/>
        <p:txBody>
          <a:bodyPr/>
          <a:lstStyle/>
          <a:p>
            <a:fld id="{A728423B-B0C0-4CFE-9009-1F4B439060E8}" type="slidenum">
              <a:rPr lang="en-GB" smtClean="0"/>
              <a:t>44</a:t>
            </a:fld>
            <a:endParaRPr lang="en-GB"/>
          </a:p>
        </p:txBody>
      </p:sp>
    </p:spTree>
    <p:extLst>
      <p:ext uri="{BB962C8B-B14F-4D97-AF65-F5344CB8AC3E}">
        <p14:creationId xmlns:p14="http://schemas.microsoft.com/office/powerpoint/2010/main" val="4004053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is left blank for an ending slide; depending on the participant group, how well you know them, when the follow up part 2 might be, </a:t>
            </a:r>
            <a:r>
              <a:rPr lang="en-US" dirty="0" err="1"/>
              <a:t>etc</a:t>
            </a:r>
            <a:r>
              <a:rPr lang="en-US" dirty="0"/>
              <a:t>, you can use this to encourage people to set one goal for practicing before next time, you can say thank you for the time, you can elicit questions or thoughts, you can share links to resources, etc.</a:t>
            </a:r>
          </a:p>
        </p:txBody>
      </p:sp>
      <p:sp>
        <p:nvSpPr>
          <p:cNvPr id="4" name="Slide Number Placeholder 3"/>
          <p:cNvSpPr>
            <a:spLocks noGrp="1"/>
          </p:cNvSpPr>
          <p:nvPr>
            <p:ph type="sldNum" sz="quarter" idx="5"/>
          </p:nvPr>
        </p:nvSpPr>
        <p:spPr/>
        <p:txBody>
          <a:bodyPr/>
          <a:lstStyle/>
          <a:p>
            <a:fld id="{A728423B-B0C0-4CFE-9009-1F4B439060E8}" type="slidenum">
              <a:rPr lang="en-GB" smtClean="0"/>
              <a:t>45</a:t>
            </a:fld>
            <a:endParaRPr lang="en-GB"/>
          </a:p>
        </p:txBody>
      </p:sp>
    </p:spTree>
    <p:extLst>
      <p:ext uri="{BB962C8B-B14F-4D97-AF65-F5344CB8AC3E}">
        <p14:creationId xmlns:p14="http://schemas.microsoft.com/office/powerpoint/2010/main" val="3173606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spirit of MI; it assumes we are all equal, and is not hierarchical (even with children)….however it feels most natural for you to talk about this, it is important to convey it is a different way of thinking about motivation, than most of us have seen in traditional health care.</a:t>
            </a:r>
          </a:p>
        </p:txBody>
      </p:sp>
      <p:sp>
        <p:nvSpPr>
          <p:cNvPr id="4" name="Slide Number Placeholder 3"/>
          <p:cNvSpPr>
            <a:spLocks noGrp="1"/>
          </p:cNvSpPr>
          <p:nvPr>
            <p:ph type="sldNum" sz="quarter" idx="5"/>
          </p:nvPr>
        </p:nvSpPr>
        <p:spPr/>
        <p:txBody>
          <a:bodyPr/>
          <a:lstStyle/>
          <a:p>
            <a:fld id="{A728423B-B0C0-4CFE-9009-1F4B439060E8}" type="slidenum">
              <a:rPr lang="en-GB" smtClean="0"/>
              <a:t>5</a:t>
            </a:fld>
            <a:endParaRPr lang="en-GB"/>
          </a:p>
        </p:txBody>
      </p:sp>
    </p:spTree>
    <p:extLst>
      <p:ext uri="{BB962C8B-B14F-4D97-AF65-F5344CB8AC3E}">
        <p14:creationId xmlns:p14="http://schemas.microsoft.com/office/powerpoint/2010/main" val="2975861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place holder for you to add an image, that sparks a short story about the importance of MI.  You can tell a story from your personal life, about your experience of MI; or a story from work.   The goal of the story is to connect with the participants, show your own connection and passion for the material, and to illustrate the importance of MI in our daily lives.  Stories are ideally less than 2 minutes, avoid distracting details (any detail that will make people wonder about it, missing the point of the story), and of course, true ;-).  Hypothetical situations or stories that haven't actually occurred don't sound as authentic to others, and are best avoided.  </a:t>
            </a:r>
          </a:p>
        </p:txBody>
      </p:sp>
      <p:sp>
        <p:nvSpPr>
          <p:cNvPr id="4" name="Slide Number Placeholder 3"/>
          <p:cNvSpPr>
            <a:spLocks noGrp="1"/>
          </p:cNvSpPr>
          <p:nvPr>
            <p:ph type="sldNum" sz="quarter" idx="5"/>
          </p:nvPr>
        </p:nvSpPr>
        <p:spPr/>
        <p:txBody>
          <a:bodyPr/>
          <a:lstStyle/>
          <a:p>
            <a:fld id="{A728423B-B0C0-4CFE-9009-1F4B439060E8}" type="slidenum">
              <a:rPr lang="en-GB" smtClean="0"/>
              <a:t>6</a:t>
            </a:fld>
            <a:endParaRPr lang="en-GB"/>
          </a:p>
        </p:txBody>
      </p:sp>
    </p:spTree>
    <p:extLst>
      <p:ext uri="{BB962C8B-B14F-4D97-AF65-F5344CB8AC3E}">
        <p14:creationId xmlns:p14="http://schemas.microsoft.com/office/powerpoint/2010/main" val="9883053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Motivational Interviewing is a weird name.  It sounds like someone is a motivational speaker, or is trying to motivate us before a job interview!</a:t>
            </a:r>
          </a:p>
          <a:p>
            <a:endParaRPr lang="en-US" dirty="0"/>
          </a:p>
          <a:p>
            <a:r>
              <a:rPr lang="en-US" dirty="0"/>
              <a:t>It came from the idea of two people being shoulder to shoulder, looking at a photo album, and one 'interviewing' the other about what is important to them, what is motivating to them, in their lives…..so, that’s the MI name story </a:t>
            </a:r>
            <a:r>
              <a:rPr lang="en-US" dirty="0">
                <a:sym typeface="Wingdings" pitchFamily="2" charset="2"/>
              </a:rPr>
              <a:t></a:t>
            </a:r>
            <a:endParaRPr lang="en-US" dirty="0"/>
          </a:p>
        </p:txBody>
      </p:sp>
      <p:sp>
        <p:nvSpPr>
          <p:cNvPr id="4" name="Slide Number Placeholder 3"/>
          <p:cNvSpPr>
            <a:spLocks noGrp="1"/>
          </p:cNvSpPr>
          <p:nvPr>
            <p:ph type="sldNum" sz="quarter" idx="5"/>
          </p:nvPr>
        </p:nvSpPr>
        <p:spPr/>
        <p:txBody>
          <a:bodyPr/>
          <a:lstStyle/>
          <a:p>
            <a:fld id="{A728423B-B0C0-4CFE-9009-1F4B439060E8}" type="slidenum">
              <a:rPr lang="en-GB" smtClean="0"/>
              <a:t>7</a:t>
            </a:fld>
            <a:endParaRPr lang="en-GB"/>
          </a:p>
        </p:txBody>
      </p:sp>
    </p:spTree>
    <p:extLst>
      <p:ext uri="{BB962C8B-B14F-4D97-AF65-F5344CB8AC3E}">
        <p14:creationId xmlns:p14="http://schemas.microsoft.com/office/powerpoint/2010/main" val="34188703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might be a good place to mention that there is TONS of research on MI in different countries, cultures, ethnicities, ages, etc….since these are two Caucasian men.</a:t>
            </a:r>
          </a:p>
        </p:txBody>
      </p:sp>
      <p:sp>
        <p:nvSpPr>
          <p:cNvPr id="4" name="Slide Number Placeholder 3"/>
          <p:cNvSpPr>
            <a:spLocks noGrp="1"/>
          </p:cNvSpPr>
          <p:nvPr>
            <p:ph type="sldNum" sz="quarter" idx="5"/>
          </p:nvPr>
        </p:nvSpPr>
        <p:spPr/>
        <p:txBody>
          <a:bodyPr/>
          <a:lstStyle/>
          <a:p>
            <a:fld id="{46BE9099-D374-4539-882B-AC3B02A25B3F}" type="slidenum">
              <a:rPr lang="en-GB" smtClean="0"/>
              <a:t>8</a:t>
            </a:fld>
            <a:endParaRPr lang="en-GB"/>
          </a:p>
        </p:txBody>
      </p:sp>
    </p:spTree>
    <p:extLst>
      <p:ext uri="{BB962C8B-B14F-4D97-AF65-F5344CB8AC3E}">
        <p14:creationId xmlns:p14="http://schemas.microsoft.com/office/powerpoint/2010/main" val="8630942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likely only matters to </a:t>
            </a:r>
            <a:r>
              <a:rPr lang="en-GB" dirty="0" err="1"/>
              <a:t>BH</a:t>
            </a:r>
            <a:r>
              <a:rPr lang="en-GB" dirty="0"/>
              <a:t> people.</a:t>
            </a:r>
          </a:p>
        </p:txBody>
      </p:sp>
      <p:sp>
        <p:nvSpPr>
          <p:cNvPr id="4" name="Slide Number Placeholder 3"/>
          <p:cNvSpPr>
            <a:spLocks noGrp="1"/>
          </p:cNvSpPr>
          <p:nvPr>
            <p:ph type="sldNum" sz="quarter" idx="5"/>
          </p:nvPr>
        </p:nvSpPr>
        <p:spPr/>
        <p:txBody>
          <a:bodyPr/>
          <a:lstStyle/>
          <a:p>
            <a:fld id="{46BE9099-D374-4539-882B-AC3B02A25B3F}" type="slidenum">
              <a:rPr lang="en-GB" smtClean="0"/>
              <a:t>9</a:t>
            </a:fld>
            <a:endParaRPr lang="en-GB"/>
          </a:p>
        </p:txBody>
      </p:sp>
    </p:spTree>
    <p:extLst>
      <p:ext uri="{BB962C8B-B14F-4D97-AF65-F5344CB8AC3E}">
        <p14:creationId xmlns:p14="http://schemas.microsoft.com/office/powerpoint/2010/main" val="29425033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6942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hree Points Slide + Image">
    <p:spTree>
      <p:nvGrpSpPr>
        <p:cNvPr id="1" name=""/>
        <p:cNvGrpSpPr/>
        <p:nvPr/>
      </p:nvGrpSpPr>
      <p:grpSpPr>
        <a:xfrm>
          <a:off x="0" y="0"/>
          <a:ext cx="0" cy="0"/>
          <a:chOff x="0" y="0"/>
          <a:chExt cx="0" cy="0"/>
        </a:xfrm>
      </p:grpSpPr>
      <p:sp>
        <p:nvSpPr>
          <p:cNvPr id="2" name="Text Placeholder 56"/>
          <p:cNvSpPr>
            <a:spLocks noGrp="1"/>
          </p:cNvSpPr>
          <p:nvPr>
            <p:ph type="body" sz="quarter" idx="14" hasCustomPrompt="1"/>
          </p:nvPr>
        </p:nvSpPr>
        <p:spPr>
          <a:xfrm>
            <a:off x="247925" y="1027622"/>
            <a:ext cx="934262" cy="927458"/>
          </a:xfrm>
        </p:spPr>
        <p:txBody>
          <a:bodyPr>
            <a:normAutofit/>
          </a:bodyPr>
          <a:lstStyle>
            <a:lvl1pPr marL="0" indent="0" algn="l">
              <a:buNone/>
              <a:defRPr sz="4950" spc="-225">
                <a:solidFill>
                  <a:schemeClr val="tx2"/>
                </a:solidFill>
                <a:latin typeface="League Spartan" charset="0"/>
                <a:ea typeface="League Spartan" charset="0"/>
                <a:cs typeface="League Spartan" charset="0"/>
              </a:defRPr>
            </a:lvl1pPr>
            <a:lvl2pPr marL="342891" indent="0" algn="ctr">
              <a:buNone/>
              <a:defRPr/>
            </a:lvl2pPr>
            <a:lvl3pPr marL="685783" indent="0" algn="ctr">
              <a:buNone/>
              <a:defRPr/>
            </a:lvl3pPr>
            <a:lvl4pPr marL="1028675" indent="0" algn="ctr">
              <a:buNone/>
              <a:defRPr/>
            </a:lvl4pPr>
            <a:lvl5pPr marL="1371566" indent="0" algn="ctr">
              <a:buNone/>
              <a:defRPr/>
            </a:lvl5pPr>
          </a:lstStyle>
          <a:p>
            <a:pPr lvl="0"/>
            <a:r>
              <a:rPr lang="en-US" dirty="0"/>
              <a:t>1.</a:t>
            </a:r>
          </a:p>
        </p:txBody>
      </p:sp>
      <p:sp>
        <p:nvSpPr>
          <p:cNvPr id="4" name="Text Placeholder 58"/>
          <p:cNvSpPr>
            <a:spLocks noGrp="1"/>
          </p:cNvSpPr>
          <p:nvPr>
            <p:ph type="body" idx="16" hasCustomPrompt="1"/>
          </p:nvPr>
        </p:nvSpPr>
        <p:spPr>
          <a:xfrm>
            <a:off x="1297633" y="910058"/>
            <a:ext cx="3418058" cy="1162589"/>
          </a:xfrm>
        </p:spPr>
        <p:txBody>
          <a:bodyPr>
            <a:noAutofit/>
          </a:bodyPr>
          <a:lstStyle>
            <a:lvl1pPr marL="0" indent="0" algn="l">
              <a:buNone/>
              <a:defRPr lang="en-US" sz="1800" b="0" i="0" smtClean="0">
                <a:solidFill>
                  <a:schemeClr val="tx1">
                    <a:lumMod val="75000"/>
                    <a:lumOff val="25000"/>
                  </a:schemeClr>
                </a:solidFill>
                <a:effectLst/>
                <a:latin typeface="Open Sans" panose="020B0606030504020204" pitchFamily="34" charset="0"/>
                <a:ea typeface="Open Sans" panose="020B0606030504020204" pitchFamily="34" charset="0"/>
                <a:cs typeface="Open Sans" panose="020B0606030504020204" pitchFamily="34" charset="0"/>
              </a:defRPr>
            </a:lvl1pPr>
            <a:lvl2pPr marL="342891" indent="0" algn="ctr">
              <a:buNone/>
              <a:defRPr/>
            </a:lvl2pPr>
            <a:lvl3pPr marL="685783" indent="0" algn="ctr">
              <a:buNone/>
              <a:defRPr/>
            </a:lvl3pPr>
            <a:lvl4pPr marL="1028675" indent="0" algn="ctr">
              <a:buNone/>
              <a:defRPr/>
            </a:lvl4pPr>
            <a:lvl5pPr marL="1371566" indent="0" algn="ctr">
              <a:buNone/>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Proin</a:t>
            </a:r>
            <a:r>
              <a:rPr lang="en-US" dirty="0"/>
              <a:t> </a:t>
            </a:r>
            <a:r>
              <a:rPr lang="en-US" dirty="0" err="1"/>
              <a:t>eu</a:t>
            </a:r>
            <a:r>
              <a:rPr lang="en-US" dirty="0"/>
              <a:t> </a:t>
            </a:r>
            <a:r>
              <a:rPr lang="en-US" dirty="0" err="1"/>
              <a:t>tortor</a:t>
            </a:r>
            <a:r>
              <a:rPr lang="en-US" dirty="0"/>
              <a:t> </a:t>
            </a:r>
            <a:r>
              <a:rPr lang="en-US" dirty="0" err="1"/>
              <a:t>lectus</a:t>
            </a:r>
            <a:r>
              <a:rPr lang="en-US" dirty="0"/>
              <a:t>.</a:t>
            </a:r>
          </a:p>
        </p:txBody>
      </p:sp>
      <p:sp>
        <p:nvSpPr>
          <p:cNvPr id="15" name="Text Placeholder 56">
            <a:extLst>
              <a:ext uri="{FF2B5EF4-FFF2-40B4-BE49-F238E27FC236}">
                <a16:creationId xmlns:a16="http://schemas.microsoft.com/office/drawing/2014/main" id="{3FFBE97F-4C9E-410B-81A4-B1A1352EF7D7}"/>
              </a:ext>
            </a:extLst>
          </p:cNvPr>
          <p:cNvSpPr>
            <a:spLocks noGrp="1"/>
          </p:cNvSpPr>
          <p:nvPr>
            <p:ph type="body" sz="quarter" idx="17" hasCustomPrompt="1"/>
          </p:nvPr>
        </p:nvSpPr>
        <p:spPr>
          <a:xfrm>
            <a:off x="247925" y="2982696"/>
            <a:ext cx="934262" cy="927458"/>
          </a:xfrm>
        </p:spPr>
        <p:txBody>
          <a:bodyPr>
            <a:normAutofit/>
          </a:bodyPr>
          <a:lstStyle>
            <a:lvl1pPr marL="0" indent="0" algn="l">
              <a:buNone/>
              <a:defRPr sz="4950" spc="-225">
                <a:solidFill>
                  <a:schemeClr val="tx2"/>
                </a:solidFill>
                <a:latin typeface="League Spartan" charset="0"/>
                <a:ea typeface="League Spartan" charset="0"/>
                <a:cs typeface="League Spartan" charset="0"/>
              </a:defRPr>
            </a:lvl1pPr>
            <a:lvl2pPr marL="342891" indent="0" algn="ctr">
              <a:buNone/>
              <a:defRPr/>
            </a:lvl2pPr>
            <a:lvl3pPr marL="685783" indent="0" algn="ctr">
              <a:buNone/>
              <a:defRPr/>
            </a:lvl3pPr>
            <a:lvl4pPr marL="1028675" indent="0" algn="ctr">
              <a:buNone/>
              <a:defRPr/>
            </a:lvl4pPr>
            <a:lvl5pPr marL="1371566" indent="0" algn="ctr">
              <a:buNone/>
              <a:defRPr/>
            </a:lvl5pPr>
          </a:lstStyle>
          <a:p>
            <a:pPr lvl="0"/>
            <a:r>
              <a:rPr lang="en-US" dirty="0"/>
              <a:t>2.</a:t>
            </a:r>
          </a:p>
        </p:txBody>
      </p:sp>
      <p:sp>
        <p:nvSpPr>
          <p:cNvPr id="16" name="Text Placeholder 58">
            <a:extLst>
              <a:ext uri="{FF2B5EF4-FFF2-40B4-BE49-F238E27FC236}">
                <a16:creationId xmlns:a16="http://schemas.microsoft.com/office/drawing/2014/main" id="{4A9458CC-F14F-4611-9F59-1C6FC5B418F3}"/>
              </a:ext>
            </a:extLst>
          </p:cNvPr>
          <p:cNvSpPr>
            <a:spLocks noGrp="1"/>
          </p:cNvSpPr>
          <p:nvPr>
            <p:ph type="body" idx="18" hasCustomPrompt="1"/>
          </p:nvPr>
        </p:nvSpPr>
        <p:spPr>
          <a:xfrm>
            <a:off x="1297633" y="2865132"/>
            <a:ext cx="3418058" cy="1162589"/>
          </a:xfrm>
        </p:spPr>
        <p:txBody>
          <a:bodyPr>
            <a:noAutofit/>
          </a:bodyPr>
          <a:lstStyle>
            <a:lvl1pPr marL="0" indent="0" algn="l">
              <a:buNone/>
              <a:defRPr lang="en-US" sz="1800" b="0" i="0" smtClean="0">
                <a:solidFill>
                  <a:schemeClr val="tx1">
                    <a:lumMod val="75000"/>
                    <a:lumOff val="25000"/>
                  </a:schemeClr>
                </a:solidFill>
                <a:effectLst/>
                <a:latin typeface="Open Sans" panose="020B0606030504020204" pitchFamily="34" charset="0"/>
                <a:ea typeface="Open Sans" panose="020B0606030504020204" pitchFamily="34" charset="0"/>
                <a:cs typeface="Open Sans" panose="020B0606030504020204" pitchFamily="34" charset="0"/>
              </a:defRPr>
            </a:lvl1pPr>
            <a:lvl2pPr marL="342891" indent="0" algn="ctr">
              <a:buNone/>
              <a:defRPr/>
            </a:lvl2pPr>
            <a:lvl3pPr marL="685783" indent="0" algn="ctr">
              <a:buNone/>
              <a:defRPr/>
            </a:lvl3pPr>
            <a:lvl4pPr marL="1028675" indent="0" algn="ctr">
              <a:buNone/>
              <a:defRPr/>
            </a:lvl4pPr>
            <a:lvl5pPr marL="1371566" indent="0" algn="ctr">
              <a:buNone/>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Proin</a:t>
            </a:r>
            <a:r>
              <a:rPr lang="en-US" dirty="0"/>
              <a:t> </a:t>
            </a:r>
            <a:r>
              <a:rPr lang="en-US" dirty="0" err="1"/>
              <a:t>eu</a:t>
            </a:r>
            <a:r>
              <a:rPr lang="en-US" dirty="0"/>
              <a:t> </a:t>
            </a:r>
            <a:r>
              <a:rPr lang="en-US" dirty="0" err="1"/>
              <a:t>tortor</a:t>
            </a:r>
            <a:r>
              <a:rPr lang="en-US" dirty="0"/>
              <a:t> </a:t>
            </a:r>
            <a:r>
              <a:rPr lang="en-US" dirty="0" err="1"/>
              <a:t>lectus</a:t>
            </a:r>
            <a:r>
              <a:rPr lang="en-US" dirty="0"/>
              <a:t>.</a:t>
            </a:r>
          </a:p>
        </p:txBody>
      </p:sp>
      <p:sp>
        <p:nvSpPr>
          <p:cNvPr id="17" name="Text Placeholder 56">
            <a:extLst>
              <a:ext uri="{FF2B5EF4-FFF2-40B4-BE49-F238E27FC236}">
                <a16:creationId xmlns:a16="http://schemas.microsoft.com/office/drawing/2014/main" id="{758866CF-43AE-4B5C-BD06-961786F0EBBD}"/>
              </a:ext>
            </a:extLst>
          </p:cNvPr>
          <p:cNvSpPr>
            <a:spLocks noGrp="1"/>
          </p:cNvSpPr>
          <p:nvPr>
            <p:ph type="body" sz="quarter" idx="19" hasCustomPrompt="1"/>
          </p:nvPr>
        </p:nvSpPr>
        <p:spPr>
          <a:xfrm>
            <a:off x="247925" y="4937770"/>
            <a:ext cx="934262" cy="927458"/>
          </a:xfrm>
        </p:spPr>
        <p:txBody>
          <a:bodyPr>
            <a:normAutofit/>
          </a:bodyPr>
          <a:lstStyle>
            <a:lvl1pPr marL="0" indent="0" algn="l">
              <a:buNone/>
              <a:defRPr sz="4950" spc="-225">
                <a:solidFill>
                  <a:schemeClr val="tx2"/>
                </a:solidFill>
                <a:latin typeface="League Spartan" charset="0"/>
                <a:ea typeface="League Spartan" charset="0"/>
                <a:cs typeface="League Spartan" charset="0"/>
              </a:defRPr>
            </a:lvl1pPr>
            <a:lvl2pPr marL="342891" indent="0" algn="ctr">
              <a:buNone/>
              <a:defRPr/>
            </a:lvl2pPr>
            <a:lvl3pPr marL="685783" indent="0" algn="ctr">
              <a:buNone/>
              <a:defRPr/>
            </a:lvl3pPr>
            <a:lvl4pPr marL="1028675" indent="0" algn="ctr">
              <a:buNone/>
              <a:defRPr/>
            </a:lvl4pPr>
            <a:lvl5pPr marL="1371566" indent="0" algn="ctr">
              <a:buNone/>
              <a:defRPr/>
            </a:lvl5pPr>
          </a:lstStyle>
          <a:p>
            <a:pPr lvl="0"/>
            <a:r>
              <a:rPr lang="en-US" dirty="0"/>
              <a:t>3.</a:t>
            </a:r>
          </a:p>
        </p:txBody>
      </p:sp>
      <p:sp>
        <p:nvSpPr>
          <p:cNvPr id="18" name="Text Placeholder 58">
            <a:extLst>
              <a:ext uri="{FF2B5EF4-FFF2-40B4-BE49-F238E27FC236}">
                <a16:creationId xmlns:a16="http://schemas.microsoft.com/office/drawing/2014/main" id="{61CF389B-90C4-47FD-AC2A-30E137686ADD}"/>
              </a:ext>
            </a:extLst>
          </p:cNvPr>
          <p:cNvSpPr>
            <a:spLocks noGrp="1"/>
          </p:cNvSpPr>
          <p:nvPr>
            <p:ph type="body" idx="20" hasCustomPrompt="1"/>
          </p:nvPr>
        </p:nvSpPr>
        <p:spPr>
          <a:xfrm>
            <a:off x="1297633" y="4820206"/>
            <a:ext cx="3418058" cy="1162589"/>
          </a:xfrm>
        </p:spPr>
        <p:txBody>
          <a:bodyPr>
            <a:noAutofit/>
          </a:bodyPr>
          <a:lstStyle>
            <a:lvl1pPr marL="0" indent="0" algn="l">
              <a:buNone/>
              <a:defRPr lang="en-US" sz="1800" b="0" i="0" smtClean="0">
                <a:solidFill>
                  <a:schemeClr val="tx1">
                    <a:lumMod val="75000"/>
                    <a:lumOff val="25000"/>
                  </a:schemeClr>
                </a:solidFill>
                <a:effectLst/>
                <a:latin typeface="Open Sans" panose="020B0606030504020204" pitchFamily="34" charset="0"/>
                <a:ea typeface="Open Sans" panose="020B0606030504020204" pitchFamily="34" charset="0"/>
                <a:cs typeface="Open Sans" panose="020B0606030504020204" pitchFamily="34" charset="0"/>
              </a:defRPr>
            </a:lvl1pPr>
            <a:lvl2pPr marL="342891" indent="0" algn="ctr">
              <a:buNone/>
              <a:defRPr/>
            </a:lvl2pPr>
            <a:lvl3pPr marL="685783" indent="0" algn="ctr">
              <a:buNone/>
              <a:defRPr/>
            </a:lvl3pPr>
            <a:lvl4pPr marL="1028675" indent="0" algn="ctr">
              <a:buNone/>
              <a:defRPr/>
            </a:lvl4pPr>
            <a:lvl5pPr marL="1371566" indent="0" algn="ctr">
              <a:buNone/>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Proin</a:t>
            </a:r>
            <a:r>
              <a:rPr lang="en-US" dirty="0"/>
              <a:t> </a:t>
            </a:r>
            <a:r>
              <a:rPr lang="en-US" dirty="0" err="1"/>
              <a:t>eu</a:t>
            </a:r>
            <a:r>
              <a:rPr lang="en-US" dirty="0"/>
              <a:t> </a:t>
            </a:r>
            <a:r>
              <a:rPr lang="en-US" dirty="0" err="1"/>
              <a:t>tortor</a:t>
            </a:r>
            <a:r>
              <a:rPr lang="en-US" dirty="0"/>
              <a:t> </a:t>
            </a:r>
            <a:r>
              <a:rPr lang="en-US" dirty="0" err="1"/>
              <a:t>lectus</a:t>
            </a:r>
            <a:r>
              <a:rPr lang="en-US" dirty="0"/>
              <a:t>.</a:t>
            </a:r>
          </a:p>
        </p:txBody>
      </p:sp>
      <p:sp>
        <p:nvSpPr>
          <p:cNvPr id="19" name="Picture Placeholder 9">
            <a:extLst>
              <a:ext uri="{FF2B5EF4-FFF2-40B4-BE49-F238E27FC236}">
                <a16:creationId xmlns:a16="http://schemas.microsoft.com/office/drawing/2014/main" id="{B3D99353-2998-4BE3-87B7-79EB31E6C17E}"/>
              </a:ext>
            </a:extLst>
          </p:cNvPr>
          <p:cNvSpPr>
            <a:spLocks noGrp="1"/>
          </p:cNvSpPr>
          <p:nvPr>
            <p:ph type="pic" sz="quarter" idx="12"/>
          </p:nvPr>
        </p:nvSpPr>
        <p:spPr>
          <a:xfrm>
            <a:off x="4876858" y="0"/>
            <a:ext cx="4267142" cy="6858000"/>
          </a:xfrm>
          <a:solidFill>
            <a:schemeClr val="tx2">
              <a:lumMod val="75000"/>
            </a:schemeClr>
          </a:solidFill>
        </p:spPr>
        <p:txBody>
          <a:bodyPr/>
          <a:lstStyle>
            <a:lvl1pPr algn="ctr">
              <a:defRPr baseline="0">
                <a:solidFill>
                  <a:schemeClr val="bg1"/>
                </a:solidFill>
              </a:defRPr>
            </a:lvl1pPr>
          </a:lstStyle>
          <a:p>
            <a:endParaRPr lang="en-US" dirty="0"/>
          </a:p>
          <a:p>
            <a:endParaRPr lang="en-US" dirty="0"/>
          </a:p>
          <a:p>
            <a:endParaRPr lang="en-US" dirty="0"/>
          </a:p>
          <a:p>
            <a:endParaRPr lang="en-US" dirty="0"/>
          </a:p>
          <a:p>
            <a:endParaRPr lang="en-US" dirty="0"/>
          </a:p>
          <a:p>
            <a:r>
              <a:rPr lang="en-US" dirty="0"/>
              <a:t>Picture would go here or inserted here</a:t>
            </a:r>
          </a:p>
        </p:txBody>
      </p:sp>
    </p:spTree>
    <p:extLst>
      <p:ext uri="{BB962C8B-B14F-4D97-AF65-F5344CB8AC3E}">
        <p14:creationId xmlns:p14="http://schemas.microsoft.com/office/powerpoint/2010/main" val="1972437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White (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17613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2640C-F8E6-4902-8243-E61A5BEBBCB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0DA86E-E972-4261-811D-EAFFB39888D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963E3B-B22D-4106-9A66-B6226AF69389}"/>
              </a:ext>
            </a:extLst>
          </p:cNvPr>
          <p:cNvSpPr>
            <a:spLocks noGrp="1"/>
          </p:cNvSpPr>
          <p:nvPr>
            <p:ph type="dt" sz="half" idx="10"/>
          </p:nvPr>
        </p:nvSpPr>
        <p:spPr/>
        <p:txBody>
          <a:bodyPr/>
          <a:lstStyle/>
          <a:p>
            <a:fld id="{5CF8B868-1EF7-4F41-87D6-E813D2019044}" type="datetimeFigureOut">
              <a:rPr lang="en-US" smtClean="0"/>
              <a:t>10/5/2020</a:t>
            </a:fld>
            <a:endParaRPr lang="en-US"/>
          </a:p>
        </p:txBody>
      </p:sp>
      <p:sp>
        <p:nvSpPr>
          <p:cNvPr id="5" name="Footer Placeholder 4">
            <a:extLst>
              <a:ext uri="{FF2B5EF4-FFF2-40B4-BE49-F238E27FC236}">
                <a16:creationId xmlns:a16="http://schemas.microsoft.com/office/drawing/2014/main" id="{1F34968C-F0AD-40F0-9635-D7F58ADCC7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5177D5-173A-4438-9605-CB458259BDF0}"/>
              </a:ext>
            </a:extLst>
          </p:cNvPr>
          <p:cNvSpPr>
            <a:spLocks noGrp="1"/>
          </p:cNvSpPr>
          <p:nvPr>
            <p:ph type="sldNum" sz="quarter" idx="12"/>
          </p:nvPr>
        </p:nvSpPr>
        <p:spPr/>
        <p:txBody>
          <a:bodyPr/>
          <a:lstStyle/>
          <a:p>
            <a:fld id="{1C9B3402-6297-4848-80A2-C7742CC5936C}" type="slidenum">
              <a:rPr lang="en-US" smtClean="0"/>
              <a:t>‹#›</a:t>
            </a:fld>
            <a:endParaRPr lang="en-US"/>
          </a:p>
        </p:txBody>
      </p:sp>
    </p:spTree>
    <p:extLst>
      <p:ext uri="{BB962C8B-B14F-4D97-AF65-F5344CB8AC3E}">
        <p14:creationId xmlns:p14="http://schemas.microsoft.com/office/powerpoint/2010/main" val="1033729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30536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Blank">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452CC3-2994-4EB0-9605-2D7A3430C35D}"/>
              </a:ext>
            </a:extLst>
          </p:cNvPr>
          <p:cNvSpPr/>
          <p:nvPr userDrawn="1"/>
        </p:nvSpPr>
        <p:spPr>
          <a:xfrm>
            <a:off x="0" y="5486400"/>
            <a:ext cx="9144000" cy="137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4">
            <a:extLst>
              <a:ext uri="{FF2B5EF4-FFF2-40B4-BE49-F238E27FC236}">
                <a16:creationId xmlns:a16="http://schemas.microsoft.com/office/drawing/2014/main" id="{AEAEAEE9-7581-4986-ABCB-F42B57530473}"/>
              </a:ext>
            </a:extLst>
          </p:cNvPr>
          <p:cNvSpPr>
            <a:spLocks noGrp="1"/>
          </p:cNvSpPr>
          <p:nvPr>
            <p:ph type="body" sz="quarter" idx="10" hasCustomPrompt="1"/>
          </p:nvPr>
        </p:nvSpPr>
        <p:spPr>
          <a:xfrm>
            <a:off x="571964" y="2352597"/>
            <a:ext cx="6420894" cy="1666816"/>
          </a:xfrm>
        </p:spPr>
        <p:txBody>
          <a:bodyPr>
            <a:noAutofit/>
          </a:bodyPr>
          <a:lstStyle>
            <a:lvl1pPr marL="0" indent="0">
              <a:lnSpc>
                <a:spcPct val="90000"/>
              </a:lnSpc>
              <a:buNone/>
              <a:defRPr sz="4400" b="1" i="0" baseline="0">
                <a:solidFill>
                  <a:schemeClr val="bg1"/>
                </a:solidFill>
                <a:latin typeface="League Spartan" charset="0"/>
                <a:ea typeface="League Spartan" charset="0"/>
                <a:cs typeface="League Spartan" charset="0"/>
              </a:defRPr>
            </a:lvl1pPr>
            <a:lvl2pPr marL="457188" indent="0">
              <a:buNone/>
              <a:defRPr/>
            </a:lvl2pPr>
            <a:lvl3pPr marL="914377" indent="0">
              <a:buNone/>
              <a:defRPr/>
            </a:lvl3pPr>
            <a:lvl4pPr marL="1371566" indent="0">
              <a:buNone/>
              <a:defRPr/>
            </a:lvl4pPr>
            <a:lvl5pPr marL="1828755" indent="0">
              <a:buNone/>
              <a:defRPr/>
            </a:lvl5pPr>
          </a:lstStyle>
          <a:p>
            <a:pPr lvl="0"/>
            <a:r>
              <a:rPr lang="en-US" dirty="0"/>
              <a:t>What is the impact in the workplace?</a:t>
            </a:r>
          </a:p>
        </p:txBody>
      </p:sp>
    </p:spTree>
    <p:extLst>
      <p:ext uri="{BB962C8B-B14F-4D97-AF65-F5344CB8AC3E}">
        <p14:creationId xmlns:p14="http://schemas.microsoft.com/office/powerpoint/2010/main" val="2718774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ext Placeholder 8">
            <a:extLst>
              <a:ext uri="{FF2B5EF4-FFF2-40B4-BE49-F238E27FC236}">
                <a16:creationId xmlns:a16="http://schemas.microsoft.com/office/drawing/2014/main" id="{32F9F82E-F0C6-4B54-A9E2-E1734A0A2FD4}"/>
              </a:ext>
            </a:extLst>
          </p:cNvPr>
          <p:cNvSpPr>
            <a:spLocks noGrp="1"/>
          </p:cNvSpPr>
          <p:nvPr>
            <p:ph type="body" sz="quarter" idx="12" hasCustomPrompt="1"/>
          </p:nvPr>
        </p:nvSpPr>
        <p:spPr>
          <a:xfrm>
            <a:off x="388371" y="2444130"/>
            <a:ext cx="4307869" cy="1451348"/>
          </a:xfrm>
        </p:spPr>
        <p:txBody>
          <a:bodyPr>
            <a:normAutofit/>
          </a:bodyPr>
          <a:lstStyle>
            <a:lvl1pPr marL="0" indent="0" algn="l">
              <a:buNone/>
              <a:defRPr sz="3300" baseline="0">
                <a:solidFill>
                  <a:schemeClr val="accent4"/>
                </a:solidFill>
                <a:latin typeface="League Spartan" charset="0"/>
                <a:ea typeface="League Spartan" charset="0"/>
                <a:cs typeface="League Spartan" charset="0"/>
              </a:defRPr>
            </a:lvl1pPr>
          </a:lstStyle>
          <a:p>
            <a:pPr lvl="0"/>
            <a:r>
              <a:rPr lang="en-US" dirty="0"/>
              <a:t>This is a summary point. Goes here.</a:t>
            </a:r>
          </a:p>
        </p:txBody>
      </p:sp>
      <p:sp>
        <p:nvSpPr>
          <p:cNvPr id="6" name="Rectangle 5">
            <a:extLst>
              <a:ext uri="{FF2B5EF4-FFF2-40B4-BE49-F238E27FC236}">
                <a16:creationId xmlns:a16="http://schemas.microsoft.com/office/drawing/2014/main" id="{96C9027F-A0CF-44B0-844F-703423C97E84}"/>
              </a:ext>
            </a:extLst>
          </p:cNvPr>
          <p:cNvSpPr/>
          <p:nvPr/>
        </p:nvSpPr>
        <p:spPr>
          <a:xfrm>
            <a:off x="4836772" y="971552"/>
            <a:ext cx="4142767" cy="4252633"/>
          </a:xfrm>
          <a:prstGeom prst="rect">
            <a:avLst/>
          </a:prstGeom>
          <a:solidFill>
            <a:schemeClr val="accent4"/>
          </a:solidFill>
          <a:ln w="38100">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00" b="0" i="0" dirty="0">
              <a:latin typeface="Open Sans Regular" charset="0"/>
              <a:ea typeface="Open Sans Regular" charset="0"/>
              <a:cs typeface="Open Sans Regular" charset="0"/>
            </a:endParaRPr>
          </a:p>
        </p:txBody>
      </p:sp>
      <p:cxnSp>
        <p:nvCxnSpPr>
          <p:cNvPr id="8" name="Straight Connector 7">
            <a:extLst>
              <a:ext uri="{FF2B5EF4-FFF2-40B4-BE49-F238E27FC236}">
                <a16:creationId xmlns:a16="http://schemas.microsoft.com/office/drawing/2014/main" id="{7168C78F-2923-4140-9649-A5408CEA78C7}"/>
              </a:ext>
            </a:extLst>
          </p:cNvPr>
          <p:cNvCxnSpPr/>
          <p:nvPr userDrawn="1"/>
        </p:nvCxnSpPr>
        <p:spPr>
          <a:xfrm>
            <a:off x="0" y="6168496"/>
            <a:ext cx="9144000" cy="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9" name="Text Placeholder 2">
            <a:extLst>
              <a:ext uri="{FF2B5EF4-FFF2-40B4-BE49-F238E27FC236}">
                <a16:creationId xmlns:a16="http://schemas.microsoft.com/office/drawing/2014/main" id="{83DB6DCE-548E-41D3-B9A7-8062F9DDBBCD}"/>
              </a:ext>
            </a:extLst>
          </p:cNvPr>
          <p:cNvSpPr>
            <a:spLocks noGrp="1"/>
          </p:cNvSpPr>
          <p:nvPr>
            <p:ph type="body" sz="quarter" idx="13" hasCustomPrompt="1"/>
          </p:nvPr>
        </p:nvSpPr>
        <p:spPr>
          <a:xfrm>
            <a:off x="5164059" y="1688926"/>
            <a:ext cx="3591570" cy="2817882"/>
          </a:xfrm>
        </p:spPr>
        <p:txBody>
          <a:bodyPr/>
          <a:lstStyle>
            <a:lvl1pPr marL="0" indent="0" algn="ctr">
              <a:buNone/>
              <a:defRPr baseline="0">
                <a:solidFill>
                  <a:schemeClr val="bg1"/>
                </a:solidFill>
              </a:defRPr>
            </a:lvl1pPr>
            <a:lvl2pPr marL="342900" indent="0" algn="ctr">
              <a:buNone/>
              <a:defRPr>
                <a:solidFill>
                  <a:schemeClr val="bg1"/>
                </a:solidFill>
              </a:defRPr>
            </a:lvl2pPr>
            <a:lvl3pPr marL="685800" indent="0" algn="ctr">
              <a:buNone/>
              <a:defRPr>
                <a:solidFill>
                  <a:schemeClr val="bg1"/>
                </a:solidFill>
              </a:defRPr>
            </a:lvl3pPr>
            <a:lvl4pPr marL="1028700" indent="0" algn="ctr">
              <a:buNone/>
              <a:defRPr>
                <a:solidFill>
                  <a:schemeClr val="bg1"/>
                </a:solidFill>
              </a:defRPr>
            </a:lvl4pPr>
            <a:lvl5pPr marL="1371600" indent="0" algn="ctr">
              <a:buNone/>
              <a:defRPr>
                <a:solidFill>
                  <a:schemeClr val="bg1"/>
                </a:solidFill>
              </a:defRPr>
            </a:lvl5pPr>
          </a:lstStyle>
          <a:p>
            <a:pPr lvl="0"/>
            <a:r>
              <a:rPr lang="en-US" dirty="0"/>
              <a:t>Example summary copy would go here. Don’t place too much text here.</a:t>
            </a:r>
          </a:p>
        </p:txBody>
      </p:sp>
    </p:spTree>
    <p:extLst>
      <p:ext uri="{BB962C8B-B14F-4D97-AF65-F5344CB8AC3E}">
        <p14:creationId xmlns:p14="http://schemas.microsoft.com/office/powerpoint/2010/main" val="28459789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Cover (Blank)">
    <p:spTree>
      <p:nvGrpSpPr>
        <p:cNvPr id="1" name=""/>
        <p:cNvGrpSpPr/>
        <p:nvPr/>
      </p:nvGrpSpPr>
      <p:grpSpPr>
        <a:xfrm>
          <a:off x="0" y="0"/>
          <a:ext cx="0" cy="0"/>
          <a:chOff x="0" y="0"/>
          <a:chExt cx="0" cy="0"/>
        </a:xfrm>
      </p:grpSpPr>
      <p:sp>
        <p:nvSpPr>
          <p:cNvPr id="2" name="Rectangle 1"/>
          <p:cNvSpPr/>
          <p:nvPr userDrawn="1"/>
        </p:nvSpPr>
        <p:spPr>
          <a:xfrm>
            <a:off x="0" y="-2932"/>
            <a:ext cx="9144000" cy="6858000"/>
          </a:xfrm>
          <a:prstGeom prst="rect">
            <a:avLst/>
          </a:prstGeom>
          <a:solidFill>
            <a:srgbClr val="565656">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13" b="0" i="0" dirty="0">
              <a:latin typeface="Arial" charset="0"/>
            </a:endParaRPr>
          </a:p>
        </p:txBody>
      </p:sp>
    </p:spTree>
    <p:extLst>
      <p:ext uri="{BB962C8B-B14F-4D97-AF65-F5344CB8AC3E}">
        <p14:creationId xmlns:p14="http://schemas.microsoft.com/office/powerpoint/2010/main" val="15238032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 Point Slide">
    <p:spTree>
      <p:nvGrpSpPr>
        <p:cNvPr id="1" name=""/>
        <p:cNvGrpSpPr/>
        <p:nvPr/>
      </p:nvGrpSpPr>
      <p:grpSpPr>
        <a:xfrm>
          <a:off x="0" y="0"/>
          <a:ext cx="0" cy="0"/>
          <a:chOff x="0" y="0"/>
          <a:chExt cx="0" cy="0"/>
        </a:xfrm>
      </p:grpSpPr>
      <p:sp>
        <p:nvSpPr>
          <p:cNvPr id="2" name="Rectangle 1"/>
          <p:cNvSpPr/>
          <p:nvPr userDrawn="1"/>
        </p:nvSpPr>
        <p:spPr>
          <a:xfrm>
            <a:off x="0" y="0"/>
            <a:ext cx="9144000" cy="6858000"/>
          </a:xfrm>
          <a:prstGeom prst="rect">
            <a:avLst/>
          </a:prstGeom>
          <a:solidFill>
            <a:srgbClr val="565656">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13" b="0" i="0" dirty="0">
              <a:latin typeface="Arial" charset="0"/>
            </a:endParaRPr>
          </a:p>
        </p:txBody>
      </p:sp>
      <p:sp>
        <p:nvSpPr>
          <p:cNvPr id="9" name="Text Placeholder 8"/>
          <p:cNvSpPr>
            <a:spLocks noGrp="1"/>
          </p:cNvSpPr>
          <p:nvPr>
            <p:ph type="body" sz="quarter" idx="10" hasCustomPrompt="1"/>
          </p:nvPr>
        </p:nvSpPr>
        <p:spPr>
          <a:xfrm>
            <a:off x="1549705" y="2708024"/>
            <a:ext cx="6020201" cy="1379186"/>
          </a:xfrm>
        </p:spPr>
        <p:txBody>
          <a:bodyPr>
            <a:normAutofit/>
          </a:bodyPr>
          <a:lstStyle>
            <a:lvl1pPr marL="0" indent="0" algn="ctr">
              <a:buNone/>
              <a:defRPr sz="4400" baseline="0">
                <a:solidFill>
                  <a:schemeClr val="bg1"/>
                </a:solidFill>
                <a:latin typeface="League Spartan" charset="0"/>
                <a:ea typeface="League Spartan" charset="0"/>
                <a:cs typeface="League Spartan" charset="0"/>
              </a:defRPr>
            </a:lvl1pPr>
          </a:lstStyle>
          <a:p>
            <a:pPr marL="228600" marR="0" lvl="0" indent="-228600" algn="ctr" defTabSz="685800" rtl="0" eaLnBrk="1" fontAlgn="auto" latinLnBrk="0" hangingPunct="1">
              <a:lnSpc>
                <a:spcPct val="90000"/>
              </a:lnSpc>
              <a:spcBef>
                <a:spcPts val="750"/>
              </a:spcBef>
              <a:spcAft>
                <a:spcPts val="0"/>
              </a:spcAft>
              <a:buClrTx/>
              <a:buSzTx/>
              <a:tabLst/>
              <a:defRPr/>
            </a:pPr>
            <a:r>
              <a:rPr lang="en-US" dirty="0"/>
              <a:t>THIS IS A KEY POINT GOES HERE</a:t>
            </a:r>
          </a:p>
        </p:txBody>
      </p:sp>
    </p:spTree>
    <p:extLst>
      <p:ext uri="{BB962C8B-B14F-4D97-AF65-F5344CB8AC3E}">
        <p14:creationId xmlns:p14="http://schemas.microsoft.com/office/powerpoint/2010/main" val="32151559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Image Left + Text (Purple)">
    <p:bg>
      <p:bgPr>
        <a:solidFill>
          <a:schemeClr val="tx2"/>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A4F7A44E-E273-499B-8233-93690A97D926}"/>
              </a:ext>
            </a:extLst>
          </p:cNvPr>
          <p:cNvSpPr>
            <a:spLocks noGrp="1"/>
          </p:cNvSpPr>
          <p:nvPr>
            <p:ph type="pic" sz="quarter" idx="12"/>
          </p:nvPr>
        </p:nvSpPr>
        <p:spPr>
          <a:xfrm>
            <a:off x="0" y="0"/>
            <a:ext cx="4572000" cy="6858000"/>
          </a:xfrm>
          <a:solidFill>
            <a:schemeClr val="tx2">
              <a:lumMod val="75000"/>
            </a:schemeClr>
          </a:solidFill>
        </p:spPr>
        <p:txBody>
          <a:bodyPr/>
          <a:lstStyle>
            <a:lvl1pPr algn="ctr">
              <a:defRPr baseline="0">
                <a:solidFill>
                  <a:schemeClr val="bg1"/>
                </a:solidFill>
              </a:defRPr>
            </a:lvl1pPr>
          </a:lstStyle>
          <a:p>
            <a:endParaRPr lang="en-US" dirty="0"/>
          </a:p>
          <a:p>
            <a:endParaRPr lang="en-US" dirty="0"/>
          </a:p>
          <a:p>
            <a:endParaRPr lang="en-US" dirty="0"/>
          </a:p>
          <a:p>
            <a:endParaRPr lang="en-US" dirty="0"/>
          </a:p>
          <a:p>
            <a:endParaRPr lang="en-US" dirty="0"/>
          </a:p>
          <a:p>
            <a:r>
              <a:rPr lang="en-US" dirty="0"/>
              <a:t>Picture would go here or inserted here</a:t>
            </a:r>
          </a:p>
        </p:txBody>
      </p:sp>
      <p:sp>
        <p:nvSpPr>
          <p:cNvPr id="4" name="Text Placeholder 5">
            <a:extLst>
              <a:ext uri="{FF2B5EF4-FFF2-40B4-BE49-F238E27FC236}">
                <a16:creationId xmlns:a16="http://schemas.microsoft.com/office/drawing/2014/main" id="{9788AFF2-7EF6-4980-B25E-F0842AA6897B}"/>
              </a:ext>
            </a:extLst>
          </p:cNvPr>
          <p:cNvSpPr>
            <a:spLocks noGrp="1"/>
          </p:cNvSpPr>
          <p:nvPr>
            <p:ph type="body" sz="quarter" idx="10" hasCustomPrompt="1"/>
          </p:nvPr>
        </p:nvSpPr>
        <p:spPr>
          <a:xfrm>
            <a:off x="4868237" y="2097135"/>
            <a:ext cx="3949192" cy="2663730"/>
          </a:xfrm>
        </p:spPr>
        <p:txBody>
          <a:bodyPr>
            <a:normAutofit/>
          </a:bodyPr>
          <a:lstStyle>
            <a:lvl1pPr marL="0" indent="0" algn="ctr">
              <a:lnSpc>
                <a:spcPct val="100000"/>
              </a:lnSpc>
              <a:buNone/>
              <a:defRPr lang="en-US" sz="2400" b="0" i="0" smtClean="0">
                <a:solidFill>
                  <a:schemeClr val="bg1"/>
                </a:solidFill>
                <a:effectLst/>
                <a:latin typeface="Open Sans" panose="020B0606030504020204" pitchFamily="34" charset="0"/>
                <a:ea typeface="Open Sans" panose="020B0606030504020204" pitchFamily="34" charset="0"/>
                <a:cs typeface="Open Sans" panose="020B0606030504020204" pitchFamily="34" charset="0"/>
              </a:defRPr>
            </a:lvl1pPr>
            <a:lvl2pPr marL="342891" indent="0" algn="ctr">
              <a:buNone/>
              <a:defRPr/>
            </a:lvl2pPr>
            <a:lvl3pPr marL="685783" indent="0" algn="ctr">
              <a:buNone/>
              <a:defRPr/>
            </a:lvl3pPr>
            <a:lvl4pPr marL="1028675" indent="0" algn="ctr">
              <a:buNone/>
              <a:defRPr/>
            </a:lvl4pPr>
            <a:lvl5pPr marL="1371566" indent="0" algn="ctr">
              <a:buNone/>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Proin</a:t>
            </a:r>
            <a:r>
              <a:rPr lang="en-US" dirty="0"/>
              <a:t> </a:t>
            </a:r>
            <a:r>
              <a:rPr lang="en-US" dirty="0" err="1"/>
              <a:t>ornare</a:t>
            </a:r>
            <a:r>
              <a:rPr lang="en-US" dirty="0"/>
              <a:t> </a:t>
            </a:r>
            <a:r>
              <a:rPr lang="en-US" dirty="0" err="1"/>
              <a:t>elementum</a:t>
            </a:r>
            <a:r>
              <a:rPr lang="en-US" dirty="0"/>
              <a:t> </a:t>
            </a:r>
            <a:r>
              <a:rPr lang="en-US" dirty="0" err="1"/>
              <a:t>sempeectus</a:t>
            </a:r>
            <a:endParaRPr lang="en-US" dirty="0"/>
          </a:p>
        </p:txBody>
      </p:sp>
    </p:spTree>
    <p:extLst>
      <p:ext uri="{BB962C8B-B14F-4D97-AF65-F5344CB8AC3E}">
        <p14:creationId xmlns:p14="http://schemas.microsoft.com/office/powerpoint/2010/main" val="1766673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Midnight Purple Hero">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pic>
        <p:nvPicPr>
          <p:cNvPr id="3" name="Picture 2" descr="A close up of an umbrella&#10;&#10;Description generated with high confidence">
            <a:extLst>
              <a:ext uri="{FF2B5EF4-FFF2-40B4-BE49-F238E27FC236}">
                <a16:creationId xmlns:a16="http://schemas.microsoft.com/office/drawing/2014/main" id="{03A18C35-8D89-4386-AFBA-B16E1E127A8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2038"/>
          <a:stretch/>
        </p:blipFill>
        <p:spPr>
          <a:xfrm>
            <a:off x="0" y="246080"/>
            <a:ext cx="4134719" cy="6172200"/>
          </a:xfrm>
          <a:prstGeom prst="rect">
            <a:avLst/>
          </a:prstGeom>
        </p:spPr>
      </p:pic>
    </p:spTree>
    <p:extLst>
      <p:ext uri="{BB962C8B-B14F-4D97-AF65-F5344CB8AC3E}">
        <p14:creationId xmlns:p14="http://schemas.microsoft.com/office/powerpoint/2010/main" val="30177091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Key Point (Left)">
    <p:spTree>
      <p:nvGrpSpPr>
        <p:cNvPr id="1" name=""/>
        <p:cNvGrpSpPr/>
        <p:nvPr/>
      </p:nvGrpSpPr>
      <p:grpSpPr>
        <a:xfrm>
          <a:off x="0" y="0"/>
          <a:ext cx="0" cy="0"/>
          <a:chOff x="0" y="0"/>
          <a:chExt cx="0" cy="0"/>
        </a:xfrm>
      </p:grpSpPr>
      <p:sp>
        <p:nvSpPr>
          <p:cNvPr id="2" name="Rectangle 1"/>
          <p:cNvSpPr/>
          <p:nvPr userDrawn="1"/>
        </p:nvSpPr>
        <p:spPr>
          <a:xfrm>
            <a:off x="0" y="0"/>
            <a:ext cx="9144000" cy="6858000"/>
          </a:xfrm>
          <a:prstGeom prst="rect">
            <a:avLst/>
          </a:prstGeom>
          <a:solidFill>
            <a:srgbClr val="565656">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US" sz="760" b="0" i="0" dirty="0">
              <a:latin typeface="Arial" charset="0"/>
            </a:endParaRPr>
          </a:p>
        </p:txBody>
      </p:sp>
      <p:pic>
        <p:nvPicPr>
          <p:cNvPr id="5" name="Picture 4" descr="A close up of a logo&#10;&#10;Description automatically generated">
            <a:extLst>
              <a:ext uri="{FF2B5EF4-FFF2-40B4-BE49-F238E27FC236}">
                <a16:creationId xmlns:a16="http://schemas.microsoft.com/office/drawing/2014/main" id="{8415A2C0-FD74-4A02-A06B-3A9147087F3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4546" r="26267" b="14546"/>
          <a:stretch/>
        </p:blipFill>
        <p:spPr>
          <a:xfrm>
            <a:off x="3789703" y="0"/>
            <a:ext cx="5354297" cy="6858000"/>
          </a:xfrm>
          <a:prstGeom prst="rect">
            <a:avLst/>
          </a:prstGeom>
        </p:spPr>
      </p:pic>
      <p:sp>
        <p:nvSpPr>
          <p:cNvPr id="4" name="Text Placeholder 2">
            <a:extLst>
              <a:ext uri="{FF2B5EF4-FFF2-40B4-BE49-F238E27FC236}">
                <a16:creationId xmlns:a16="http://schemas.microsoft.com/office/drawing/2014/main" id="{37AB4B81-5EA6-4060-80C7-FA11D5D0D855}"/>
              </a:ext>
            </a:extLst>
          </p:cNvPr>
          <p:cNvSpPr>
            <a:spLocks noGrp="1"/>
          </p:cNvSpPr>
          <p:nvPr>
            <p:ph type="body" sz="quarter" idx="10" hasCustomPrompt="1"/>
          </p:nvPr>
        </p:nvSpPr>
        <p:spPr>
          <a:xfrm>
            <a:off x="841039" y="2120677"/>
            <a:ext cx="5821019" cy="2616647"/>
          </a:xfrm>
        </p:spPr>
        <p:txBody>
          <a:bodyPr>
            <a:noAutofit/>
          </a:bodyPr>
          <a:lstStyle>
            <a:lvl1pPr marL="0" indent="0" algn="l">
              <a:buNone/>
              <a:defRPr sz="4050" baseline="0">
                <a:solidFill>
                  <a:schemeClr val="bg1"/>
                </a:solidFill>
                <a:latin typeface="League Spartan" charset="0"/>
                <a:ea typeface="League Spartan" charset="0"/>
                <a:cs typeface="League Spartan"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endParaRPr lang="en-US" dirty="0"/>
          </a:p>
        </p:txBody>
      </p:sp>
    </p:spTree>
    <p:extLst>
      <p:ext uri="{BB962C8B-B14F-4D97-AF65-F5344CB8AC3E}">
        <p14:creationId xmlns:p14="http://schemas.microsoft.com/office/powerpoint/2010/main" val="312411079"/>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5579CC-7460-48E9-9233-507A77CB8E49}" type="datetimeFigureOut">
              <a:rPr lang="en-GB" smtClean="0"/>
              <a:t>05/10/2020</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049BC9-E9D4-4512-AED0-442991157DDC}" type="slidenum">
              <a:rPr lang="en-GB" smtClean="0"/>
              <a:t>‹#›</a:t>
            </a:fld>
            <a:endParaRPr lang="en-GB"/>
          </a:p>
        </p:txBody>
      </p:sp>
      <p:sp>
        <p:nvSpPr>
          <p:cNvPr id="7" name="Title Placeholder 1">
            <a:extLst>
              <a:ext uri="{FF2B5EF4-FFF2-40B4-BE49-F238E27FC236}">
                <a16:creationId xmlns:a16="http://schemas.microsoft.com/office/drawing/2014/main" id="{44DCABB9-E7B2-43BC-98F7-1FE822039EB8}"/>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8" name="Text Placeholder 2">
            <a:extLst>
              <a:ext uri="{FF2B5EF4-FFF2-40B4-BE49-F238E27FC236}">
                <a16:creationId xmlns:a16="http://schemas.microsoft.com/office/drawing/2014/main" id="{A938951A-EA96-432D-9B28-2762A64E84A2}"/>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19987061"/>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66" r:id="rId3"/>
    <p:sldLayoutId id="2147483662" r:id="rId4"/>
    <p:sldLayoutId id="2147483663" r:id="rId5"/>
    <p:sldLayoutId id="2147483664" r:id="rId6"/>
    <p:sldLayoutId id="2147483668" r:id="rId7"/>
    <p:sldLayoutId id="2147483669" r:id="rId8"/>
    <p:sldLayoutId id="2147483671" r:id="rId9"/>
    <p:sldLayoutId id="2147483672" r:id="rId10"/>
    <p:sldLayoutId id="2147483674" r:id="rId11"/>
    <p:sldLayoutId id="2147483675" r:id="rId12"/>
  </p:sldLayoutIdLst>
  <p:txStyles>
    <p:titleStyle>
      <a:lvl1pPr algn="l" defTabSz="914400" rtl="0" eaLnBrk="1" latinLnBrk="0" hangingPunct="1">
        <a:lnSpc>
          <a:spcPct val="90000"/>
        </a:lnSpc>
        <a:spcBef>
          <a:spcPct val="0"/>
        </a:spcBef>
        <a:buNone/>
        <a:defRPr sz="3600" kern="1200">
          <a:solidFill>
            <a:schemeClr val="tx1"/>
          </a:solidFill>
          <a:latin typeface="League Spartan" panose="00000800000000000000"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tiff"/><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sv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9.sv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s/_rels/slide19.xml.rels><?xml version="1.0" encoding="UTF-8" standalone="yes"?>
<Relationships xmlns="http://schemas.openxmlformats.org/package/2006/relationships"><Relationship Id="rId3" Type="http://schemas.openxmlformats.org/officeDocument/2006/relationships/image" Target="../media/image26.emf"/><Relationship Id="rId7" Type="http://schemas.openxmlformats.org/officeDocument/2006/relationships/image" Target="../media/image30.sv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sv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svg"/><Relationship Id="rId4" Type="http://schemas.openxmlformats.org/officeDocument/2006/relationships/image" Target="../media/image32.png"/><Relationship Id="rId9" Type="http://schemas.openxmlformats.org/officeDocument/2006/relationships/image" Target="../media/image37.svg"/></Relationships>
</file>

<file path=ppt/slides/_rels/slide2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38.jpeg"/><Relationship Id="rId7" Type="http://schemas.openxmlformats.org/officeDocument/2006/relationships/image" Target="../media/image41.sv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40.png"/><Relationship Id="rId5" Type="http://schemas.openxmlformats.org/officeDocument/2006/relationships/image" Target="../media/image39.svg"/><Relationship Id="rId4" Type="http://schemas.openxmlformats.org/officeDocument/2006/relationships/image" Target="../media/image27.png"/><Relationship Id="rId9" Type="http://schemas.openxmlformats.org/officeDocument/2006/relationships/image" Target="../media/image30.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43.jpeg"/><Relationship Id="rId7" Type="http://schemas.openxmlformats.org/officeDocument/2006/relationships/image" Target="../media/image44.sv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40.png"/><Relationship Id="rId5" Type="http://schemas.openxmlformats.org/officeDocument/2006/relationships/image" Target="../media/image28.svg"/><Relationship Id="rId4" Type="http://schemas.openxmlformats.org/officeDocument/2006/relationships/image" Target="../media/image27.png"/><Relationship Id="rId9" Type="http://schemas.openxmlformats.org/officeDocument/2006/relationships/image" Target="../media/image45.sv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27.png"/><Relationship Id="rId7" Type="http://schemas.openxmlformats.org/officeDocument/2006/relationships/image" Target="../media/image40.png"/><Relationship Id="rId2" Type="http://schemas.openxmlformats.org/officeDocument/2006/relationships/image" Target="../media/image46.jpg"/><Relationship Id="rId1" Type="http://schemas.openxmlformats.org/officeDocument/2006/relationships/slideLayout" Target="../slideLayouts/slideLayout1.xml"/><Relationship Id="rId6" Type="http://schemas.openxmlformats.org/officeDocument/2006/relationships/image" Target="../media/image45.svg"/><Relationship Id="rId5" Type="http://schemas.openxmlformats.org/officeDocument/2006/relationships/image" Target="../media/image29.png"/><Relationship Id="rId4" Type="http://schemas.openxmlformats.org/officeDocument/2006/relationships/image" Target="../media/image28.svg"/></Relationships>
</file>

<file path=ppt/slides/_rels/slide3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B1414CE8-DFCE-47FD-8DEA-5764037BD4DE}"/>
              </a:ext>
            </a:extLst>
          </p:cNvPr>
          <p:cNvGrpSpPr/>
          <p:nvPr/>
        </p:nvGrpSpPr>
        <p:grpSpPr>
          <a:xfrm>
            <a:off x="735734" y="1294847"/>
            <a:ext cx="5093566" cy="3472628"/>
            <a:chOff x="980978" y="583463"/>
            <a:chExt cx="5592838" cy="3728939"/>
          </a:xfrm>
        </p:grpSpPr>
        <p:sp>
          <p:nvSpPr>
            <p:cNvPr id="6" name="TextBox 5">
              <a:extLst>
                <a:ext uri="{FF2B5EF4-FFF2-40B4-BE49-F238E27FC236}">
                  <a16:creationId xmlns:a16="http://schemas.microsoft.com/office/drawing/2014/main" id="{FF4A4799-5562-469D-9BFC-0F62F32C1362}"/>
                </a:ext>
              </a:extLst>
            </p:cNvPr>
            <p:cNvSpPr txBox="1"/>
            <p:nvPr/>
          </p:nvSpPr>
          <p:spPr>
            <a:xfrm>
              <a:off x="980978" y="583463"/>
              <a:ext cx="5592838" cy="3077764"/>
            </a:xfrm>
            <a:prstGeom prst="rect">
              <a:avLst/>
            </a:prstGeom>
            <a:noFill/>
          </p:spPr>
          <p:txBody>
            <a:bodyPr wrap="square" rtlCol="0">
              <a:spAutoFit/>
            </a:bodyPr>
            <a:lstStyle/>
            <a:p>
              <a:pPr defTabSz="685800"/>
              <a:r>
                <a:rPr lang="en-US" sz="4800" dirty="0">
                  <a:solidFill>
                    <a:schemeClr val="bg1"/>
                  </a:solidFill>
                  <a:latin typeface="League Spartan"/>
                </a:rPr>
                <a:t>Motivational Interviewing: Part 1</a:t>
              </a:r>
              <a:endParaRPr lang="en-US" sz="4500" b="1" dirty="0">
                <a:solidFill>
                  <a:schemeClr val="bg1"/>
                </a:solidFill>
                <a:latin typeface="League Spartan"/>
                <a:ea typeface="League Spartan" charset="0"/>
                <a:cs typeface="League Spartan" charset="0"/>
              </a:endParaRPr>
            </a:p>
          </p:txBody>
        </p:sp>
        <p:sp>
          <p:nvSpPr>
            <p:cNvPr id="7" name="Rectangle 6">
              <a:extLst>
                <a:ext uri="{FF2B5EF4-FFF2-40B4-BE49-F238E27FC236}">
                  <a16:creationId xmlns:a16="http://schemas.microsoft.com/office/drawing/2014/main" id="{922DEA43-5FD0-45A5-B9CE-DBF1A099759B}"/>
                </a:ext>
              </a:extLst>
            </p:cNvPr>
            <p:cNvSpPr/>
            <p:nvPr/>
          </p:nvSpPr>
          <p:spPr>
            <a:xfrm>
              <a:off x="980978" y="3801493"/>
              <a:ext cx="5416914" cy="510909"/>
            </a:xfrm>
            <a:prstGeom prst="rect">
              <a:avLst/>
            </a:prstGeom>
          </p:spPr>
          <p:txBody>
            <a:bodyPr wrap="square">
              <a:spAutoFit/>
            </a:bodyPr>
            <a:lstStyle/>
            <a:p>
              <a:pPr defTabSz="342892">
                <a:lnSpc>
                  <a:spcPct val="90000"/>
                </a:lnSpc>
              </a:pPr>
              <a:r>
                <a:rPr lang="en-GB" sz="2100" dirty="0">
                  <a:solidFill>
                    <a:srgbClr val="FFFFFF"/>
                  </a:solidFill>
                  <a:latin typeface="League Spartan"/>
                  <a:ea typeface="Open Sans Light" charset="0"/>
                  <a:cs typeface="Open Sans Light" charset="0"/>
                </a:rPr>
                <a:t>Elizabeth Morrison LCSW, MAC</a:t>
              </a:r>
            </a:p>
          </p:txBody>
        </p:sp>
      </p:grpSp>
      <p:pic>
        <p:nvPicPr>
          <p:cNvPr id="8" name="Picture 7">
            <a:extLst>
              <a:ext uri="{FF2B5EF4-FFF2-40B4-BE49-F238E27FC236}">
                <a16:creationId xmlns:a16="http://schemas.microsoft.com/office/drawing/2014/main" id="{596E9356-B6C8-419F-9D71-FEAABB50FF8F}"/>
              </a:ext>
            </a:extLst>
          </p:cNvPr>
          <p:cNvPicPr>
            <a:picLocks noChangeAspect="1"/>
          </p:cNvPicPr>
          <p:nvPr/>
        </p:nvPicPr>
        <p:blipFill>
          <a:blip r:embed="rId4" cstate="screen">
            <a:alphaModFix/>
            <a:extLst>
              <a:ext uri="{28A0092B-C50C-407E-A947-70E740481C1C}">
                <a14:useLocalDpi xmlns:a14="http://schemas.microsoft.com/office/drawing/2010/main"/>
              </a:ext>
            </a:extLst>
          </a:blip>
          <a:stretch>
            <a:fillRect/>
          </a:stretch>
        </p:blipFill>
        <p:spPr>
          <a:xfrm>
            <a:off x="5669082" y="1070517"/>
            <a:ext cx="6139558" cy="5573758"/>
          </a:xfrm>
          <a:prstGeom prst="rect">
            <a:avLst/>
          </a:prstGeom>
        </p:spPr>
      </p:pic>
      <p:cxnSp>
        <p:nvCxnSpPr>
          <p:cNvPr id="9" name="Straight Connector 8">
            <a:extLst>
              <a:ext uri="{FF2B5EF4-FFF2-40B4-BE49-F238E27FC236}">
                <a16:creationId xmlns:a16="http://schemas.microsoft.com/office/drawing/2014/main" id="{D2239958-FE48-4E54-A2C5-CFC7178B0726}"/>
              </a:ext>
            </a:extLst>
          </p:cNvPr>
          <p:cNvCxnSpPr>
            <a:cxnSpLocks/>
          </p:cNvCxnSpPr>
          <p:nvPr/>
        </p:nvCxnSpPr>
        <p:spPr>
          <a:xfrm>
            <a:off x="0" y="6535399"/>
            <a:ext cx="9144000"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1CA7AEB5-65C9-ED43-8C77-4A3E94C2EE77}"/>
              </a:ext>
            </a:extLst>
          </p:cNvPr>
          <p:cNvPicPr>
            <a:picLocks noChangeAspect="1"/>
          </p:cNvPicPr>
          <p:nvPr/>
        </p:nvPicPr>
        <p:blipFill>
          <a:blip r:embed="rId5"/>
          <a:stretch>
            <a:fillRect/>
          </a:stretch>
        </p:blipFill>
        <p:spPr>
          <a:xfrm>
            <a:off x="7211961" y="5467304"/>
            <a:ext cx="1563329" cy="959206"/>
          </a:xfrm>
          <a:prstGeom prst="rect">
            <a:avLst/>
          </a:prstGeom>
        </p:spPr>
      </p:pic>
    </p:spTree>
    <p:extLst>
      <p:ext uri="{BB962C8B-B14F-4D97-AF65-F5344CB8AC3E}">
        <p14:creationId xmlns:p14="http://schemas.microsoft.com/office/powerpoint/2010/main" val="3174494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2F5103C-EFD0-4B9B-9972-2A2A6C09948E}"/>
              </a:ext>
            </a:extLst>
          </p:cNvPr>
          <p:cNvGrpSpPr/>
          <p:nvPr/>
        </p:nvGrpSpPr>
        <p:grpSpPr>
          <a:xfrm>
            <a:off x="936814" y="1493402"/>
            <a:ext cx="5659725" cy="1347158"/>
            <a:chOff x="936814" y="1493402"/>
            <a:chExt cx="5659725" cy="1347158"/>
          </a:xfrm>
        </p:grpSpPr>
        <p:sp>
          <p:nvSpPr>
            <p:cNvPr id="2" name="Rectangle 1">
              <a:extLst>
                <a:ext uri="{FF2B5EF4-FFF2-40B4-BE49-F238E27FC236}">
                  <a16:creationId xmlns:a16="http://schemas.microsoft.com/office/drawing/2014/main" id="{6A067C06-D249-421E-BF7E-FE74B6DA6271}"/>
                </a:ext>
              </a:extLst>
            </p:cNvPr>
            <p:cNvSpPr/>
            <p:nvPr/>
          </p:nvSpPr>
          <p:spPr>
            <a:xfrm>
              <a:off x="2650457" y="1673448"/>
              <a:ext cx="3946082" cy="987065"/>
            </a:xfrm>
            <a:prstGeom prst="rect">
              <a:avLst/>
            </a:prstGeom>
          </p:spPr>
          <p:txBody>
            <a:bodyPr wrap="square">
              <a:spAutoFit/>
            </a:bodyPr>
            <a:lstStyle/>
            <a:p>
              <a:pPr>
                <a:lnSpc>
                  <a:spcPct val="80000"/>
                </a:lnSpc>
                <a:spcAft>
                  <a:spcPts val="1200"/>
                </a:spcAft>
                <a:buClr>
                  <a:schemeClr val="accent1"/>
                </a:buClr>
              </a:pPr>
              <a:r>
                <a:rPr lang="en-US" sz="3600" b="1" dirty="0">
                  <a:solidFill>
                    <a:schemeClr val="accent4"/>
                  </a:solidFill>
                </a:rPr>
                <a:t>Over 90 Clinical Trials </a:t>
              </a:r>
              <a:r>
                <a:rPr lang="en-US" sz="3600" dirty="0">
                  <a:solidFill>
                    <a:schemeClr val="accent4"/>
                  </a:solidFill>
                </a:rPr>
                <a:t>(MARMITE)</a:t>
              </a:r>
            </a:p>
          </p:txBody>
        </p:sp>
        <p:pic>
          <p:nvPicPr>
            <p:cNvPr id="4" name="Picture 3">
              <a:extLst>
                <a:ext uri="{FF2B5EF4-FFF2-40B4-BE49-F238E27FC236}">
                  <a16:creationId xmlns:a16="http://schemas.microsoft.com/office/drawing/2014/main" id="{85EF01AD-1D66-43C8-86CB-4A52514DAD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6814" y="1493402"/>
              <a:ext cx="1347158" cy="1347158"/>
            </a:xfrm>
            <a:prstGeom prst="rect">
              <a:avLst/>
            </a:prstGeom>
          </p:spPr>
        </p:pic>
      </p:grpSp>
      <p:cxnSp>
        <p:nvCxnSpPr>
          <p:cNvPr id="5" name="Straight Connector 4">
            <a:extLst>
              <a:ext uri="{FF2B5EF4-FFF2-40B4-BE49-F238E27FC236}">
                <a16:creationId xmlns:a16="http://schemas.microsoft.com/office/drawing/2014/main" id="{52E8FDB8-B70D-46AF-B0DA-442CCF11A497}"/>
              </a:ext>
            </a:extLst>
          </p:cNvPr>
          <p:cNvCxnSpPr/>
          <p:nvPr/>
        </p:nvCxnSpPr>
        <p:spPr>
          <a:xfrm>
            <a:off x="8351117" y="-2367"/>
            <a:ext cx="34506" cy="685800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grpSp>
        <p:nvGrpSpPr>
          <p:cNvPr id="8" name="Group 7">
            <a:extLst>
              <a:ext uri="{FF2B5EF4-FFF2-40B4-BE49-F238E27FC236}">
                <a16:creationId xmlns:a16="http://schemas.microsoft.com/office/drawing/2014/main" id="{9C3952BC-2206-44DE-8F49-99F12820E667}"/>
              </a:ext>
            </a:extLst>
          </p:cNvPr>
          <p:cNvGrpSpPr/>
          <p:nvPr/>
        </p:nvGrpSpPr>
        <p:grpSpPr>
          <a:xfrm>
            <a:off x="959377" y="3755085"/>
            <a:ext cx="6656816" cy="1665167"/>
            <a:chOff x="959377" y="3755085"/>
            <a:chExt cx="6656816" cy="1665167"/>
          </a:xfrm>
        </p:grpSpPr>
        <p:sp>
          <p:nvSpPr>
            <p:cNvPr id="6" name="Rectangle 5">
              <a:extLst>
                <a:ext uri="{FF2B5EF4-FFF2-40B4-BE49-F238E27FC236}">
                  <a16:creationId xmlns:a16="http://schemas.microsoft.com/office/drawing/2014/main" id="{57F5FAA0-125F-40DA-8F7A-C37FF6CED778}"/>
                </a:ext>
              </a:extLst>
            </p:cNvPr>
            <p:cNvSpPr/>
            <p:nvPr/>
          </p:nvSpPr>
          <p:spPr>
            <a:xfrm>
              <a:off x="2650457" y="3989924"/>
              <a:ext cx="4965736" cy="1430328"/>
            </a:xfrm>
            <a:prstGeom prst="rect">
              <a:avLst/>
            </a:prstGeom>
          </p:spPr>
          <p:txBody>
            <a:bodyPr wrap="square">
              <a:spAutoFit/>
            </a:bodyPr>
            <a:lstStyle/>
            <a:p>
              <a:pPr>
                <a:lnSpc>
                  <a:spcPct val="80000"/>
                </a:lnSpc>
                <a:spcAft>
                  <a:spcPts val="1200"/>
                </a:spcAft>
                <a:buClr>
                  <a:schemeClr val="accent1"/>
                </a:buClr>
              </a:pPr>
              <a:r>
                <a:rPr lang="en-US" sz="3600" b="1" dirty="0">
                  <a:solidFill>
                    <a:schemeClr val="accent4"/>
                  </a:solidFill>
                </a:rPr>
                <a:t>30 years of research </a:t>
              </a:r>
              <a:r>
                <a:rPr lang="en-US" sz="3600" dirty="0">
                  <a:solidFill>
                    <a:schemeClr val="accent4"/>
                  </a:solidFill>
                </a:rPr>
                <a:t>on the effectiveness of MI</a:t>
              </a:r>
            </a:p>
          </p:txBody>
        </p:sp>
        <p:pic>
          <p:nvPicPr>
            <p:cNvPr id="3" name="Graphic 2">
              <a:extLst>
                <a:ext uri="{FF2B5EF4-FFF2-40B4-BE49-F238E27FC236}">
                  <a16:creationId xmlns:a16="http://schemas.microsoft.com/office/drawing/2014/main" id="{3A18DF80-0082-42DF-B45C-143FB4FB8A6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77" y="3755085"/>
              <a:ext cx="1170057" cy="1577034"/>
            </a:xfrm>
            <a:prstGeom prst="rect">
              <a:avLst/>
            </a:prstGeom>
          </p:spPr>
        </p:pic>
      </p:grpSp>
    </p:spTree>
    <p:extLst>
      <p:ext uri="{BB962C8B-B14F-4D97-AF65-F5344CB8AC3E}">
        <p14:creationId xmlns:p14="http://schemas.microsoft.com/office/powerpoint/2010/main" val="2816458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4">
            <a:lumMod val="75000"/>
            <a:lumOff val="25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2E1488-542B-4281-A038-B2849CB97483}"/>
              </a:ext>
            </a:extLst>
          </p:cNvPr>
          <p:cNvSpPr>
            <a:spLocks noGrp="1"/>
          </p:cNvSpPr>
          <p:nvPr>
            <p:ph type="body" sz="quarter" idx="10"/>
          </p:nvPr>
        </p:nvSpPr>
        <p:spPr>
          <a:xfrm>
            <a:off x="719673" y="1642747"/>
            <a:ext cx="4169111" cy="3136191"/>
          </a:xfrm>
        </p:spPr>
        <p:txBody>
          <a:bodyPr/>
          <a:lstStyle/>
          <a:p>
            <a:pPr>
              <a:lnSpc>
                <a:spcPct val="100000"/>
              </a:lnSpc>
            </a:pPr>
            <a:r>
              <a:rPr lang="en-US" sz="4800" b="1" dirty="0">
                <a:latin typeface="League Spartan" panose="00000800000000000000" pitchFamily="50" charset="0"/>
                <a:ea typeface="Open Sans" panose="020B0606030504020204" pitchFamily="34" charset="0"/>
                <a:cs typeface="Open Sans" panose="020B0606030504020204" pitchFamily="34" charset="0"/>
              </a:rPr>
              <a:t>The spirit of MI is non-judgmental, &amp; empathic </a:t>
            </a:r>
            <a:endParaRPr lang="en-GB" sz="4800" b="1" dirty="0">
              <a:latin typeface="League Spartan" panose="00000800000000000000" pitchFamily="50"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2693806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7433CD4-C559-994C-B925-6683BE62B92D}"/>
              </a:ext>
            </a:extLst>
          </p:cNvPr>
          <p:cNvSpPr>
            <a:spLocks noGrp="1"/>
          </p:cNvSpPr>
          <p:nvPr>
            <p:ph type="body" sz="quarter" idx="10"/>
          </p:nvPr>
        </p:nvSpPr>
        <p:spPr/>
        <p:txBody>
          <a:bodyPr/>
          <a:lstStyle/>
          <a:p>
            <a:r>
              <a:rPr lang="en-US" dirty="0"/>
              <a:t>What are the core elements?</a:t>
            </a:r>
            <a:endParaRPr lang="en-GB" dirty="0"/>
          </a:p>
          <a:p>
            <a:endParaRPr lang="en-US" dirty="0"/>
          </a:p>
        </p:txBody>
      </p:sp>
    </p:spTree>
    <p:extLst>
      <p:ext uri="{BB962C8B-B14F-4D97-AF65-F5344CB8AC3E}">
        <p14:creationId xmlns:p14="http://schemas.microsoft.com/office/powerpoint/2010/main" val="18370973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68EFE08-BBE1-47A3-8E9B-65A4222AB2B6}"/>
              </a:ext>
            </a:extLst>
          </p:cNvPr>
          <p:cNvSpPr>
            <a:spLocks noGrp="1"/>
          </p:cNvSpPr>
          <p:nvPr>
            <p:ph type="body" sz="quarter" idx="14"/>
          </p:nvPr>
        </p:nvSpPr>
        <p:spPr/>
        <p:txBody>
          <a:bodyPr>
            <a:normAutofit/>
          </a:bodyPr>
          <a:lstStyle/>
          <a:p>
            <a:r>
              <a:rPr lang="en-GB" dirty="0"/>
              <a:t>1.</a:t>
            </a:r>
          </a:p>
        </p:txBody>
      </p:sp>
      <p:sp>
        <p:nvSpPr>
          <p:cNvPr id="5" name="Text Placeholder 4">
            <a:extLst>
              <a:ext uri="{FF2B5EF4-FFF2-40B4-BE49-F238E27FC236}">
                <a16:creationId xmlns:a16="http://schemas.microsoft.com/office/drawing/2014/main" id="{F3951537-89B9-4418-85C9-5ECF67B4198B}"/>
              </a:ext>
            </a:extLst>
          </p:cNvPr>
          <p:cNvSpPr>
            <a:spLocks noGrp="1"/>
          </p:cNvSpPr>
          <p:nvPr>
            <p:ph type="body" idx="16"/>
          </p:nvPr>
        </p:nvSpPr>
        <p:spPr>
          <a:xfrm>
            <a:off x="1182187" y="1027623"/>
            <a:ext cx="3485879" cy="998890"/>
          </a:xfrm>
        </p:spPr>
        <p:txBody>
          <a:bodyPr/>
          <a:lstStyle/>
          <a:p>
            <a:r>
              <a:rPr lang="en-GB" sz="2400" b="1" dirty="0">
                <a:solidFill>
                  <a:srgbClr val="4749A1"/>
                </a:solidFill>
              </a:rPr>
              <a:t>Empathic presence</a:t>
            </a:r>
          </a:p>
        </p:txBody>
      </p:sp>
      <p:sp>
        <p:nvSpPr>
          <p:cNvPr id="6" name="Text Placeholder 5">
            <a:extLst>
              <a:ext uri="{FF2B5EF4-FFF2-40B4-BE49-F238E27FC236}">
                <a16:creationId xmlns:a16="http://schemas.microsoft.com/office/drawing/2014/main" id="{DB8F93D9-EB1C-4324-92DF-233B54FBEB47}"/>
              </a:ext>
            </a:extLst>
          </p:cNvPr>
          <p:cNvSpPr>
            <a:spLocks noGrp="1"/>
          </p:cNvSpPr>
          <p:nvPr>
            <p:ph type="body" sz="quarter" idx="17"/>
          </p:nvPr>
        </p:nvSpPr>
        <p:spPr/>
        <p:txBody>
          <a:bodyPr>
            <a:normAutofit/>
          </a:bodyPr>
          <a:lstStyle/>
          <a:p>
            <a:r>
              <a:rPr lang="en-GB" dirty="0"/>
              <a:t>2.</a:t>
            </a:r>
          </a:p>
        </p:txBody>
      </p:sp>
      <p:sp>
        <p:nvSpPr>
          <p:cNvPr id="7" name="Text Placeholder 6">
            <a:extLst>
              <a:ext uri="{FF2B5EF4-FFF2-40B4-BE49-F238E27FC236}">
                <a16:creationId xmlns:a16="http://schemas.microsoft.com/office/drawing/2014/main" id="{629FE585-C19C-4A69-BECF-C9A701114A4D}"/>
              </a:ext>
            </a:extLst>
          </p:cNvPr>
          <p:cNvSpPr>
            <a:spLocks noGrp="1"/>
          </p:cNvSpPr>
          <p:nvPr>
            <p:ph type="body" idx="18"/>
          </p:nvPr>
        </p:nvSpPr>
        <p:spPr>
          <a:xfrm>
            <a:off x="1250008" y="2982696"/>
            <a:ext cx="3465683" cy="551080"/>
          </a:xfrm>
        </p:spPr>
        <p:txBody>
          <a:bodyPr vert="horz" lIns="68580" tIns="34290" rIns="68580" bIns="34290" rtlCol="0">
            <a:noAutofit/>
          </a:bodyPr>
          <a:lstStyle/>
          <a:p>
            <a:r>
              <a:rPr lang="en-GB" sz="2400" b="1" dirty="0">
                <a:solidFill>
                  <a:srgbClr val="4749A1"/>
                </a:solidFill>
              </a:rPr>
              <a:t>Skilful listening</a:t>
            </a:r>
          </a:p>
        </p:txBody>
      </p:sp>
      <p:sp>
        <p:nvSpPr>
          <p:cNvPr id="8" name="Text Placeholder 7">
            <a:extLst>
              <a:ext uri="{FF2B5EF4-FFF2-40B4-BE49-F238E27FC236}">
                <a16:creationId xmlns:a16="http://schemas.microsoft.com/office/drawing/2014/main" id="{41E100FE-342A-4845-B9A1-166EBE63217D}"/>
              </a:ext>
            </a:extLst>
          </p:cNvPr>
          <p:cNvSpPr>
            <a:spLocks noGrp="1"/>
          </p:cNvSpPr>
          <p:nvPr>
            <p:ph type="body" sz="quarter" idx="19"/>
          </p:nvPr>
        </p:nvSpPr>
        <p:spPr/>
        <p:txBody>
          <a:bodyPr>
            <a:normAutofit/>
          </a:bodyPr>
          <a:lstStyle/>
          <a:p>
            <a:r>
              <a:rPr lang="en-GB" dirty="0"/>
              <a:t>3.</a:t>
            </a:r>
          </a:p>
        </p:txBody>
      </p:sp>
      <p:sp>
        <p:nvSpPr>
          <p:cNvPr id="9" name="Text Placeholder 8">
            <a:extLst>
              <a:ext uri="{FF2B5EF4-FFF2-40B4-BE49-F238E27FC236}">
                <a16:creationId xmlns:a16="http://schemas.microsoft.com/office/drawing/2014/main" id="{6F63371C-141D-4B9C-8FD2-5921F9E405B0}"/>
              </a:ext>
            </a:extLst>
          </p:cNvPr>
          <p:cNvSpPr>
            <a:spLocks noGrp="1"/>
          </p:cNvSpPr>
          <p:nvPr>
            <p:ph type="body" idx="20"/>
          </p:nvPr>
        </p:nvSpPr>
        <p:spPr>
          <a:xfrm>
            <a:off x="1182188" y="4831488"/>
            <a:ext cx="3694670" cy="535850"/>
          </a:xfrm>
        </p:spPr>
        <p:txBody>
          <a:bodyPr/>
          <a:lstStyle/>
          <a:p>
            <a:r>
              <a:rPr lang="en-US" sz="2400" b="1" dirty="0">
                <a:solidFill>
                  <a:srgbClr val="4749A1"/>
                </a:solidFill>
              </a:rPr>
              <a:t>Eliciting of thoughts, feelings, values, goals and motivations</a:t>
            </a:r>
            <a:endParaRPr lang="en-GB" sz="2400" b="1" dirty="0">
              <a:solidFill>
                <a:srgbClr val="4749A1"/>
              </a:solidFill>
            </a:endParaRPr>
          </a:p>
        </p:txBody>
      </p:sp>
      <p:pic>
        <p:nvPicPr>
          <p:cNvPr id="11" name="Picture Placeholder 6" descr="A close up of a girl&#10;&#10;Description automatically generated">
            <a:extLst>
              <a:ext uri="{FF2B5EF4-FFF2-40B4-BE49-F238E27FC236}">
                <a16:creationId xmlns:a16="http://schemas.microsoft.com/office/drawing/2014/main" id="{F7A65861-6D7A-DB46-8664-1A84422744E4}"/>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1111" r="11111"/>
          <a:stretch>
            <a:fillRect/>
          </a:stretch>
        </p:blipFill>
        <p:spPr/>
      </p:pic>
    </p:spTree>
    <p:extLst>
      <p:ext uri="{BB962C8B-B14F-4D97-AF65-F5344CB8AC3E}">
        <p14:creationId xmlns:p14="http://schemas.microsoft.com/office/powerpoint/2010/main" val="18452633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erson sitting on a sofa&#10;&#10;Description automatically generated">
            <a:extLst>
              <a:ext uri="{FF2B5EF4-FFF2-40B4-BE49-F238E27FC236}">
                <a16:creationId xmlns:a16="http://schemas.microsoft.com/office/drawing/2014/main" id="{DCD83F5D-4402-B447-846B-FA9463921071}"/>
              </a:ext>
            </a:extLst>
          </p:cNvPr>
          <p:cNvPicPr>
            <a:picLocks noChangeAspect="1"/>
          </p:cNvPicPr>
          <p:nvPr/>
        </p:nvPicPr>
        <p:blipFill rotWithShape="1">
          <a:blip r:embed="rId3">
            <a:alphaModFix amt="68000"/>
            <a:extLst>
              <a:ext uri="{28A0092B-C50C-407E-A947-70E740481C1C}">
                <a14:useLocalDpi xmlns:a14="http://schemas.microsoft.com/office/drawing/2010/main" val="0"/>
              </a:ext>
            </a:extLst>
          </a:blip>
          <a:srcRect l="3788" r="7210" b="-1"/>
          <a:stretch/>
        </p:blipFill>
        <p:spPr>
          <a:xfrm>
            <a:off x="20" y="0"/>
            <a:ext cx="9438946" cy="7079215"/>
          </a:xfrm>
          <a:prstGeom prst="rect">
            <a:avLst/>
          </a:prstGeom>
        </p:spPr>
      </p:pic>
      <p:sp>
        <p:nvSpPr>
          <p:cNvPr id="4" name="Rectangle 3">
            <a:extLst>
              <a:ext uri="{FF2B5EF4-FFF2-40B4-BE49-F238E27FC236}">
                <a16:creationId xmlns:a16="http://schemas.microsoft.com/office/drawing/2014/main" id="{B4BCB1A9-BB60-1F40-A9D9-930EE40D76BA}"/>
              </a:ext>
            </a:extLst>
          </p:cNvPr>
          <p:cNvSpPr/>
          <p:nvPr/>
        </p:nvSpPr>
        <p:spPr>
          <a:xfrm>
            <a:off x="103240" y="221225"/>
            <a:ext cx="4852218" cy="5755422"/>
          </a:xfrm>
          <a:prstGeom prst="rect">
            <a:avLst/>
          </a:prstGeom>
        </p:spPr>
        <p:txBody>
          <a:bodyPr wrap="square">
            <a:spAutoFit/>
          </a:bodyPr>
          <a:lstStyle/>
          <a:p>
            <a:r>
              <a:rPr lang="en-US" sz="4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Why is it so hard?</a:t>
            </a:r>
          </a:p>
          <a:p>
            <a:endParaRPr lang="en-US" sz="4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endParaRPr lang="en-US" sz="3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US" sz="3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Most of us </a:t>
            </a:r>
          </a:p>
          <a:p>
            <a:r>
              <a:rPr lang="en-US" sz="3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have been </a:t>
            </a:r>
          </a:p>
          <a:p>
            <a:r>
              <a:rPr lang="en-US" sz="3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raised with </a:t>
            </a:r>
          </a:p>
          <a:p>
            <a:r>
              <a:rPr lang="en-US" sz="3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(good) people </a:t>
            </a:r>
          </a:p>
          <a:p>
            <a:r>
              <a:rPr lang="en-US" sz="3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trying to get </a:t>
            </a:r>
          </a:p>
          <a:p>
            <a:r>
              <a:rPr lang="en-US" sz="3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us to do </a:t>
            </a:r>
          </a:p>
          <a:p>
            <a:r>
              <a:rPr lang="en-US" sz="3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things through</a:t>
            </a:r>
          </a:p>
          <a:p>
            <a:r>
              <a:rPr lang="en-US" sz="3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fear, shame or anger…</a:t>
            </a:r>
            <a:endParaRPr lang="en-GB" sz="32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3784978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34B9F9D-41F2-4D13-90A3-BFF54DF68D31}"/>
              </a:ext>
            </a:extLst>
          </p:cNvPr>
          <p:cNvGrpSpPr/>
          <p:nvPr/>
        </p:nvGrpSpPr>
        <p:grpSpPr>
          <a:xfrm>
            <a:off x="522210" y="1573375"/>
            <a:ext cx="7935991" cy="3674253"/>
            <a:chOff x="696279" y="834183"/>
            <a:chExt cx="10581321" cy="4899004"/>
          </a:xfrm>
        </p:grpSpPr>
        <p:sp>
          <p:nvSpPr>
            <p:cNvPr id="2" name="Rectangle 1">
              <a:extLst>
                <a:ext uri="{FF2B5EF4-FFF2-40B4-BE49-F238E27FC236}">
                  <a16:creationId xmlns:a16="http://schemas.microsoft.com/office/drawing/2014/main" id="{AA3859FC-FCB0-4B0A-9358-9120D0686BCB}"/>
                </a:ext>
              </a:extLst>
            </p:cNvPr>
            <p:cNvSpPr/>
            <p:nvPr/>
          </p:nvSpPr>
          <p:spPr>
            <a:xfrm>
              <a:off x="696279" y="834183"/>
              <a:ext cx="3069271" cy="4899004"/>
            </a:xfrm>
            <a:prstGeom prst="rect">
              <a:avLst/>
            </a:prstGeom>
            <a:noFill/>
            <a:ln w="698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Rectangle 4">
              <a:extLst>
                <a:ext uri="{FF2B5EF4-FFF2-40B4-BE49-F238E27FC236}">
                  <a16:creationId xmlns:a16="http://schemas.microsoft.com/office/drawing/2014/main" id="{A40FCBAA-DC2E-4E90-B34E-D97F6B12BF02}"/>
                </a:ext>
              </a:extLst>
            </p:cNvPr>
            <p:cNvSpPr/>
            <p:nvPr/>
          </p:nvSpPr>
          <p:spPr>
            <a:xfrm>
              <a:off x="863600" y="1124814"/>
              <a:ext cx="2997200" cy="1969771"/>
            </a:xfrm>
            <a:prstGeom prst="rect">
              <a:avLst/>
            </a:prstGeom>
            <a:ln>
              <a:noFill/>
            </a:ln>
          </p:spPr>
          <p:txBody>
            <a:bodyPr wrap="square">
              <a:spAutoFit/>
            </a:bodyPr>
            <a:lstStyle/>
            <a:p>
              <a:r>
                <a:rPr lang="en-US" dirty="0">
                  <a:solidFill>
                    <a:schemeClr val="tx1">
                      <a:lumMod val="75000"/>
                      <a:lumOff val="25000"/>
                    </a:schemeClr>
                  </a:solidFill>
                  <a:latin typeface="League Spartan" panose="00000800000000000000" pitchFamily="50" charset="0"/>
                  <a:ea typeface="Open Sans" panose="020B0606030504020204" pitchFamily="34" charset="0"/>
                  <a:cs typeface="Open Sans" panose="020B0606030504020204" pitchFamily="34" charset="0"/>
                </a:rPr>
                <a:t>‘If you keep getting grades like this, you’ll never get into a good college’ </a:t>
              </a:r>
              <a:endParaRPr lang="en-GB" dirty="0">
                <a:solidFill>
                  <a:schemeClr val="tx1">
                    <a:lumMod val="75000"/>
                    <a:lumOff val="25000"/>
                  </a:schemeClr>
                </a:solidFill>
                <a:latin typeface="League Spartan" panose="00000800000000000000" pitchFamily="50" charset="0"/>
                <a:ea typeface="Open Sans" panose="020B0606030504020204" pitchFamily="34" charset="0"/>
                <a:cs typeface="Open Sans" panose="020B0606030504020204" pitchFamily="34" charset="0"/>
              </a:endParaRPr>
            </a:p>
          </p:txBody>
        </p:sp>
        <p:sp>
          <p:nvSpPr>
            <p:cNvPr id="6" name="Rectangle 5">
              <a:extLst>
                <a:ext uri="{FF2B5EF4-FFF2-40B4-BE49-F238E27FC236}">
                  <a16:creationId xmlns:a16="http://schemas.microsoft.com/office/drawing/2014/main" id="{F755105B-973D-4274-91E9-D329E00C9437}"/>
                </a:ext>
              </a:extLst>
            </p:cNvPr>
            <p:cNvSpPr/>
            <p:nvPr/>
          </p:nvSpPr>
          <p:spPr>
            <a:xfrm>
              <a:off x="4404679" y="834183"/>
              <a:ext cx="3069271" cy="4899004"/>
            </a:xfrm>
            <a:prstGeom prst="rect">
              <a:avLst/>
            </a:prstGeom>
            <a:noFill/>
            <a:ln w="698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Rectangle 6">
              <a:extLst>
                <a:ext uri="{FF2B5EF4-FFF2-40B4-BE49-F238E27FC236}">
                  <a16:creationId xmlns:a16="http://schemas.microsoft.com/office/drawing/2014/main" id="{CB11DFCA-6D0D-447C-98BB-815E1B97089B}"/>
                </a:ext>
              </a:extLst>
            </p:cNvPr>
            <p:cNvSpPr/>
            <p:nvPr/>
          </p:nvSpPr>
          <p:spPr>
            <a:xfrm>
              <a:off x="4572000" y="1124814"/>
              <a:ext cx="2753397" cy="1969771"/>
            </a:xfrm>
            <a:prstGeom prst="rect">
              <a:avLst/>
            </a:prstGeom>
            <a:ln>
              <a:noFill/>
            </a:ln>
          </p:spPr>
          <p:txBody>
            <a:bodyPr wrap="square">
              <a:spAutoFit/>
            </a:bodyPr>
            <a:lstStyle/>
            <a:p>
              <a:r>
                <a:rPr lang="en-US" dirty="0">
                  <a:solidFill>
                    <a:schemeClr val="tx1">
                      <a:lumMod val="75000"/>
                      <a:lumOff val="25000"/>
                    </a:schemeClr>
                  </a:solidFill>
                  <a:latin typeface="League Spartan" panose="00000800000000000000" pitchFamily="50" charset="0"/>
                  <a:ea typeface="Open Sans" panose="020B0606030504020204" pitchFamily="34" charset="0"/>
                  <a:cs typeface="Open Sans" panose="020B0606030504020204" pitchFamily="34" charset="0"/>
                </a:rPr>
                <a:t>‘Next time I catch you with pot, you will be grounded for months’ </a:t>
              </a:r>
              <a:endParaRPr lang="en-GB" dirty="0">
                <a:solidFill>
                  <a:schemeClr val="tx1">
                    <a:lumMod val="75000"/>
                    <a:lumOff val="25000"/>
                  </a:schemeClr>
                </a:solidFill>
                <a:latin typeface="League Spartan" panose="00000800000000000000" pitchFamily="50" charset="0"/>
                <a:ea typeface="Open Sans" panose="020B0606030504020204" pitchFamily="34" charset="0"/>
                <a:cs typeface="Open Sans" panose="020B0606030504020204" pitchFamily="34" charset="0"/>
              </a:endParaRPr>
            </a:p>
          </p:txBody>
        </p:sp>
        <p:sp>
          <p:nvSpPr>
            <p:cNvPr id="8" name="Rectangle 7">
              <a:extLst>
                <a:ext uri="{FF2B5EF4-FFF2-40B4-BE49-F238E27FC236}">
                  <a16:creationId xmlns:a16="http://schemas.microsoft.com/office/drawing/2014/main" id="{D930E66C-0399-4F1E-A853-68B98AEF12ED}"/>
                </a:ext>
              </a:extLst>
            </p:cNvPr>
            <p:cNvSpPr/>
            <p:nvPr/>
          </p:nvSpPr>
          <p:spPr>
            <a:xfrm>
              <a:off x="8113079" y="834183"/>
              <a:ext cx="3069271" cy="4899004"/>
            </a:xfrm>
            <a:prstGeom prst="rect">
              <a:avLst/>
            </a:prstGeom>
            <a:noFill/>
            <a:ln w="698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9" name="Rectangle 8">
              <a:extLst>
                <a:ext uri="{FF2B5EF4-FFF2-40B4-BE49-F238E27FC236}">
                  <a16:creationId xmlns:a16="http://schemas.microsoft.com/office/drawing/2014/main" id="{8E4B01C7-6041-40AB-95A3-9FE62CFC41B8}"/>
                </a:ext>
              </a:extLst>
            </p:cNvPr>
            <p:cNvSpPr/>
            <p:nvPr/>
          </p:nvSpPr>
          <p:spPr>
            <a:xfrm>
              <a:off x="8280400" y="1124814"/>
              <a:ext cx="2997200" cy="1969771"/>
            </a:xfrm>
            <a:prstGeom prst="rect">
              <a:avLst/>
            </a:prstGeom>
            <a:ln>
              <a:noFill/>
            </a:ln>
          </p:spPr>
          <p:txBody>
            <a:bodyPr wrap="square">
              <a:spAutoFit/>
            </a:bodyPr>
            <a:lstStyle/>
            <a:p>
              <a:r>
                <a:rPr lang="en-US" dirty="0">
                  <a:solidFill>
                    <a:schemeClr val="tx1">
                      <a:lumMod val="75000"/>
                      <a:lumOff val="25000"/>
                    </a:schemeClr>
                  </a:solidFill>
                  <a:latin typeface="League Spartan" panose="00000800000000000000" pitchFamily="50" charset="0"/>
                  <a:ea typeface="Open Sans" panose="020B0606030504020204" pitchFamily="34" charset="0"/>
                  <a:cs typeface="Open Sans" panose="020B0606030504020204" pitchFamily="34" charset="0"/>
                </a:rPr>
                <a:t>‘I’m really disappointed in you.  I thought you were better than that’</a:t>
              </a:r>
              <a:endParaRPr lang="en-GB" dirty="0">
                <a:solidFill>
                  <a:schemeClr val="tx1">
                    <a:lumMod val="75000"/>
                    <a:lumOff val="25000"/>
                  </a:schemeClr>
                </a:solidFill>
                <a:latin typeface="League Spartan" panose="00000800000000000000" pitchFamily="50" charset="0"/>
                <a:ea typeface="Open Sans" panose="020B0606030504020204" pitchFamily="34" charset="0"/>
                <a:cs typeface="Open Sans" panose="020B0606030504020204" pitchFamily="34" charset="0"/>
              </a:endParaRPr>
            </a:p>
          </p:txBody>
        </p:sp>
        <p:sp>
          <p:nvSpPr>
            <p:cNvPr id="11" name="Rectangle 10">
              <a:extLst>
                <a:ext uri="{FF2B5EF4-FFF2-40B4-BE49-F238E27FC236}">
                  <a16:creationId xmlns:a16="http://schemas.microsoft.com/office/drawing/2014/main" id="{F090A7DB-601F-4887-89FF-297A76395105}"/>
                </a:ext>
              </a:extLst>
            </p:cNvPr>
            <p:cNvSpPr/>
            <p:nvPr/>
          </p:nvSpPr>
          <p:spPr>
            <a:xfrm>
              <a:off x="1614079" y="4742595"/>
              <a:ext cx="1233671" cy="430887"/>
            </a:xfrm>
            <a:prstGeom prst="rect">
              <a:avLst/>
            </a:prstGeom>
          </p:spPr>
          <p:txBody>
            <a:bodyPr wrap="none">
              <a:spAutoFit/>
            </a:bodyPr>
            <a:lstStyle/>
            <a:p>
              <a:pPr algn="ctr"/>
              <a:r>
                <a:rPr lang="en-US" sz="1500" b="1" spc="450" dirty="0">
                  <a:solidFill>
                    <a:srgbClr val="4749A1"/>
                  </a:solidFill>
                  <a:latin typeface="League Spartan" panose="00000800000000000000" pitchFamily="50" charset="0"/>
                  <a:ea typeface="Open Sans" panose="020B0606030504020204" pitchFamily="34" charset="0"/>
                  <a:cs typeface="Open Sans" panose="020B0606030504020204" pitchFamily="34" charset="0"/>
                </a:rPr>
                <a:t>FEAR</a:t>
              </a:r>
              <a:endParaRPr lang="en-GB" sz="1500" spc="450" dirty="0">
                <a:solidFill>
                  <a:srgbClr val="4749A1"/>
                </a:solidFill>
              </a:endParaRPr>
            </a:p>
          </p:txBody>
        </p:sp>
        <p:sp>
          <p:nvSpPr>
            <p:cNvPr id="12" name="Rectangle 11">
              <a:extLst>
                <a:ext uri="{FF2B5EF4-FFF2-40B4-BE49-F238E27FC236}">
                  <a16:creationId xmlns:a16="http://schemas.microsoft.com/office/drawing/2014/main" id="{DAF54182-7A55-4934-9302-F6EAB728989F}"/>
                </a:ext>
              </a:extLst>
            </p:cNvPr>
            <p:cNvSpPr/>
            <p:nvPr/>
          </p:nvSpPr>
          <p:spPr>
            <a:xfrm>
              <a:off x="4572036" y="4742595"/>
              <a:ext cx="2793928" cy="430887"/>
            </a:xfrm>
            <a:prstGeom prst="rect">
              <a:avLst/>
            </a:prstGeom>
          </p:spPr>
          <p:txBody>
            <a:bodyPr wrap="none">
              <a:spAutoFit/>
            </a:bodyPr>
            <a:lstStyle/>
            <a:p>
              <a:pPr algn="ctr"/>
              <a:r>
                <a:rPr lang="en-US" sz="1500" b="1" spc="450" dirty="0">
                  <a:solidFill>
                    <a:srgbClr val="4749A1"/>
                  </a:solidFill>
                  <a:latin typeface="League Spartan" panose="00000800000000000000" pitchFamily="50" charset="0"/>
                  <a:ea typeface="Open Sans" panose="020B0606030504020204" pitchFamily="34" charset="0"/>
                  <a:cs typeface="Open Sans" panose="020B0606030504020204" pitchFamily="34" charset="0"/>
                </a:rPr>
                <a:t>PUNISHMENT</a:t>
              </a:r>
              <a:endParaRPr lang="en-GB" sz="1500" spc="450" dirty="0">
                <a:solidFill>
                  <a:srgbClr val="4749A1"/>
                </a:solidFill>
              </a:endParaRPr>
            </a:p>
          </p:txBody>
        </p:sp>
        <p:sp>
          <p:nvSpPr>
            <p:cNvPr id="13" name="Rectangle 12">
              <a:extLst>
                <a:ext uri="{FF2B5EF4-FFF2-40B4-BE49-F238E27FC236}">
                  <a16:creationId xmlns:a16="http://schemas.microsoft.com/office/drawing/2014/main" id="{95725213-59DC-4815-87BB-85675F6A08A3}"/>
                </a:ext>
              </a:extLst>
            </p:cNvPr>
            <p:cNvSpPr/>
            <p:nvPr/>
          </p:nvSpPr>
          <p:spPr>
            <a:xfrm>
              <a:off x="8982629" y="4742595"/>
              <a:ext cx="1592744" cy="430887"/>
            </a:xfrm>
            <a:prstGeom prst="rect">
              <a:avLst/>
            </a:prstGeom>
          </p:spPr>
          <p:txBody>
            <a:bodyPr wrap="none">
              <a:spAutoFit/>
            </a:bodyPr>
            <a:lstStyle/>
            <a:p>
              <a:pPr algn="ctr"/>
              <a:r>
                <a:rPr lang="en-US" sz="1500" b="1" spc="450" dirty="0">
                  <a:solidFill>
                    <a:srgbClr val="4749A1"/>
                  </a:solidFill>
                  <a:latin typeface="League Spartan" panose="00000800000000000000" pitchFamily="50" charset="0"/>
                  <a:ea typeface="Open Sans" panose="020B0606030504020204" pitchFamily="34" charset="0"/>
                  <a:cs typeface="Open Sans" panose="020B0606030504020204" pitchFamily="34" charset="0"/>
                </a:rPr>
                <a:t>SHAME</a:t>
              </a:r>
              <a:endParaRPr lang="en-GB" sz="1500" spc="450" dirty="0">
                <a:solidFill>
                  <a:srgbClr val="4749A1"/>
                </a:solidFill>
              </a:endParaRPr>
            </a:p>
          </p:txBody>
        </p:sp>
      </p:grpSp>
    </p:spTree>
    <p:extLst>
      <p:ext uri="{BB962C8B-B14F-4D97-AF65-F5344CB8AC3E}">
        <p14:creationId xmlns:p14="http://schemas.microsoft.com/office/powerpoint/2010/main" val="23519631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37A7A70-6879-4D9C-BC2C-73521AA2424C}"/>
              </a:ext>
            </a:extLst>
          </p:cNvPr>
          <p:cNvSpPr>
            <a:spLocks noGrp="1"/>
          </p:cNvSpPr>
          <p:nvPr>
            <p:ph type="body" sz="quarter" idx="12"/>
          </p:nvPr>
        </p:nvSpPr>
        <p:spPr/>
        <p:txBody>
          <a:bodyPr>
            <a:normAutofit/>
          </a:bodyPr>
          <a:lstStyle/>
          <a:p>
            <a:r>
              <a:rPr lang="en-GB" sz="6000" b="1" dirty="0">
                <a:solidFill>
                  <a:srgbClr val="171046"/>
                </a:solidFill>
              </a:rPr>
              <a:t>Principles</a:t>
            </a:r>
            <a:endParaRPr lang="en-US" sz="6000" dirty="0">
              <a:solidFill>
                <a:srgbClr val="00D3C0"/>
              </a:solidFill>
            </a:endParaRPr>
          </a:p>
        </p:txBody>
      </p:sp>
      <p:sp>
        <p:nvSpPr>
          <p:cNvPr id="5" name="Text Placeholder 4">
            <a:extLst>
              <a:ext uri="{FF2B5EF4-FFF2-40B4-BE49-F238E27FC236}">
                <a16:creationId xmlns:a16="http://schemas.microsoft.com/office/drawing/2014/main" id="{4D23330D-B79D-4D92-8A59-CA66BA4AFB3D}"/>
              </a:ext>
            </a:extLst>
          </p:cNvPr>
          <p:cNvSpPr>
            <a:spLocks noGrp="1"/>
          </p:cNvSpPr>
          <p:nvPr>
            <p:ph type="body" sz="quarter" idx="13"/>
          </p:nvPr>
        </p:nvSpPr>
        <p:spPr>
          <a:xfrm>
            <a:off x="5164059" y="1688926"/>
            <a:ext cx="3591570" cy="3159368"/>
          </a:xfrm>
        </p:spPr>
        <p:txBody>
          <a:bodyPr>
            <a:normAutofit lnSpcReduction="10000"/>
          </a:bodyPr>
          <a:lstStyle/>
          <a:p>
            <a:pPr marL="514350" lvl="0" indent="-514350" algn="l" defTabSz="685800">
              <a:lnSpc>
                <a:spcPct val="110000"/>
              </a:lnSpc>
              <a:spcBef>
                <a:spcPts val="750"/>
              </a:spcBef>
              <a:spcAft>
                <a:spcPts val="1800"/>
              </a:spcAft>
              <a:buClr>
                <a:schemeClr val="accent1"/>
              </a:buClr>
              <a:buFont typeface="Wingdings" panose="05000000000000000000" pitchFamily="2" charset="2"/>
              <a:buChar char="§"/>
            </a:pPr>
            <a:r>
              <a:rPr lang="en-US" dirty="0">
                <a:solidFill>
                  <a:schemeClr val="accent1"/>
                </a:solidFill>
                <a:latin typeface="Open Sans" charset="0"/>
              </a:rPr>
              <a:t>Empathy</a:t>
            </a:r>
          </a:p>
          <a:p>
            <a:pPr marL="514350" lvl="0" indent="-514350" algn="l" defTabSz="685800">
              <a:lnSpc>
                <a:spcPct val="110000"/>
              </a:lnSpc>
              <a:spcBef>
                <a:spcPts val="750"/>
              </a:spcBef>
              <a:spcAft>
                <a:spcPts val="1800"/>
              </a:spcAft>
              <a:buClr>
                <a:schemeClr val="accent1"/>
              </a:buClr>
              <a:buFont typeface="Wingdings" panose="05000000000000000000" pitchFamily="2" charset="2"/>
              <a:buChar char="§"/>
            </a:pPr>
            <a:r>
              <a:rPr lang="en-US" dirty="0">
                <a:solidFill>
                  <a:srgbClr val="FFFFFF"/>
                </a:solidFill>
                <a:latin typeface="Open Sans" charset="0"/>
              </a:rPr>
              <a:t>Autonomy</a:t>
            </a:r>
          </a:p>
          <a:p>
            <a:pPr marL="514350" lvl="0" indent="-514350" algn="l" defTabSz="685800">
              <a:lnSpc>
                <a:spcPct val="110000"/>
              </a:lnSpc>
              <a:spcBef>
                <a:spcPts val="750"/>
              </a:spcBef>
              <a:spcAft>
                <a:spcPts val="1800"/>
              </a:spcAft>
              <a:buClr>
                <a:schemeClr val="accent1"/>
              </a:buClr>
              <a:buFont typeface="Wingdings" panose="05000000000000000000" pitchFamily="2" charset="2"/>
              <a:buChar char="§"/>
            </a:pPr>
            <a:r>
              <a:rPr lang="en-US" dirty="0">
                <a:solidFill>
                  <a:srgbClr val="FFFFFF"/>
                </a:solidFill>
                <a:latin typeface="Open Sans" charset="0"/>
              </a:rPr>
              <a:t>Relationship</a:t>
            </a:r>
          </a:p>
          <a:p>
            <a:pPr marL="514350" lvl="0" indent="-514350" algn="l" defTabSz="685800">
              <a:lnSpc>
                <a:spcPct val="110000"/>
              </a:lnSpc>
              <a:spcBef>
                <a:spcPts val="750"/>
              </a:spcBef>
              <a:spcAft>
                <a:spcPts val="1800"/>
              </a:spcAft>
              <a:buClr>
                <a:schemeClr val="accent1"/>
              </a:buClr>
              <a:buFont typeface="Wingdings" panose="05000000000000000000" pitchFamily="2" charset="2"/>
              <a:buChar char="§"/>
            </a:pPr>
            <a:r>
              <a:rPr lang="en-US" dirty="0">
                <a:solidFill>
                  <a:srgbClr val="FFFFFF"/>
                </a:solidFill>
                <a:latin typeface="Open Sans" charset="0"/>
              </a:rPr>
              <a:t>Respect</a:t>
            </a:r>
          </a:p>
          <a:p>
            <a:pPr marL="514350" indent="-514350" algn="l">
              <a:lnSpc>
                <a:spcPct val="110000"/>
              </a:lnSpc>
              <a:spcAft>
                <a:spcPts val="1800"/>
              </a:spcAft>
              <a:buClr>
                <a:schemeClr val="accent1"/>
              </a:buClr>
              <a:buFont typeface="Wingdings" panose="05000000000000000000" pitchFamily="2" charset="2"/>
              <a:buChar char="§"/>
            </a:pPr>
            <a:endParaRPr lang="en-GB" dirty="0"/>
          </a:p>
        </p:txBody>
      </p:sp>
      <p:sp>
        <p:nvSpPr>
          <p:cNvPr id="7" name="Oval 6">
            <a:extLst>
              <a:ext uri="{FF2B5EF4-FFF2-40B4-BE49-F238E27FC236}">
                <a16:creationId xmlns:a16="http://schemas.microsoft.com/office/drawing/2014/main" id="{EB1C71E5-6AA3-499A-B4C5-12401D182465}"/>
              </a:ext>
            </a:extLst>
          </p:cNvPr>
          <p:cNvSpPr/>
          <p:nvPr/>
        </p:nvSpPr>
        <p:spPr>
          <a:xfrm>
            <a:off x="4269393" y="309186"/>
            <a:ext cx="1451348" cy="14513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2E7FBF1E-357E-47BB-B07C-5181D81EE0B1}"/>
              </a:ext>
            </a:extLst>
          </p:cNvPr>
          <p:cNvPicPr>
            <a:picLocks noChangeAspect="1"/>
          </p:cNvPicPr>
          <p:nvPr/>
        </p:nvPicPr>
        <p:blipFill>
          <a:blip r:embed="rId3" cstate="screen">
            <a:biLevel thresh="25000"/>
            <a:extLst>
              <a:ext uri="{28A0092B-C50C-407E-A947-70E740481C1C}">
                <a14:useLocalDpi xmlns:a14="http://schemas.microsoft.com/office/drawing/2010/main"/>
              </a:ext>
            </a:extLst>
          </a:blip>
          <a:stretch>
            <a:fillRect/>
          </a:stretch>
        </p:blipFill>
        <p:spPr>
          <a:xfrm>
            <a:off x="4572000" y="639224"/>
            <a:ext cx="826577" cy="826577"/>
          </a:xfrm>
          <a:prstGeom prst="rect">
            <a:avLst/>
          </a:prstGeom>
        </p:spPr>
      </p:pic>
    </p:spTree>
    <p:extLst>
      <p:ext uri="{BB962C8B-B14F-4D97-AF65-F5344CB8AC3E}">
        <p14:creationId xmlns:p14="http://schemas.microsoft.com/office/powerpoint/2010/main" val="3054436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69">
            <a:extLst>
              <a:ext uri="{FF2B5EF4-FFF2-40B4-BE49-F238E27FC236}">
                <a16:creationId xmlns:a16="http://schemas.microsoft.com/office/drawing/2014/main" id="{DAAEF2ED-F3D9-4126-B866-A8255BD73466}"/>
              </a:ext>
            </a:extLst>
          </p:cNvPr>
          <p:cNvGrpSpPr/>
          <p:nvPr/>
        </p:nvGrpSpPr>
        <p:grpSpPr>
          <a:xfrm>
            <a:off x="1110935" y="465028"/>
            <a:ext cx="7888340" cy="6003527"/>
            <a:chOff x="1110935" y="616326"/>
            <a:chExt cx="7888340" cy="6003527"/>
          </a:xfrm>
        </p:grpSpPr>
        <p:grpSp>
          <p:nvGrpSpPr>
            <p:cNvPr id="23" name="Group 22">
              <a:extLst>
                <a:ext uri="{FF2B5EF4-FFF2-40B4-BE49-F238E27FC236}">
                  <a16:creationId xmlns:a16="http://schemas.microsoft.com/office/drawing/2014/main" id="{CEA323B3-A754-4509-BB10-E1F4DA48F2AA}"/>
                </a:ext>
              </a:extLst>
            </p:cNvPr>
            <p:cNvGrpSpPr/>
            <p:nvPr/>
          </p:nvGrpSpPr>
          <p:grpSpPr>
            <a:xfrm>
              <a:off x="2694745" y="1676845"/>
              <a:ext cx="3754509" cy="3754509"/>
              <a:chOff x="1806028" y="847773"/>
              <a:chExt cx="5531943" cy="5531943"/>
            </a:xfrm>
          </p:grpSpPr>
          <p:graphicFrame>
            <p:nvGraphicFramePr>
              <p:cNvPr id="20" name="Chart 929">
                <a:extLst>
                  <a:ext uri="{FF2B5EF4-FFF2-40B4-BE49-F238E27FC236}">
                    <a16:creationId xmlns:a16="http://schemas.microsoft.com/office/drawing/2014/main" id="{5020F459-2F42-40B4-B1A8-7DDED2C860BC}"/>
                  </a:ext>
                </a:extLst>
              </p:cNvPr>
              <p:cNvGraphicFramePr/>
              <p:nvPr>
                <p:extLst>
                  <p:ext uri="{D42A27DB-BD31-4B8C-83A1-F6EECF244321}">
                    <p14:modId xmlns:p14="http://schemas.microsoft.com/office/powerpoint/2010/main" val="718149818"/>
                  </p:ext>
                </p:extLst>
              </p:nvPr>
            </p:nvGraphicFramePr>
            <p:xfrm>
              <a:off x="1806028" y="847773"/>
              <a:ext cx="5531943" cy="5531943"/>
            </p:xfrm>
            <a:graphic>
              <a:graphicData uri="http://schemas.openxmlformats.org/drawingml/2006/chart">
                <c:chart xmlns:c="http://schemas.openxmlformats.org/drawingml/2006/chart" xmlns:r="http://schemas.openxmlformats.org/officeDocument/2006/relationships" r:id="rId3"/>
              </a:graphicData>
            </a:graphic>
          </p:graphicFrame>
          <p:sp>
            <p:nvSpPr>
              <p:cNvPr id="21" name="Shape 930">
                <a:extLst>
                  <a:ext uri="{FF2B5EF4-FFF2-40B4-BE49-F238E27FC236}">
                    <a16:creationId xmlns:a16="http://schemas.microsoft.com/office/drawing/2014/main" id="{F6F1A8EC-5A18-49B4-A544-7190DFA3C96D}"/>
                  </a:ext>
                </a:extLst>
              </p:cNvPr>
              <p:cNvSpPr/>
              <p:nvPr/>
            </p:nvSpPr>
            <p:spPr>
              <a:xfrm>
                <a:off x="2666998" y="1708743"/>
                <a:ext cx="3810002" cy="3810002"/>
              </a:xfrm>
              <a:prstGeom prst="ellipse">
                <a:avLst/>
              </a:prstGeom>
              <a:solidFill>
                <a:srgbClr val="FFFFFF"/>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p>
                <a:endParaRPr dirty="0"/>
              </a:p>
            </p:txBody>
          </p:sp>
        </p:grpSp>
        <p:sp>
          <p:nvSpPr>
            <p:cNvPr id="4" name="Rectangle 3">
              <a:extLst>
                <a:ext uri="{FF2B5EF4-FFF2-40B4-BE49-F238E27FC236}">
                  <a16:creationId xmlns:a16="http://schemas.microsoft.com/office/drawing/2014/main" id="{E265D95F-609B-4AC7-A8E7-0A44B39E93E9}"/>
                </a:ext>
              </a:extLst>
            </p:cNvPr>
            <p:cNvSpPr/>
            <p:nvPr/>
          </p:nvSpPr>
          <p:spPr>
            <a:xfrm>
              <a:off x="3121035" y="3133281"/>
              <a:ext cx="2901927" cy="937121"/>
            </a:xfrm>
            <a:prstGeom prst="rect">
              <a:avLst/>
            </a:prstGeom>
          </p:spPr>
          <p:txBody>
            <a:bodyPr vert="horz" lIns="91440" tIns="45720" rIns="91440" bIns="45720" rtlCol="0" anchor="ctr">
              <a:normAutofit lnSpcReduction="10000"/>
            </a:bodyPr>
            <a:lstStyle/>
            <a:p>
              <a:pPr algn="ctr" defTabSz="914400">
                <a:lnSpc>
                  <a:spcPct val="90000"/>
                </a:lnSpc>
                <a:spcBef>
                  <a:spcPct val="0"/>
                </a:spcBef>
              </a:pPr>
              <a:r>
                <a:rPr lang="en-US" sz="3200" dirty="0">
                  <a:solidFill>
                    <a:schemeClr val="tx2"/>
                  </a:solidFill>
                  <a:latin typeface="+mj-lt"/>
                  <a:ea typeface="+mj-ea"/>
                  <a:cs typeface="+mj-cs"/>
                </a:rPr>
                <a:t>Stages of Change</a:t>
              </a:r>
              <a:endParaRPr lang="en-GB" sz="3200" dirty="0">
                <a:solidFill>
                  <a:schemeClr val="tx2"/>
                </a:solidFill>
                <a:latin typeface="+mj-lt"/>
                <a:ea typeface="+mj-ea"/>
                <a:cs typeface="+mj-cs"/>
              </a:endParaRPr>
            </a:p>
          </p:txBody>
        </p:sp>
        <p:sp>
          <p:nvSpPr>
            <p:cNvPr id="24" name="Rectangle 23">
              <a:extLst>
                <a:ext uri="{FF2B5EF4-FFF2-40B4-BE49-F238E27FC236}">
                  <a16:creationId xmlns:a16="http://schemas.microsoft.com/office/drawing/2014/main" id="{D6532911-B3CB-4841-B7FF-2BB7B3EBAB86}"/>
                </a:ext>
              </a:extLst>
            </p:cNvPr>
            <p:cNvSpPr/>
            <p:nvPr/>
          </p:nvSpPr>
          <p:spPr>
            <a:xfrm>
              <a:off x="5441597" y="1409650"/>
              <a:ext cx="3239450" cy="461665"/>
            </a:xfrm>
            <a:prstGeom prst="rect">
              <a:avLst/>
            </a:prstGeom>
          </p:spPr>
          <p:txBody>
            <a:bodyPr wrap="square">
              <a:spAutoFit/>
            </a:bodyPr>
            <a:lstStyle/>
            <a:p>
              <a:r>
                <a:rPr lang="en-US" sz="2400" b="1" dirty="0">
                  <a:solidFill>
                    <a:schemeClr val="accent4"/>
                  </a:solidFill>
                </a:rPr>
                <a:t>Pre-Contemplation</a:t>
              </a:r>
            </a:p>
          </p:txBody>
        </p:sp>
        <p:sp>
          <p:nvSpPr>
            <p:cNvPr id="25" name="Rectangle 24">
              <a:extLst>
                <a:ext uri="{FF2B5EF4-FFF2-40B4-BE49-F238E27FC236}">
                  <a16:creationId xmlns:a16="http://schemas.microsoft.com/office/drawing/2014/main" id="{D037BE05-D0EF-4C09-879C-7DEAC7E4E3EF}"/>
                </a:ext>
              </a:extLst>
            </p:cNvPr>
            <p:cNvSpPr/>
            <p:nvPr/>
          </p:nvSpPr>
          <p:spPr>
            <a:xfrm>
              <a:off x="6485361" y="4439341"/>
              <a:ext cx="2513914" cy="461665"/>
            </a:xfrm>
            <a:prstGeom prst="rect">
              <a:avLst/>
            </a:prstGeom>
          </p:spPr>
          <p:txBody>
            <a:bodyPr wrap="square">
              <a:spAutoFit/>
            </a:bodyPr>
            <a:lstStyle/>
            <a:p>
              <a:r>
                <a:rPr lang="en-US" sz="2400" b="1" dirty="0">
                  <a:solidFill>
                    <a:schemeClr val="accent4"/>
                  </a:solidFill>
                </a:rPr>
                <a:t>Contemplation</a:t>
              </a:r>
            </a:p>
          </p:txBody>
        </p:sp>
        <p:sp>
          <p:nvSpPr>
            <p:cNvPr id="26" name="Rectangle 25">
              <a:extLst>
                <a:ext uri="{FF2B5EF4-FFF2-40B4-BE49-F238E27FC236}">
                  <a16:creationId xmlns:a16="http://schemas.microsoft.com/office/drawing/2014/main" id="{F8DEAB3C-3E44-4CBE-B241-33B7FD18B71B}"/>
                </a:ext>
              </a:extLst>
            </p:cNvPr>
            <p:cNvSpPr/>
            <p:nvPr/>
          </p:nvSpPr>
          <p:spPr>
            <a:xfrm>
              <a:off x="3599407" y="6158188"/>
              <a:ext cx="2739363" cy="461665"/>
            </a:xfrm>
            <a:prstGeom prst="rect">
              <a:avLst/>
            </a:prstGeom>
          </p:spPr>
          <p:txBody>
            <a:bodyPr wrap="square">
              <a:spAutoFit/>
            </a:bodyPr>
            <a:lstStyle/>
            <a:p>
              <a:r>
                <a:rPr lang="en-US" sz="2400" b="1" dirty="0">
                  <a:solidFill>
                    <a:schemeClr val="accent4"/>
                  </a:solidFill>
                </a:rPr>
                <a:t>Preparation</a:t>
              </a:r>
            </a:p>
          </p:txBody>
        </p:sp>
        <p:sp>
          <p:nvSpPr>
            <p:cNvPr id="27" name="Rectangle 26">
              <a:extLst>
                <a:ext uri="{FF2B5EF4-FFF2-40B4-BE49-F238E27FC236}">
                  <a16:creationId xmlns:a16="http://schemas.microsoft.com/office/drawing/2014/main" id="{BD620E98-5872-46F6-9B73-13A6020185EE}"/>
                </a:ext>
              </a:extLst>
            </p:cNvPr>
            <p:cNvSpPr/>
            <p:nvPr/>
          </p:nvSpPr>
          <p:spPr>
            <a:xfrm>
              <a:off x="1110935" y="4385351"/>
              <a:ext cx="1249614" cy="461665"/>
            </a:xfrm>
            <a:prstGeom prst="rect">
              <a:avLst/>
            </a:prstGeom>
          </p:spPr>
          <p:txBody>
            <a:bodyPr wrap="square">
              <a:spAutoFit/>
            </a:bodyPr>
            <a:lstStyle/>
            <a:p>
              <a:r>
                <a:rPr lang="en-US" sz="2400" b="1" dirty="0">
                  <a:solidFill>
                    <a:schemeClr val="accent4"/>
                  </a:solidFill>
                </a:rPr>
                <a:t>Action</a:t>
              </a:r>
            </a:p>
          </p:txBody>
        </p:sp>
        <p:sp>
          <p:nvSpPr>
            <p:cNvPr id="28" name="Rectangle 27">
              <a:extLst>
                <a:ext uri="{FF2B5EF4-FFF2-40B4-BE49-F238E27FC236}">
                  <a16:creationId xmlns:a16="http://schemas.microsoft.com/office/drawing/2014/main" id="{FA936AC8-2D1B-4E09-8CC0-811B7FBADD20}"/>
                </a:ext>
              </a:extLst>
            </p:cNvPr>
            <p:cNvSpPr/>
            <p:nvPr/>
          </p:nvSpPr>
          <p:spPr>
            <a:xfrm>
              <a:off x="1110935" y="1378420"/>
              <a:ext cx="2739363" cy="461665"/>
            </a:xfrm>
            <a:prstGeom prst="rect">
              <a:avLst/>
            </a:prstGeom>
          </p:spPr>
          <p:txBody>
            <a:bodyPr wrap="square">
              <a:spAutoFit/>
            </a:bodyPr>
            <a:lstStyle/>
            <a:p>
              <a:r>
                <a:rPr lang="en-US" sz="2400" b="1" dirty="0">
                  <a:solidFill>
                    <a:schemeClr val="accent4"/>
                  </a:solidFill>
                </a:rPr>
                <a:t>Identification</a:t>
              </a:r>
            </a:p>
          </p:txBody>
        </p:sp>
        <p:pic>
          <p:nvPicPr>
            <p:cNvPr id="61" name="Graphic 60">
              <a:extLst>
                <a:ext uri="{FF2B5EF4-FFF2-40B4-BE49-F238E27FC236}">
                  <a16:creationId xmlns:a16="http://schemas.microsoft.com/office/drawing/2014/main" id="{056EACF1-2E62-4296-B285-8B950526413B}"/>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975439" y="1865995"/>
              <a:ext cx="3206278" cy="3328316"/>
            </a:xfrm>
            <a:prstGeom prst="rect">
              <a:avLst/>
            </a:prstGeom>
          </p:spPr>
        </p:pic>
        <p:sp>
          <p:nvSpPr>
            <p:cNvPr id="62" name="TextBox 61">
              <a:extLst>
                <a:ext uri="{FF2B5EF4-FFF2-40B4-BE49-F238E27FC236}">
                  <a16:creationId xmlns:a16="http://schemas.microsoft.com/office/drawing/2014/main" id="{8FE0E5CA-9599-4848-88C9-532F6650927F}"/>
                </a:ext>
              </a:extLst>
            </p:cNvPr>
            <p:cNvSpPr txBox="1"/>
            <p:nvPr/>
          </p:nvSpPr>
          <p:spPr>
            <a:xfrm>
              <a:off x="5441597" y="616326"/>
              <a:ext cx="972591" cy="923330"/>
            </a:xfrm>
            <a:prstGeom prst="rect">
              <a:avLst/>
            </a:prstGeom>
            <a:noFill/>
          </p:spPr>
          <p:txBody>
            <a:bodyPr wrap="square" rtlCol="0">
              <a:spAutoFit/>
            </a:bodyPr>
            <a:lstStyle/>
            <a:p>
              <a:r>
                <a:rPr lang="en-GB" sz="5400" dirty="0"/>
                <a:t>01</a:t>
              </a:r>
            </a:p>
          </p:txBody>
        </p:sp>
        <p:sp>
          <p:nvSpPr>
            <p:cNvPr id="66" name="TextBox 65">
              <a:extLst>
                <a:ext uri="{FF2B5EF4-FFF2-40B4-BE49-F238E27FC236}">
                  <a16:creationId xmlns:a16="http://schemas.microsoft.com/office/drawing/2014/main" id="{ED86FA22-9929-4EE1-87F1-FFFA005F80DE}"/>
                </a:ext>
              </a:extLst>
            </p:cNvPr>
            <p:cNvSpPr txBox="1"/>
            <p:nvPr/>
          </p:nvSpPr>
          <p:spPr>
            <a:xfrm>
              <a:off x="6485360" y="3566998"/>
              <a:ext cx="972591" cy="923330"/>
            </a:xfrm>
            <a:prstGeom prst="rect">
              <a:avLst/>
            </a:prstGeom>
            <a:noFill/>
          </p:spPr>
          <p:txBody>
            <a:bodyPr wrap="square" rtlCol="0">
              <a:spAutoFit/>
            </a:bodyPr>
            <a:lstStyle/>
            <a:p>
              <a:r>
                <a:rPr lang="en-GB" sz="5400" dirty="0"/>
                <a:t>02</a:t>
              </a:r>
            </a:p>
          </p:txBody>
        </p:sp>
        <p:sp>
          <p:nvSpPr>
            <p:cNvPr id="67" name="TextBox 66">
              <a:extLst>
                <a:ext uri="{FF2B5EF4-FFF2-40B4-BE49-F238E27FC236}">
                  <a16:creationId xmlns:a16="http://schemas.microsoft.com/office/drawing/2014/main" id="{7CF81115-770B-4ADB-A40E-0A8B3F666048}"/>
                </a:ext>
              </a:extLst>
            </p:cNvPr>
            <p:cNvSpPr txBox="1"/>
            <p:nvPr/>
          </p:nvSpPr>
          <p:spPr>
            <a:xfrm>
              <a:off x="3599407" y="5431354"/>
              <a:ext cx="972591" cy="923330"/>
            </a:xfrm>
            <a:prstGeom prst="rect">
              <a:avLst/>
            </a:prstGeom>
            <a:noFill/>
          </p:spPr>
          <p:txBody>
            <a:bodyPr wrap="square" rtlCol="0">
              <a:spAutoFit/>
            </a:bodyPr>
            <a:lstStyle/>
            <a:p>
              <a:r>
                <a:rPr lang="en-GB" sz="5400" dirty="0"/>
                <a:t>03</a:t>
              </a:r>
            </a:p>
          </p:txBody>
        </p:sp>
        <p:sp>
          <p:nvSpPr>
            <p:cNvPr id="68" name="TextBox 67">
              <a:extLst>
                <a:ext uri="{FF2B5EF4-FFF2-40B4-BE49-F238E27FC236}">
                  <a16:creationId xmlns:a16="http://schemas.microsoft.com/office/drawing/2014/main" id="{E04881B2-55D7-40A8-9D0F-2DC3532B67FF}"/>
                </a:ext>
              </a:extLst>
            </p:cNvPr>
            <p:cNvSpPr txBox="1"/>
            <p:nvPr/>
          </p:nvSpPr>
          <p:spPr>
            <a:xfrm>
              <a:off x="1123720" y="3513008"/>
              <a:ext cx="972591" cy="923330"/>
            </a:xfrm>
            <a:prstGeom prst="rect">
              <a:avLst/>
            </a:prstGeom>
            <a:noFill/>
          </p:spPr>
          <p:txBody>
            <a:bodyPr wrap="square" rtlCol="0">
              <a:spAutoFit/>
            </a:bodyPr>
            <a:lstStyle/>
            <a:p>
              <a:r>
                <a:rPr lang="en-GB" sz="5400" dirty="0"/>
                <a:t>04</a:t>
              </a:r>
            </a:p>
          </p:txBody>
        </p:sp>
        <p:sp>
          <p:nvSpPr>
            <p:cNvPr id="69" name="TextBox 68">
              <a:extLst>
                <a:ext uri="{FF2B5EF4-FFF2-40B4-BE49-F238E27FC236}">
                  <a16:creationId xmlns:a16="http://schemas.microsoft.com/office/drawing/2014/main" id="{1E09211A-36BF-467A-BB76-4F681205CEDA}"/>
                </a:ext>
              </a:extLst>
            </p:cNvPr>
            <p:cNvSpPr txBox="1"/>
            <p:nvPr/>
          </p:nvSpPr>
          <p:spPr>
            <a:xfrm>
              <a:off x="1110935" y="616326"/>
              <a:ext cx="972591" cy="923330"/>
            </a:xfrm>
            <a:prstGeom prst="rect">
              <a:avLst/>
            </a:prstGeom>
            <a:noFill/>
          </p:spPr>
          <p:txBody>
            <a:bodyPr wrap="square" rtlCol="0">
              <a:spAutoFit/>
            </a:bodyPr>
            <a:lstStyle/>
            <a:p>
              <a:r>
                <a:rPr lang="en-GB" sz="5400" dirty="0"/>
                <a:t>05</a:t>
              </a:r>
            </a:p>
          </p:txBody>
        </p:sp>
      </p:grpSp>
    </p:spTree>
    <p:extLst>
      <p:ext uri="{BB962C8B-B14F-4D97-AF65-F5344CB8AC3E}">
        <p14:creationId xmlns:p14="http://schemas.microsoft.com/office/powerpoint/2010/main" val="645438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CFE079-8705-D940-8CFF-1D0CE10E5199}"/>
              </a:ext>
            </a:extLst>
          </p:cNvPr>
          <p:cNvSpPr>
            <a:spLocks noGrp="1"/>
          </p:cNvSpPr>
          <p:nvPr>
            <p:ph type="body" sz="quarter" idx="12"/>
          </p:nvPr>
        </p:nvSpPr>
        <p:spPr>
          <a:xfrm>
            <a:off x="132735" y="2389239"/>
            <a:ext cx="4734233" cy="1506239"/>
          </a:xfrm>
        </p:spPr>
        <p:txBody>
          <a:bodyPr>
            <a:normAutofit/>
          </a:bodyPr>
          <a:lstStyle/>
          <a:p>
            <a:r>
              <a:rPr lang="en-US" sz="5800" dirty="0"/>
              <a:t>MI WORKS</a:t>
            </a:r>
            <a:r>
              <a:rPr lang="en-US" sz="4000" dirty="0"/>
              <a:t>: </a:t>
            </a:r>
          </a:p>
        </p:txBody>
      </p:sp>
      <p:sp>
        <p:nvSpPr>
          <p:cNvPr id="3" name="Text Placeholder 2">
            <a:extLst>
              <a:ext uri="{FF2B5EF4-FFF2-40B4-BE49-F238E27FC236}">
                <a16:creationId xmlns:a16="http://schemas.microsoft.com/office/drawing/2014/main" id="{253936EB-3AC7-AF4C-B5CF-FAAAB9CBC4AF}"/>
              </a:ext>
            </a:extLst>
          </p:cNvPr>
          <p:cNvSpPr>
            <a:spLocks noGrp="1"/>
          </p:cNvSpPr>
          <p:nvPr>
            <p:ph type="body" sz="quarter" idx="13"/>
          </p:nvPr>
        </p:nvSpPr>
        <p:spPr>
          <a:xfrm>
            <a:off x="6040586" y="1519084"/>
            <a:ext cx="2867439" cy="2987724"/>
          </a:xfrm>
        </p:spPr>
        <p:txBody>
          <a:bodyPr>
            <a:normAutofit fontScale="92500" lnSpcReduction="10000"/>
          </a:bodyPr>
          <a:lstStyle/>
          <a:p>
            <a:pPr algn="l"/>
            <a:r>
              <a:rPr lang="en-US" sz="3200" dirty="0">
                <a:latin typeface="League Spartan" pitchFamily="2" charset="77"/>
              </a:rPr>
              <a:t>In person</a:t>
            </a:r>
          </a:p>
          <a:p>
            <a:pPr algn="l"/>
            <a:endParaRPr lang="en-US" sz="3200" dirty="0">
              <a:solidFill>
                <a:schemeClr val="accent1"/>
              </a:solidFill>
              <a:latin typeface="League Spartan" pitchFamily="2" charset="77"/>
            </a:endParaRPr>
          </a:p>
          <a:p>
            <a:pPr algn="l"/>
            <a:r>
              <a:rPr lang="en-US" sz="3200" dirty="0">
                <a:latin typeface="League Spartan" pitchFamily="2" charset="77"/>
              </a:rPr>
              <a:t>On video</a:t>
            </a:r>
          </a:p>
          <a:p>
            <a:pPr algn="l"/>
            <a:endParaRPr lang="en-US" sz="3200" dirty="0">
              <a:solidFill>
                <a:schemeClr val="accent1"/>
              </a:solidFill>
              <a:latin typeface="League Spartan" pitchFamily="2" charset="77"/>
            </a:endParaRPr>
          </a:p>
          <a:p>
            <a:pPr algn="l"/>
            <a:r>
              <a:rPr lang="en-US" sz="3200" dirty="0">
                <a:solidFill>
                  <a:schemeClr val="bg2"/>
                </a:solidFill>
                <a:latin typeface="League Spartan" pitchFamily="2" charset="77"/>
              </a:rPr>
              <a:t>On the </a:t>
            </a:r>
          </a:p>
          <a:p>
            <a:pPr algn="l"/>
            <a:r>
              <a:rPr lang="en-US" sz="3200" dirty="0">
                <a:latin typeface="League Spartan" pitchFamily="2" charset="77"/>
              </a:rPr>
              <a:t>Telephone</a:t>
            </a:r>
          </a:p>
        </p:txBody>
      </p:sp>
      <p:pic>
        <p:nvPicPr>
          <p:cNvPr id="5" name="Graphic 4" descr="Speaker Phone">
            <a:extLst>
              <a:ext uri="{FF2B5EF4-FFF2-40B4-BE49-F238E27FC236}">
                <a16:creationId xmlns:a16="http://schemas.microsoft.com/office/drawing/2014/main" id="{2CAAB638-AFA7-2B41-8521-F937FF406E8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96690" y="3592408"/>
            <a:ext cx="914400" cy="914400"/>
          </a:xfrm>
          <a:prstGeom prst="rect">
            <a:avLst/>
          </a:prstGeom>
        </p:spPr>
      </p:pic>
      <p:pic>
        <p:nvPicPr>
          <p:cNvPr id="9" name="Graphic 8" descr="Monitor">
            <a:extLst>
              <a:ext uri="{FF2B5EF4-FFF2-40B4-BE49-F238E27FC236}">
                <a16:creationId xmlns:a16="http://schemas.microsoft.com/office/drawing/2014/main" id="{BE99804F-56CA-8E4A-A66F-C7DCA04A546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26186" y="2462254"/>
            <a:ext cx="914400" cy="914400"/>
          </a:xfrm>
          <a:prstGeom prst="rect">
            <a:avLst/>
          </a:prstGeom>
        </p:spPr>
      </p:pic>
      <p:pic>
        <p:nvPicPr>
          <p:cNvPr id="14" name="Graphic 13" descr="Board Room">
            <a:extLst>
              <a:ext uri="{FF2B5EF4-FFF2-40B4-BE49-F238E27FC236}">
                <a16:creationId xmlns:a16="http://schemas.microsoft.com/office/drawing/2014/main" id="{A147400E-26E2-8C47-B027-625F63497E2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96690" y="1332100"/>
            <a:ext cx="914400" cy="914400"/>
          </a:xfrm>
          <a:prstGeom prst="rect">
            <a:avLst/>
          </a:prstGeom>
        </p:spPr>
      </p:pic>
    </p:spTree>
    <p:extLst>
      <p:ext uri="{BB962C8B-B14F-4D97-AF65-F5344CB8AC3E}">
        <p14:creationId xmlns:p14="http://schemas.microsoft.com/office/powerpoint/2010/main" val="36141930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4B7915C-D62D-9745-AEA5-2CA21B687B44}"/>
              </a:ext>
            </a:extLst>
          </p:cNvPr>
          <p:cNvSpPr/>
          <p:nvPr/>
        </p:nvSpPr>
        <p:spPr>
          <a:xfrm>
            <a:off x="628649" y="291090"/>
            <a:ext cx="7886699" cy="932688"/>
          </a:xfrm>
          <a:prstGeom prst="rect">
            <a:avLst/>
          </a:prstGeom>
        </p:spPr>
        <p:txBody>
          <a:bodyPr vert="horz" lIns="91440" tIns="45720" rIns="91440" bIns="45720" rtlCol="0" anchor="b">
            <a:normAutofit/>
          </a:bodyPr>
          <a:lstStyle/>
          <a:p>
            <a:pPr algn="ctr" defTabSz="914400">
              <a:lnSpc>
                <a:spcPct val="90000"/>
              </a:lnSpc>
              <a:spcBef>
                <a:spcPct val="0"/>
              </a:spcBef>
              <a:spcAft>
                <a:spcPts val="600"/>
              </a:spcAft>
            </a:pPr>
            <a:r>
              <a:rPr lang="en-US" sz="1100" kern="1200" dirty="0">
                <a:solidFill>
                  <a:schemeClr val="tx1"/>
                </a:solidFill>
                <a:latin typeface="+mj-lt"/>
                <a:ea typeface="+mj-ea"/>
                <a:cs typeface="+mj-cs"/>
              </a:rPr>
              <a:t>Empathic Communication</a:t>
            </a:r>
          </a:p>
        </p:txBody>
      </p:sp>
      <p:pic>
        <p:nvPicPr>
          <p:cNvPr id="3" name="Picture 2">
            <a:extLst>
              <a:ext uri="{FF2B5EF4-FFF2-40B4-BE49-F238E27FC236}">
                <a16:creationId xmlns:a16="http://schemas.microsoft.com/office/drawing/2014/main" id="{6ED84583-6B6D-194B-806C-4C883186247A}"/>
              </a:ext>
            </a:extLst>
          </p:cNvPr>
          <p:cNvPicPr>
            <a:picLocks noChangeAspect="1"/>
          </p:cNvPicPr>
          <p:nvPr/>
        </p:nvPicPr>
        <p:blipFill>
          <a:blip r:embed="rId3"/>
          <a:stretch>
            <a:fillRect/>
          </a:stretch>
        </p:blipFill>
        <p:spPr>
          <a:xfrm>
            <a:off x="-538317" y="0"/>
            <a:ext cx="10205884" cy="6858000"/>
          </a:xfrm>
          <a:prstGeom prst="rect">
            <a:avLst/>
          </a:prstGeom>
        </p:spPr>
      </p:pic>
      <p:sp>
        <p:nvSpPr>
          <p:cNvPr id="5" name="Rectangle 4">
            <a:extLst>
              <a:ext uri="{FF2B5EF4-FFF2-40B4-BE49-F238E27FC236}">
                <a16:creationId xmlns:a16="http://schemas.microsoft.com/office/drawing/2014/main" id="{1FB449A9-3F30-C54A-9FFD-764B3C5BD909}"/>
              </a:ext>
            </a:extLst>
          </p:cNvPr>
          <p:cNvSpPr/>
          <p:nvPr/>
        </p:nvSpPr>
        <p:spPr>
          <a:xfrm>
            <a:off x="280219" y="3429000"/>
            <a:ext cx="8568813" cy="2700739"/>
          </a:xfrm>
          <a:prstGeom prst="rect">
            <a:avLst/>
          </a:prstGeom>
        </p:spPr>
        <p:txBody>
          <a:bodyPr wrap="square">
            <a:spAutoFit/>
          </a:bodyPr>
          <a:lstStyle/>
          <a:p>
            <a:pPr algn="ctr" defTabSz="914400">
              <a:lnSpc>
                <a:spcPct val="90000"/>
              </a:lnSpc>
              <a:spcBef>
                <a:spcPct val="0"/>
              </a:spcBef>
              <a:spcAft>
                <a:spcPts val="600"/>
              </a:spcAft>
            </a:pPr>
            <a:r>
              <a:rPr lang="en-US" sz="4400" dirty="0">
                <a:solidFill>
                  <a:schemeClr val="accent1"/>
                </a:solidFill>
                <a:latin typeface="League Spartan" pitchFamily="2" charset="77"/>
              </a:rPr>
              <a:t>Principle MI Strategies:</a:t>
            </a:r>
          </a:p>
          <a:p>
            <a:pPr algn="ctr" defTabSz="914400">
              <a:lnSpc>
                <a:spcPct val="90000"/>
              </a:lnSpc>
              <a:spcBef>
                <a:spcPct val="0"/>
              </a:spcBef>
              <a:spcAft>
                <a:spcPts val="600"/>
              </a:spcAft>
            </a:pPr>
            <a:endParaRPr lang="en-US" sz="4400" dirty="0">
              <a:solidFill>
                <a:schemeClr val="bg1"/>
              </a:solidFill>
              <a:latin typeface="League Spartan" pitchFamily="2" charset="77"/>
            </a:endParaRPr>
          </a:p>
          <a:p>
            <a:pPr algn="ctr" defTabSz="914400">
              <a:lnSpc>
                <a:spcPct val="90000"/>
              </a:lnSpc>
              <a:spcBef>
                <a:spcPct val="0"/>
              </a:spcBef>
              <a:spcAft>
                <a:spcPts val="600"/>
              </a:spcAft>
            </a:pPr>
            <a:r>
              <a:rPr lang="en-US" sz="4400" dirty="0">
                <a:solidFill>
                  <a:schemeClr val="bg1"/>
                </a:solidFill>
                <a:latin typeface="League Spartan" pitchFamily="2" charset="77"/>
              </a:rPr>
              <a:t>Non-Verbal Empathic Communication </a:t>
            </a:r>
          </a:p>
        </p:txBody>
      </p:sp>
      <p:pic>
        <p:nvPicPr>
          <p:cNvPr id="7" name="Graphic 6" descr="Monitor">
            <a:extLst>
              <a:ext uri="{FF2B5EF4-FFF2-40B4-BE49-F238E27FC236}">
                <a16:creationId xmlns:a16="http://schemas.microsoft.com/office/drawing/2014/main" id="{F6D662C0-812D-1343-B4E9-3F957ACC86B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197216" y="5868966"/>
            <a:ext cx="914400" cy="914400"/>
          </a:xfrm>
          <a:prstGeom prst="rect">
            <a:avLst/>
          </a:prstGeom>
        </p:spPr>
      </p:pic>
      <p:pic>
        <p:nvPicPr>
          <p:cNvPr id="8" name="Graphic 7" descr="Board Room">
            <a:extLst>
              <a:ext uri="{FF2B5EF4-FFF2-40B4-BE49-F238E27FC236}">
                <a16:creationId xmlns:a16="http://schemas.microsoft.com/office/drawing/2014/main" id="{BFCD32A1-1212-E34A-87F8-9B31F6BB065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229600" y="5813214"/>
            <a:ext cx="914400" cy="914400"/>
          </a:xfrm>
          <a:prstGeom prst="rect">
            <a:avLst/>
          </a:prstGeom>
        </p:spPr>
      </p:pic>
    </p:spTree>
    <p:extLst>
      <p:ext uri="{BB962C8B-B14F-4D97-AF65-F5344CB8AC3E}">
        <p14:creationId xmlns:p14="http://schemas.microsoft.com/office/powerpoint/2010/main" val="4568204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92DCF-E421-4C10-B571-001725C9A71D}"/>
              </a:ext>
            </a:extLst>
          </p:cNvPr>
          <p:cNvSpPr>
            <a:spLocks noGrp="1"/>
          </p:cNvSpPr>
          <p:nvPr>
            <p:ph type="title"/>
          </p:nvPr>
        </p:nvSpPr>
        <p:spPr/>
        <p:txBody>
          <a:bodyPr/>
          <a:lstStyle/>
          <a:p>
            <a:r>
              <a:rPr lang="en-US" dirty="0"/>
              <a:t>Merging Audio and Video:</a:t>
            </a:r>
          </a:p>
        </p:txBody>
      </p:sp>
      <p:sp>
        <p:nvSpPr>
          <p:cNvPr id="3" name="Content Placeholder 2">
            <a:extLst>
              <a:ext uri="{FF2B5EF4-FFF2-40B4-BE49-F238E27FC236}">
                <a16:creationId xmlns:a16="http://schemas.microsoft.com/office/drawing/2014/main" id="{FEC5887F-B3D5-49F1-9BE7-E784E04E1032}"/>
              </a:ext>
            </a:extLst>
          </p:cNvPr>
          <p:cNvSpPr>
            <a:spLocks noGrp="1"/>
          </p:cNvSpPr>
          <p:nvPr>
            <p:ph idx="1"/>
          </p:nvPr>
        </p:nvSpPr>
        <p:spPr>
          <a:xfrm>
            <a:off x="579159" y="2077993"/>
            <a:ext cx="5464454" cy="3728329"/>
          </a:xfrm>
        </p:spPr>
        <p:txBody>
          <a:bodyPr/>
          <a:lstStyle/>
          <a:p>
            <a:pPr>
              <a:lnSpc>
                <a:spcPct val="100000"/>
              </a:lnSpc>
            </a:pPr>
            <a:r>
              <a:rPr lang="en-US" sz="2175" dirty="0"/>
              <a:t>If you joined by mobile device &amp; computer, please enter </a:t>
            </a:r>
            <a:r>
              <a:rPr lang="en-US" sz="2175" b="1" dirty="0"/>
              <a:t>#Participant ID# </a:t>
            </a:r>
            <a:r>
              <a:rPr lang="en-US" sz="2175" dirty="0"/>
              <a:t>on your phone to merge your two devices together</a:t>
            </a:r>
          </a:p>
          <a:p>
            <a:pPr>
              <a:lnSpc>
                <a:spcPct val="100000"/>
              </a:lnSpc>
            </a:pPr>
            <a:endParaRPr lang="en-US" sz="2175" dirty="0"/>
          </a:p>
          <a:p>
            <a:pPr>
              <a:lnSpc>
                <a:spcPct val="100000"/>
              </a:lnSpc>
            </a:pPr>
            <a:r>
              <a:rPr lang="en-US" sz="2175" dirty="0"/>
              <a:t>Locate your </a:t>
            </a:r>
            <a:r>
              <a:rPr lang="en-US" sz="2175" b="1" dirty="0"/>
              <a:t>Participant ID </a:t>
            </a:r>
            <a:r>
              <a:rPr lang="en-US" sz="2175" dirty="0"/>
              <a:t>by clicking on 'more information' in the top left corner</a:t>
            </a:r>
            <a:endParaRPr lang="en-US" dirty="0"/>
          </a:p>
        </p:txBody>
      </p:sp>
      <p:pic>
        <p:nvPicPr>
          <p:cNvPr id="4" name="Picture 3">
            <a:extLst>
              <a:ext uri="{FF2B5EF4-FFF2-40B4-BE49-F238E27FC236}">
                <a16:creationId xmlns:a16="http://schemas.microsoft.com/office/drawing/2014/main" id="{E118A6CD-F98F-4052-890A-9ABC7839B6CD}"/>
              </a:ext>
            </a:extLst>
          </p:cNvPr>
          <p:cNvPicPr>
            <a:picLocks noChangeAspect="1"/>
          </p:cNvPicPr>
          <p:nvPr/>
        </p:nvPicPr>
        <p:blipFill>
          <a:blip r:embed="rId3"/>
          <a:stretch>
            <a:fillRect/>
          </a:stretch>
        </p:blipFill>
        <p:spPr>
          <a:xfrm>
            <a:off x="6249970" y="2579422"/>
            <a:ext cx="2265380" cy="2000912"/>
          </a:xfrm>
          <a:prstGeom prst="rect">
            <a:avLst/>
          </a:prstGeom>
        </p:spPr>
      </p:pic>
    </p:spTree>
    <p:extLst>
      <p:ext uri="{BB962C8B-B14F-4D97-AF65-F5344CB8AC3E}">
        <p14:creationId xmlns:p14="http://schemas.microsoft.com/office/powerpoint/2010/main" val="29869917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0D57AF8-61CD-4264-A76F-A6AB6C553542}"/>
              </a:ext>
            </a:extLst>
          </p:cNvPr>
          <p:cNvSpPr txBox="1">
            <a:spLocks/>
          </p:cNvSpPr>
          <p:nvPr/>
        </p:nvSpPr>
        <p:spPr>
          <a:xfrm>
            <a:off x="1596401" y="633894"/>
            <a:ext cx="5951198" cy="7015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dirty="0">
                <a:solidFill>
                  <a:schemeClr val="bg2"/>
                </a:solidFill>
              </a:rPr>
              <a:t>EMPATHY- non verbal</a:t>
            </a:r>
          </a:p>
        </p:txBody>
      </p:sp>
      <p:grpSp>
        <p:nvGrpSpPr>
          <p:cNvPr id="21" name="Group 20">
            <a:extLst>
              <a:ext uri="{FF2B5EF4-FFF2-40B4-BE49-F238E27FC236}">
                <a16:creationId xmlns:a16="http://schemas.microsoft.com/office/drawing/2014/main" id="{A9310AA6-58D3-4266-99EA-AEB4C4F2EE93}"/>
              </a:ext>
            </a:extLst>
          </p:cNvPr>
          <p:cNvGrpSpPr/>
          <p:nvPr/>
        </p:nvGrpSpPr>
        <p:grpSpPr>
          <a:xfrm>
            <a:off x="0" y="2581420"/>
            <a:ext cx="9144000" cy="4276580"/>
            <a:chOff x="0" y="2581420"/>
            <a:chExt cx="9144000" cy="4276580"/>
          </a:xfrm>
        </p:grpSpPr>
        <p:grpSp>
          <p:nvGrpSpPr>
            <p:cNvPr id="14" name="Group 13">
              <a:extLst>
                <a:ext uri="{FF2B5EF4-FFF2-40B4-BE49-F238E27FC236}">
                  <a16:creationId xmlns:a16="http://schemas.microsoft.com/office/drawing/2014/main" id="{4E6ECC22-E91A-418D-8C7B-C9EA3D6D401B}"/>
                </a:ext>
              </a:extLst>
            </p:cNvPr>
            <p:cNvGrpSpPr/>
            <p:nvPr/>
          </p:nvGrpSpPr>
          <p:grpSpPr>
            <a:xfrm>
              <a:off x="0" y="2581420"/>
              <a:ext cx="9144000" cy="4276580"/>
              <a:chOff x="0" y="2581420"/>
              <a:chExt cx="9144000" cy="4276580"/>
            </a:xfrm>
          </p:grpSpPr>
          <p:grpSp>
            <p:nvGrpSpPr>
              <p:cNvPr id="11" name="Group 10">
                <a:extLst>
                  <a:ext uri="{FF2B5EF4-FFF2-40B4-BE49-F238E27FC236}">
                    <a16:creationId xmlns:a16="http://schemas.microsoft.com/office/drawing/2014/main" id="{BBA2EFAF-397C-4A32-9487-EF9FF0112CA9}"/>
                  </a:ext>
                </a:extLst>
              </p:cNvPr>
              <p:cNvGrpSpPr/>
              <p:nvPr/>
            </p:nvGrpSpPr>
            <p:grpSpPr>
              <a:xfrm>
                <a:off x="0" y="2581420"/>
                <a:ext cx="9144000" cy="4276580"/>
                <a:chOff x="0" y="2581420"/>
                <a:chExt cx="9144000" cy="4276580"/>
              </a:xfrm>
            </p:grpSpPr>
            <p:sp>
              <p:nvSpPr>
                <p:cNvPr id="4" name="Rectangle 3">
                  <a:extLst>
                    <a:ext uri="{FF2B5EF4-FFF2-40B4-BE49-F238E27FC236}">
                      <a16:creationId xmlns:a16="http://schemas.microsoft.com/office/drawing/2014/main" id="{52FC4A2C-A2E4-4E9C-87B5-FF01DC860E55}"/>
                    </a:ext>
                  </a:extLst>
                </p:cNvPr>
                <p:cNvSpPr/>
                <p:nvPr/>
              </p:nvSpPr>
              <p:spPr>
                <a:xfrm>
                  <a:off x="0" y="3429000"/>
                  <a:ext cx="9144000"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D06F5D54-93B8-4315-92DA-AA477217FF1C}"/>
                    </a:ext>
                  </a:extLst>
                </p:cNvPr>
                <p:cNvGrpSpPr/>
                <p:nvPr/>
              </p:nvGrpSpPr>
              <p:grpSpPr>
                <a:xfrm>
                  <a:off x="810108" y="2581420"/>
                  <a:ext cx="7682630" cy="1663846"/>
                  <a:chOff x="1040351" y="3992739"/>
                  <a:chExt cx="9671066" cy="2094486"/>
                </a:xfrm>
              </p:grpSpPr>
              <p:sp>
                <p:nvSpPr>
                  <p:cNvPr id="5" name="Oval 4">
                    <a:extLst>
                      <a:ext uri="{FF2B5EF4-FFF2-40B4-BE49-F238E27FC236}">
                        <a16:creationId xmlns:a16="http://schemas.microsoft.com/office/drawing/2014/main" id="{CFDAA1AF-FD5C-4F2E-BB67-005D94CA24BF}"/>
                      </a:ext>
                    </a:extLst>
                  </p:cNvPr>
                  <p:cNvSpPr/>
                  <p:nvPr/>
                </p:nvSpPr>
                <p:spPr>
                  <a:xfrm>
                    <a:off x="1040351" y="3992742"/>
                    <a:ext cx="2094482" cy="2094483"/>
                  </a:xfrm>
                  <a:prstGeom prst="ellipse">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1" b="0" i="0" dirty="0">
                      <a:latin typeface="Arial" charset="0"/>
                    </a:endParaRPr>
                  </a:p>
                </p:txBody>
              </p:sp>
              <p:sp>
                <p:nvSpPr>
                  <p:cNvPr id="6" name="Oval 5">
                    <a:extLst>
                      <a:ext uri="{FF2B5EF4-FFF2-40B4-BE49-F238E27FC236}">
                        <a16:creationId xmlns:a16="http://schemas.microsoft.com/office/drawing/2014/main" id="{2D665E08-B545-4E3A-B7DE-066500F8286A}"/>
                      </a:ext>
                    </a:extLst>
                  </p:cNvPr>
                  <p:cNvSpPr/>
                  <p:nvPr/>
                </p:nvSpPr>
                <p:spPr>
                  <a:xfrm>
                    <a:off x="3524759" y="3992741"/>
                    <a:ext cx="2094482" cy="2094483"/>
                  </a:xfrm>
                  <a:prstGeom prst="ellipse">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1" b="0" i="0" dirty="0">
                      <a:latin typeface="Arial" charset="0"/>
                    </a:endParaRPr>
                  </a:p>
                </p:txBody>
              </p:sp>
              <p:sp>
                <p:nvSpPr>
                  <p:cNvPr id="7" name="Oval 6">
                    <a:extLst>
                      <a:ext uri="{FF2B5EF4-FFF2-40B4-BE49-F238E27FC236}">
                        <a16:creationId xmlns:a16="http://schemas.microsoft.com/office/drawing/2014/main" id="{3C437628-AC0E-4AA5-835F-CB93876F2D28}"/>
                      </a:ext>
                    </a:extLst>
                  </p:cNvPr>
                  <p:cNvSpPr/>
                  <p:nvPr/>
                </p:nvSpPr>
                <p:spPr>
                  <a:xfrm>
                    <a:off x="6009167" y="3992740"/>
                    <a:ext cx="2094482" cy="2094483"/>
                  </a:xfrm>
                  <a:prstGeom prst="ellipse">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1" b="0" i="0" dirty="0">
                      <a:latin typeface="Arial" charset="0"/>
                    </a:endParaRPr>
                  </a:p>
                </p:txBody>
              </p:sp>
              <p:sp>
                <p:nvSpPr>
                  <p:cNvPr id="9" name="Oval 8">
                    <a:extLst>
                      <a:ext uri="{FF2B5EF4-FFF2-40B4-BE49-F238E27FC236}">
                        <a16:creationId xmlns:a16="http://schemas.microsoft.com/office/drawing/2014/main" id="{FC4D21A1-BF47-447F-A656-F9CDBE0C805B}"/>
                      </a:ext>
                    </a:extLst>
                  </p:cNvPr>
                  <p:cNvSpPr/>
                  <p:nvPr/>
                </p:nvSpPr>
                <p:spPr>
                  <a:xfrm>
                    <a:off x="8616935" y="3992739"/>
                    <a:ext cx="2094482" cy="2094483"/>
                  </a:xfrm>
                  <a:prstGeom prst="ellipse">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1" b="0" i="0" dirty="0">
                      <a:latin typeface="Arial" charset="0"/>
                    </a:endParaRPr>
                  </a:p>
                </p:txBody>
              </p:sp>
            </p:grpSp>
          </p:grpSp>
          <p:pic>
            <p:nvPicPr>
              <p:cNvPr id="12" name="Picture 11">
                <a:extLst>
                  <a:ext uri="{FF2B5EF4-FFF2-40B4-BE49-F238E27FC236}">
                    <a16:creationId xmlns:a16="http://schemas.microsoft.com/office/drawing/2014/main" id="{5706B403-0D84-4E86-BAC8-12F683F38D8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4335" y="2815648"/>
                <a:ext cx="1195387" cy="1195387"/>
              </a:xfrm>
              <a:prstGeom prst="rect">
                <a:avLst/>
              </a:prstGeom>
            </p:spPr>
          </p:pic>
        </p:grpSp>
        <p:sp>
          <p:nvSpPr>
            <p:cNvPr id="13" name="Rectangle 12">
              <a:extLst>
                <a:ext uri="{FF2B5EF4-FFF2-40B4-BE49-F238E27FC236}">
                  <a16:creationId xmlns:a16="http://schemas.microsoft.com/office/drawing/2014/main" id="{0465EAA6-D851-4E31-8C15-BC46241A2176}"/>
                </a:ext>
              </a:extLst>
            </p:cNvPr>
            <p:cNvSpPr/>
            <p:nvPr/>
          </p:nvSpPr>
          <p:spPr>
            <a:xfrm>
              <a:off x="730508" y="4479492"/>
              <a:ext cx="1823039" cy="830997"/>
            </a:xfrm>
            <a:prstGeom prst="rect">
              <a:avLst/>
            </a:prstGeom>
          </p:spPr>
          <p:txBody>
            <a:bodyPr wrap="square">
              <a:spAutoFit/>
            </a:bodyPr>
            <a:lstStyle/>
            <a:p>
              <a:pPr algn="ctr"/>
              <a:r>
                <a:rPr lang="en-US" sz="2400" b="1" dirty="0">
                  <a:solidFill>
                    <a:schemeClr val="bg2"/>
                  </a:solidFill>
                </a:rPr>
                <a:t>Eye Contact</a:t>
              </a:r>
            </a:p>
          </p:txBody>
        </p:sp>
        <p:pic>
          <p:nvPicPr>
            <p:cNvPr id="15" name="Graphic 14">
              <a:extLst>
                <a:ext uri="{FF2B5EF4-FFF2-40B4-BE49-F238E27FC236}">
                  <a16:creationId xmlns:a16="http://schemas.microsoft.com/office/drawing/2014/main" id="{4588C4A5-1CE9-45EA-8028-CD49613984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284058" y="2894585"/>
              <a:ext cx="656576" cy="1006749"/>
            </a:xfrm>
            <a:prstGeom prst="rect">
              <a:avLst/>
            </a:prstGeom>
          </p:spPr>
        </p:pic>
        <p:sp>
          <p:nvSpPr>
            <p:cNvPr id="16" name="Rectangle 15">
              <a:extLst>
                <a:ext uri="{FF2B5EF4-FFF2-40B4-BE49-F238E27FC236}">
                  <a16:creationId xmlns:a16="http://schemas.microsoft.com/office/drawing/2014/main" id="{CCAAC5FD-3D14-4603-AFD2-06BDCFA1AA96}"/>
                </a:ext>
              </a:extLst>
            </p:cNvPr>
            <p:cNvSpPr/>
            <p:nvPr/>
          </p:nvSpPr>
          <p:spPr>
            <a:xfrm>
              <a:off x="2700826" y="4664157"/>
              <a:ext cx="1823039" cy="461665"/>
            </a:xfrm>
            <a:prstGeom prst="rect">
              <a:avLst/>
            </a:prstGeom>
          </p:spPr>
          <p:txBody>
            <a:bodyPr wrap="square">
              <a:spAutoFit/>
            </a:bodyPr>
            <a:lstStyle/>
            <a:p>
              <a:pPr algn="ctr"/>
              <a:r>
                <a:rPr lang="en-US" sz="2400" b="1" dirty="0">
                  <a:solidFill>
                    <a:schemeClr val="bg2"/>
                  </a:solidFill>
                </a:rPr>
                <a:t>Mirroring</a:t>
              </a:r>
            </a:p>
          </p:txBody>
        </p:sp>
        <p:sp>
          <p:nvSpPr>
            <p:cNvPr id="17" name="Rectangle 16">
              <a:extLst>
                <a:ext uri="{FF2B5EF4-FFF2-40B4-BE49-F238E27FC236}">
                  <a16:creationId xmlns:a16="http://schemas.microsoft.com/office/drawing/2014/main" id="{B9AF07D5-439E-4EDD-A15E-306CCD6BEF82}"/>
                </a:ext>
              </a:extLst>
            </p:cNvPr>
            <p:cNvSpPr/>
            <p:nvPr/>
          </p:nvSpPr>
          <p:spPr>
            <a:xfrm>
              <a:off x="4651410" y="4685127"/>
              <a:ext cx="1912752" cy="461665"/>
            </a:xfrm>
            <a:prstGeom prst="rect">
              <a:avLst/>
            </a:prstGeom>
          </p:spPr>
          <p:txBody>
            <a:bodyPr wrap="square">
              <a:spAutoFit/>
            </a:bodyPr>
            <a:lstStyle/>
            <a:p>
              <a:pPr algn="ctr"/>
              <a:r>
                <a:rPr lang="en-US" sz="2400" b="1" dirty="0">
                  <a:solidFill>
                    <a:schemeClr val="bg2"/>
                  </a:solidFill>
                </a:rPr>
                <a:t>Handshake</a:t>
              </a:r>
            </a:p>
          </p:txBody>
        </p:sp>
        <p:sp>
          <p:nvSpPr>
            <p:cNvPr id="18" name="Rectangle 17">
              <a:extLst>
                <a:ext uri="{FF2B5EF4-FFF2-40B4-BE49-F238E27FC236}">
                  <a16:creationId xmlns:a16="http://schemas.microsoft.com/office/drawing/2014/main" id="{B0C603C9-463F-4373-B4A6-FFBA7F77D70C}"/>
                </a:ext>
              </a:extLst>
            </p:cNvPr>
            <p:cNvSpPr/>
            <p:nvPr/>
          </p:nvSpPr>
          <p:spPr>
            <a:xfrm>
              <a:off x="6704441" y="4685127"/>
              <a:ext cx="1912752" cy="461665"/>
            </a:xfrm>
            <a:prstGeom prst="rect">
              <a:avLst/>
            </a:prstGeom>
          </p:spPr>
          <p:txBody>
            <a:bodyPr wrap="square">
              <a:spAutoFit/>
            </a:bodyPr>
            <a:lstStyle/>
            <a:p>
              <a:pPr algn="ctr"/>
              <a:r>
                <a:rPr lang="en-US" sz="2400" b="1" dirty="0">
                  <a:solidFill>
                    <a:schemeClr val="bg2"/>
                  </a:solidFill>
                </a:rPr>
                <a:t>Smiling</a:t>
              </a:r>
            </a:p>
          </p:txBody>
        </p:sp>
        <p:pic>
          <p:nvPicPr>
            <p:cNvPr id="19" name="Graphic 18">
              <a:extLst>
                <a:ext uri="{FF2B5EF4-FFF2-40B4-BE49-F238E27FC236}">
                  <a16:creationId xmlns:a16="http://schemas.microsoft.com/office/drawing/2014/main" id="{AD7EC9AA-FFE1-4E85-91BE-8CEA00F9875C}"/>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024219" y="2967344"/>
              <a:ext cx="1153416" cy="1064691"/>
            </a:xfrm>
            <a:prstGeom prst="rect">
              <a:avLst/>
            </a:prstGeom>
          </p:spPr>
        </p:pic>
        <p:pic>
          <p:nvPicPr>
            <p:cNvPr id="20" name="Graphic 19">
              <a:extLst>
                <a:ext uri="{FF2B5EF4-FFF2-40B4-BE49-F238E27FC236}">
                  <a16:creationId xmlns:a16="http://schemas.microsoft.com/office/drawing/2014/main" id="{7FF2909D-2ED7-4771-854C-A8AA1F63FE59}"/>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7034981" y="2894585"/>
              <a:ext cx="1223530" cy="1116450"/>
            </a:xfrm>
            <a:prstGeom prst="rect">
              <a:avLst/>
            </a:prstGeom>
          </p:spPr>
        </p:pic>
      </p:grpSp>
    </p:spTree>
    <p:extLst>
      <p:ext uri="{BB962C8B-B14F-4D97-AF65-F5344CB8AC3E}">
        <p14:creationId xmlns:p14="http://schemas.microsoft.com/office/powerpoint/2010/main" val="629879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1A4DB96-558D-4452-B896-BDD3E6C7903D}"/>
              </a:ext>
            </a:extLst>
          </p:cNvPr>
          <p:cNvSpPr>
            <a:spLocks noGrp="1"/>
          </p:cNvSpPr>
          <p:nvPr>
            <p:ph type="body" sz="quarter" idx="10"/>
          </p:nvPr>
        </p:nvSpPr>
        <p:spPr>
          <a:xfrm>
            <a:off x="680866" y="2681709"/>
            <a:ext cx="7782268" cy="1613997"/>
          </a:xfrm>
        </p:spPr>
        <p:txBody>
          <a:bodyPr>
            <a:noAutofit/>
          </a:bodyPr>
          <a:lstStyle/>
          <a:p>
            <a:pPr>
              <a:spcBef>
                <a:spcPct val="0"/>
              </a:spcBef>
              <a:spcAft>
                <a:spcPts val="600"/>
              </a:spcAft>
            </a:pPr>
            <a:r>
              <a:rPr lang="en-US" sz="4800" dirty="0">
                <a:solidFill>
                  <a:schemeClr val="accent1"/>
                </a:solidFill>
                <a:latin typeface="League Spartan" pitchFamily="2" charset="77"/>
              </a:rPr>
              <a:t>Principle MI Strategies:</a:t>
            </a:r>
          </a:p>
          <a:p>
            <a:pPr>
              <a:spcBef>
                <a:spcPct val="0"/>
              </a:spcBef>
              <a:spcAft>
                <a:spcPts val="600"/>
              </a:spcAft>
            </a:pPr>
            <a:endParaRPr lang="en-US" sz="4800" dirty="0">
              <a:latin typeface="League Spartan" pitchFamily="2" charset="77"/>
            </a:endParaRPr>
          </a:p>
          <a:p>
            <a:pPr>
              <a:spcBef>
                <a:spcPct val="0"/>
              </a:spcBef>
              <a:spcAft>
                <a:spcPts val="600"/>
              </a:spcAft>
            </a:pPr>
            <a:r>
              <a:rPr lang="en-US" sz="4800" dirty="0">
                <a:latin typeface="League Spartan" pitchFamily="2" charset="77"/>
              </a:rPr>
              <a:t>Verbal Empathic Communication </a:t>
            </a:r>
          </a:p>
          <a:p>
            <a:endParaRPr lang="en-US" sz="4800" dirty="0">
              <a:solidFill>
                <a:schemeClr val="accent1"/>
              </a:solidFill>
              <a:latin typeface="League Spartan"/>
            </a:endParaRPr>
          </a:p>
        </p:txBody>
      </p:sp>
      <p:pic>
        <p:nvPicPr>
          <p:cNvPr id="3" name="Graphic 2" descr="Monitor">
            <a:extLst>
              <a:ext uri="{FF2B5EF4-FFF2-40B4-BE49-F238E27FC236}">
                <a16:creationId xmlns:a16="http://schemas.microsoft.com/office/drawing/2014/main" id="{DB9360E3-33FB-4C41-8E7F-88944C82EBC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751872" y="5818239"/>
            <a:ext cx="914400" cy="914400"/>
          </a:xfrm>
          <a:prstGeom prst="rect">
            <a:avLst/>
          </a:prstGeom>
        </p:spPr>
      </p:pic>
      <p:pic>
        <p:nvPicPr>
          <p:cNvPr id="6" name="Graphic 5" descr="Speaker Phone">
            <a:extLst>
              <a:ext uri="{FF2B5EF4-FFF2-40B4-BE49-F238E27FC236}">
                <a16:creationId xmlns:a16="http://schemas.microsoft.com/office/drawing/2014/main" id="{39AAE215-FE95-994E-877E-68077D7BACC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57654" y="5818239"/>
            <a:ext cx="914400" cy="914400"/>
          </a:xfrm>
          <a:prstGeom prst="rect">
            <a:avLst/>
          </a:prstGeom>
        </p:spPr>
      </p:pic>
      <p:pic>
        <p:nvPicPr>
          <p:cNvPr id="8" name="Graphic 7" descr="Board Room">
            <a:extLst>
              <a:ext uri="{FF2B5EF4-FFF2-40B4-BE49-F238E27FC236}">
                <a16:creationId xmlns:a16="http://schemas.microsoft.com/office/drawing/2014/main" id="{8641269D-2EDB-2147-A509-9DB532453A8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843254" y="5818239"/>
            <a:ext cx="914400" cy="914400"/>
          </a:xfrm>
          <a:prstGeom prst="rect">
            <a:avLst/>
          </a:prstGeom>
        </p:spPr>
      </p:pic>
    </p:spTree>
    <p:extLst>
      <p:ext uri="{BB962C8B-B14F-4D97-AF65-F5344CB8AC3E}">
        <p14:creationId xmlns:p14="http://schemas.microsoft.com/office/powerpoint/2010/main" val="1186407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8203419-2F95-43F3-A3E4-F8FF4908A339}"/>
              </a:ext>
            </a:extLst>
          </p:cNvPr>
          <p:cNvSpPr txBox="1">
            <a:spLocks/>
          </p:cNvSpPr>
          <p:nvPr/>
        </p:nvSpPr>
        <p:spPr>
          <a:xfrm>
            <a:off x="1596401" y="633894"/>
            <a:ext cx="5951198" cy="7015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dirty="0">
                <a:solidFill>
                  <a:schemeClr val="tx2"/>
                </a:solidFill>
              </a:rPr>
              <a:t>Verbalizing EMPATHY</a:t>
            </a:r>
          </a:p>
        </p:txBody>
      </p:sp>
      <p:sp>
        <p:nvSpPr>
          <p:cNvPr id="11" name="TextBox 10">
            <a:extLst>
              <a:ext uri="{FF2B5EF4-FFF2-40B4-BE49-F238E27FC236}">
                <a16:creationId xmlns:a16="http://schemas.microsoft.com/office/drawing/2014/main" id="{90539A70-50D5-4186-8A6F-BA3AE46610B5}"/>
              </a:ext>
            </a:extLst>
          </p:cNvPr>
          <p:cNvSpPr txBox="1"/>
          <p:nvPr/>
        </p:nvSpPr>
        <p:spPr>
          <a:xfrm>
            <a:off x="250723" y="1916550"/>
            <a:ext cx="1032387" cy="769441"/>
          </a:xfrm>
          <a:prstGeom prst="rect">
            <a:avLst/>
          </a:prstGeom>
          <a:noFill/>
        </p:spPr>
        <p:txBody>
          <a:bodyPr wrap="square" rtlCol="0">
            <a:spAutoFit/>
          </a:bodyPr>
          <a:lstStyle/>
          <a:p>
            <a:r>
              <a:rPr lang="en-GB" sz="4400" spc="300" dirty="0">
                <a:solidFill>
                  <a:schemeClr val="accent1"/>
                </a:solidFill>
                <a:latin typeface="+mj-lt"/>
              </a:rPr>
              <a:t>01</a:t>
            </a:r>
          </a:p>
        </p:txBody>
      </p:sp>
      <p:sp>
        <p:nvSpPr>
          <p:cNvPr id="13" name="Rectangle 12">
            <a:extLst>
              <a:ext uri="{FF2B5EF4-FFF2-40B4-BE49-F238E27FC236}">
                <a16:creationId xmlns:a16="http://schemas.microsoft.com/office/drawing/2014/main" id="{C3CE812A-35C2-4B3F-A20E-E33ECBF676F2}"/>
              </a:ext>
            </a:extLst>
          </p:cNvPr>
          <p:cNvSpPr/>
          <p:nvPr/>
        </p:nvSpPr>
        <p:spPr>
          <a:xfrm>
            <a:off x="1283110" y="1916550"/>
            <a:ext cx="4110679" cy="523220"/>
          </a:xfrm>
          <a:prstGeom prst="rect">
            <a:avLst/>
          </a:prstGeom>
        </p:spPr>
        <p:txBody>
          <a:bodyPr wrap="square">
            <a:spAutoFit/>
          </a:bodyPr>
          <a:lstStyle/>
          <a:p>
            <a:r>
              <a:rPr lang="en-US" sz="2800" b="1" dirty="0">
                <a:solidFill>
                  <a:schemeClr val="accent4"/>
                </a:solidFill>
              </a:rPr>
              <a:t>Affirming Strengths</a:t>
            </a:r>
          </a:p>
        </p:txBody>
      </p:sp>
      <p:sp>
        <p:nvSpPr>
          <p:cNvPr id="14" name="TextBox 13">
            <a:extLst>
              <a:ext uri="{FF2B5EF4-FFF2-40B4-BE49-F238E27FC236}">
                <a16:creationId xmlns:a16="http://schemas.microsoft.com/office/drawing/2014/main" id="{86DC7D52-A6FE-4931-B90B-9E8D4788FF50}"/>
              </a:ext>
            </a:extLst>
          </p:cNvPr>
          <p:cNvSpPr txBox="1"/>
          <p:nvPr/>
        </p:nvSpPr>
        <p:spPr>
          <a:xfrm>
            <a:off x="250723" y="2873830"/>
            <a:ext cx="1032387" cy="769442"/>
          </a:xfrm>
          <a:prstGeom prst="rect">
            <a:avLst/>
          </a:prstGeom>
          <a:noFill/>
        </p:spPr>
        <p:txBody>
          <a:bodyPr wrap="square" rtlCol="0">
            <a:spAutoFit/>
          </a:bodyPr>
          <a:lstStyle/>
          <a:p>
            <a:r>
              <a:rPr lang="en-GB" sz="4400" dirty="0">
                <a:solidFill>
                  <a:schemeClr val="accent1"/>
                </a:solidFill>
                <a:latin typeface="+mj-lt"/>
              </a:rPr>
              <a:t>02</a:t>
            </a:r>
          </a:p>
        </p:txBody>
      </p:sp>
      <p:sp>
        <p:nvSpPr>
          <p:cNvPr id="15" name="Rectangle 14">
            <a:extLst>
              <a:ext uri="{FF2B5EF4-FFF2-40B4-BE49-F238E27FC236}">
                <a16:creationId xmlns:a16="http://schemas.microsoft.com/office/drawing/2014/main" id="{55DFA016-459B-40C3-8FF7-878FE0CE13DD}"/>
              </a:ext>
            </a:extLst>
          </p:cNvPr>
          <p:cNvSpPr/>
          <p:nvPr/>
        </p:nvSpPr>
        <p:spPr>
          <a:xfrm>
            <a:off x="1283110" y="2928688"/>
            <a:ext cx="4851266" cy="523220"/>
          </a:xfrm>
          <a:prstGeom prst="rect">
            <a:avLst/>
          </a:prstGeom>
        </p:spPr>
        <p:txBody>
          <a:bodyPr wrap="square">
            <a:spAutoFit/>
          </a:bodyPr>
          <a:lstStyle/>
          <a:p>
            <a:r>
              <a:rPr lang="en-US" sz="2800" b="1" dirty="0">
                <a:solidFill>
                  <a:schemeClr val="accent4"/>
                </a:solidFill>
              </a:rPr>
              <a:t>Acknowledging Feelings</a:t>
            </a:r>
          </a:p>
        </p:txBody>
      </p:sp>
      <p:sp>
        <p:nvSpPr>
          <p:cNvPr id="16" name="TextBox 15">
            <a:extLst>
              <a:ext uri="{FF2B5EF4-FFF2-40B4-BE49-F238E27FC236}">
                <a16:creationId xmlns:a16="http://schemas.microsoft.com/office/drawing/2014/main" id="{593EB81A-F542-4AB8-A0CF-C4B6A8D0FFE3}"/>
              </a:ext>
            </a:extLst>
          </p:cNvPr>
          <p:cNvSpPr txBox="1"/>
          <p:nvPr/>
        </p:nvSpPr>
        <p:spPr>
          <a:xfrm>
            <a:off x="250723" y="3829500"/>
            <a:ext cx="1032387" cy="769442"/>
          </a:xfrm>
          <a:prstGeom prst="rect">
            <a:avLst/>
          </a:prstGeom>
          <a:noFill/>
        </p:spPr>
        <p:txBody>
          <a:bodyPr wrap="square" rtlCol="0">
            <a:spAutoFit/>
          </a:bodyPr>
          <a:lstStyle/>
          <a:p>
            <a:r>
              <a:rPr lang="en-GB" sz="4400" dirty="0">
                <a:solidFill>
                  <a:schemeClr val="accent1"/>
                </a:solidFill>
                <a:latin typeface="+mj-lt"/>
              </a:rPr>
              <a:t>03</a:t>
            </a:r>
          </a:p>
        </p:txBody>
      </p:sp>
      <p:sp>
        <p:nvSpPr>
          <p:cNvPr id="17" name="Rectangle 16">
            <a:extLst>
              <a:ext uri="{FF2B5EF4-FFF2-40B4-BE49-F238E27FC236}">
                <a16:creationId xmlns:a16="http://schemas.microsoft.com/office/drawing/2014/main" id="{B0E61D19-C09D-4973-9FF2-24640F0D1CD5}"/>
              </a:ext>
            </a:extLst>
          </p:cNvPr>
          <p:cNvSpPr/>
          <p:nvPr/>
        </p:nvSpPr>
        <p:spPr>
          <a:xfrm>
            <a:off x="1283110" y="3940826"/>
            <a:ext cx="2776147" cy="523220"/>
          </a:xfrm>
          <a:prstGeom prst="rect">
            <a:avLst/>
          </a:prstGeom>
        </p:spPr>
        <p:txBody>
          <a:bodyPr wrap="square">
            <a:spAutoFit/>
          </a:bodyPr>
          <a:lstStyle/>
          <a:p>
            <a:r>
              <a:rPr lang="en-US" sz="2800" b="1" dirty="0">
                <a:solidFill>
                  <a:schemeClr val="accent4"/>
                </a:solidFill>
              </a:rPr>
              <a:t>Normalizing</a:t>
            </a:r>
          </a:p>
        </p:txBody>
      </p:sp>
      <p:grpSp>
        <p:nvGrpSpPr>
          <p:cNvPr id="21" name="Graphic 19">
            <a:extLst>
              <a:ext uri="{FF2B5EF4-FFF2-40B4-BE49-F238E27FC236}">
                <a16:creationId xmlns:a16="http://schemas.microsoft.com/office/drawing/2014/main" id="{3E73A7D9-1447-4DE5-9E7C-AA6BF1617B71}"/>
              </a:ext>
            </a:extLst>
          </p:cNvPr>
          <p:cNvGrpSpPr/>
          <p:nvPr/>
        </p:nvGrpSpPr>
        <p:grpSpPr>
          <a:xfrm flipH="1">
            <a:off x="5560139" y="2928687"/>
            <a:ext cx="3018109" cy="3501609"/>
            <a:chOff x="6148659" y="2377189"/>
            <a:chExt cx="2140146" cy="2278220"/>
          </a:xfrm>
        </p:grpSpPr>
        <p:sp>
          <p:nvSpPr>
            <p:cNvPr id="22" name="Freeform: Shape 21">
              <a:extLst>
                <a:ext uri="{FF2B5EF4-FFF2-40B4-BE49-F238E27FC236}">
                  <a16:creationId xmlns:a16="http://schemas.microsoft.com/office/drawing/2014/main" id="{DB0D5A56-F803-4FB2-8076-C1C2B8077A28}"/>
                </a:ext>
              </a:extLst>
            </p:cNvPr>
            <p:cNvSpPr/>
            <p:nvPr/>
          </p:nvSpPr>
          <p:spPr>
            <a:xfrm>
              <a:off x="7977290" y="3795573"/>
              <a:ext cx="345185" cy="207111"/>
            </a:xfrm>
            <a:custGeom>
              <a:avLst/>
              <a:gdLst>
                <a:gd name="connsiteX0" fmla="*/ 253984 w 345184"/>
                <a:gd name="connsiteY0" fmla="*/ 185575 h 207110"/>
                <a:gd name="connsiteX1" fmla="*/ 316117 w 345184"/>
                <a:gd name="connsiteY1" fmla="*/ 132647 h 207110"/>
                <a:gd name="connsiteX2" fmla="*/ 263189 w 345184"/>
                <a:gd name="connsiteY2" fmla="*/ 70513 h 207110"/>
                <a:gd name="connsiteX3" fmla="*/ 109006 w 345184"/>
                <a:gd name="connsiteY3" fmla="*/ 42898 h 207110"/>
                <a:gd name="connsiteX4" fmla="*/ 42271 w 345184"/>
                <a:gd name="connsiteY4" fmla="*/ 88923 h 207110"/>
                <a:gd name="connsiteX5" fmla="*/ 88295 w 345184"/>
                <a:gd name="connsiteY5" fmla="*/ 155659 h 207110"/>
                <a:gd name="connsiteX6" fmla="*/ 242478 w 345184"/>
                <a:gd name="connsiteY6" fmla="*/ 183274 h 207110"/>
                <a:gd name="connsiteX7" fmla="*/ 253984 w 345184"/>
                <a:gd name="connsiteY7" fmla="*/ 185575 h 207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5184" h="207110">
                  <a:moveTo>
                    <a:pt x="253984" y="185575"/>
                  </a:moveTo>
                  <a:cubicBezTo>
                    <a:pt x="286201" y="187876"/>
                    <a:pt x="313816" y="164864"/>
                    <a:pt x="316117" y="132647"/>
                  </a:cubicBezTo>
                  <a:cubicBezTo>
                    <a:pt x="318418" y="100429"/>
                    <a:pt x="295406" y="72815"/>
                    <a:pt x="263189" y="70513"/>
                  </a:cubicBezTo>
                  <a:lnTo>
                    <a:pt x="109006" y="42898"/>
                  </a:lnTo>
                  <a:cubicBezTo>
                    <a:pt x="76789" y="35995"/>
                    <a:pt x="46873" y="56706"/>
                    <a:pt x="42271" y="88923"/>
                  </a:cubicBezTo>
                  <a:cubicBezTo>
                    <a:pt x="37668" y="121140"/>
                    <a:pt x="56078" y="151056"/>
                    <a:pt x="88295" y="155659"/>
                  </a:cubicBezTo>
                  <a:lnTo>
                    <a:pt x="242478" y="183274"/>
                  </a:lnTo>
                  <a:cubicBezTo>
                    <a:pt x="247080" y="185575"/>
                    <a:pt x="251683" y="185575"/>
                    <a:pt x="253984" y="185575"/>
                  </a:cubicBezTo>
                  <a:close/>
                </a:path>
              </a:pathLst>
            </a:custGeom>
            <a:solidFill>
              <a:schemeClr val="accent1"/>
            </a:solidFill>
            <a:ln w="22942"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1B27504-6DBF-4570-AE50-EB0A9B257344}"/>
                </a:ext>
              </a:extLst>
            </p:cNvPr>
            <p:cNvSpPr/>
            <p:nvPr/>
          </p:nvSpPr>
          <p:spPr>
            <a:xfrm>
              <a:off x="7851591" y="3973723"/>
              <a:ext cx="253136" cy="299160"/>
            </a:xfrm>
            <a:custGeom>
              <a:avLst/>
              <a:gdLst>
                <a:gd name="connsiteX0" fmla="*/ 121945 w 253135"/>
                <a:gd name="connsiteY0" fmla="*/ 246753 h 299160"/>
                <a:gd name="connsiteX1" fmla="*/ 202489 w 253135"/>
                <a:gd name="connsiteY1" fmla="*/ 258259 h 299160"/>
                <a:gd name="connsiteX2" fmla="*/ 220898 w 253135"/>
                <a:gd name="connsiteY2" fmla="*/ 189222 h 299160"/>
                <a:gd name="connsiteX3" fmla="*/ 147259 w 253135"/>
                <a:gd name="connsiteY3" fmla="*/ 69558 h 299160"/>
                <a:gd name="connsiteX4" fmla="*/ 69017 w 253135"/>
                <a:gd name="connsiteY4" fmla="*/ 51149 h 299160"/>
                <a:gd name="connsiteX5" fmla="*/ 50607 w 253135"/>
                <a:gd name="connsiteY5" fmla="*/ 129390 h 299160"/>
                <a:gd name="connsiteX6" fmla="*/ 121945 w 253135"/>
                <a:gd name="connsiteY6" fmla="*/ 246753 h 29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135" h="299160">
                  <a:moveTo>
                    <a:pt x="121945" y="246753"/>
                  </a:moveTo>
                  <a:cubicBezTo>
                    <a:pt x="140355" y="272067"/>
                    <a:pt x="177175" y="276669"/>
                    <a:pt x="202489" y="258259"/>
                  </a:cubicBezTo>
                  <a:cubicBezTo>
                    <a:pt x="223199" y="242151"/>
                    <a:pt x="230103" y="212235"/>
                    <a:pt x="220898" y="189222"/>
                  </a:cubicBezTo>
                  <a:lnTo>
                    <a:pt x="147259" y="69558"/>
                  </a:lnTo>
                  <a:cubicBezTo>
                    <a:pt x="131150" y="41944"/>
                    <a:pt x="94330" y="32739"/>
                    <a:pt x="69017" y="51149"/>
                  </a:cubicBezTo>
                  <a:cubicBezTo>
                    <a:pt x="43703" y="69558"/>
                    <a:pt x="32197" y="104077"/>
                    <a:pt x="50607" y="129390"/>
                  </a:cubicBezTo>
                  <a:lnTo>
                    <a:pt x="121945" y="246753"/>
                  </a:lnTo>
                  <a:close/>
                </a:path>
              </a:pathLst>
            </a:custGeom>
            <a:solidFill>
              <a:schemeClr val="accent1"/>
            </a:solidFill>
            <a:ln w="22942"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6BFD3F22-0DE6-42B6-8013-471ACFE3B21B}"/>
                </a:ext>
              </a:extLst>
            </p:cNvPr>
            <p:cNvSpPr/>
            <p:nvPr/>
          </p:nvSpPr>
          <p:spPr>
            <a:xfrm>
              <a:off x="7928983" y="3504953"/>
              <a:ext cx="299160" cy="276148"/>
            </a:xfrm>
            <a:custGeom>
              <a:avLst/>
              <a:gdLst>
                <a:gd name="connsiteX0" fmla="*/ 99783 w 299160"/>
                <a:gd name="connsiteY0" fmla="*/ 241470 h 276147"/>
                <a:gd name="connsiteX1" fmla="*/ 134301 w 299160"/>
                <a:gd name="connsiteY1" fmla="*/ 229963 h 276147"/>
                <a:gd name="connsiteX2" fmla="*/ 244761 w 299160"/>
                <a:gd name="connsiteY2" fmla="*/ 144818 h 276147"/>
                <a:gd name="connsiteX3" fmla="*/ 256267 w 299160"/>
                <a:gd name="connsiteY3" fmla="*/ 64275 h 276147"/>
                <a:gd name="connsiteX4" fmla="*/ 175724 w 299160"/>
                <a:gd name="connsiteY4" fmla="*/ 52768 h 276147"/>
                <a:gd name="connsiteX5" fmla="*/ 175724 w 299160"/>
                <a:gd name="connsiteY5" fmla="*/ 52768 h 276147"/>
                <a:gd name="connsiteX6" fmla="*/ 65264 w 299160"/>
                <a:gd name="connsiteY6" fmla="*/ 137914 h 276147"/>
                <a:gd name="connsiteX7" fmla="*/ 53758 w 299160"/>
                <a:gd name="connsiteY7" fmla="*/ 218457 h 276147"/>
                <a:gd name="connsiteX8" fmla="*/ 99783 w 299160"/>
                <a:gd name="connsiteY8" fmla="*/ 241470 h 27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160" h="276147">
                  <a:moveTo>
                    <a:pt x="99783" y="241470"/>
                  </a:moveTo>
                  <a:cubicBezTo>
                    <a:pt x="113590" y="241470"/>
                    <a:pt x="125097" y="236867"/>
                    <a:pt x="134301" y="229963"/>
                  </a:cubicBezTo>
                  <a:lnTo>
                    <a:pt x="244761" y="144818"/>
                  </a:lnTo>
                  <a:cubicBezTo>
                    <a:pt x="270074" y="126408"/>
                    <a:pt x="274677" y="89588"/>
                    <a:pt x="256267" y="64275"/>
                  </a:cubicBezTo>
                  <a:cubicBezTo>
                    <a:pt x="237857" y="38961"/>
                    <a:pt x="201037" y="34359"/>
                    <a:pt x="175724" y="52768"/>
                  </a:cubicBezTo>
                  <a:lnTo>
                    <a:pt x="175724" y="52768"/>
                  </a:lnTo>
                  <a:lnTo>
                    <a:pt x="65264" y="137914"/>
                  </a:lnTo>
                  <a:cubicBezTo>
                    <a:pt x="39951" y="156324"/>
                    <a:pt x="33047" y="193144"/>
                    <a:pt x="53758" y="218457"/>
                  </a:cubicBezTo>
                  <a:cubicBezTo>
                    <a:pt x="62963" y="232265"/>
                    <a:pt x="81373" y="241470"/>
                    <a:pt x="99783" y="241470"/>
                  </a:cubicBezTo>
                  <a:close/>
                </a:path>
              </a:pathLst>
            </a:custGeom>
            <a:solidFill>
              <a:schemeClr val="accent1"/>
            </a:solidFill>
            <a:ln w="22942"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9689D6B-8F52-43B9-8299-D26D224ADC2D}"/>
                </a:ext>
              </a:extLst>
            </p:cNvPr>
            <p:cNvSpPr/>
            <p:nvPr/>
          </p:nvSpPr>
          <p:spPr>
            <a:xfrm>
              <a:off x="6106678" y="2335618"/>
              <a:ext cx="1887010" cy="2347257"/>
            </a:xfrm>
            <a:custGeom>
              <a:avLst/>
              <a:gdLst>
                <a:gd name="connsiteX0" fmla="*/ 1843846 w 1887010"/>
                <a:gd name="connsiteY0" fmla="*/ 978172 h 2347256"/>
                <a:gd name="connsiteX1" fmla="*/ 1774809 w 1887010"/>
                <a:gd name="connsiteY1" fmla="*/ 918340 h 2347256"/>
                <a:gd name="connsiteX2" fmla="*/ 1616024 w 1887010"/>
                <a:gd name="connsiteY2" fmla="*/ 674410 h 2347256"/>
                <a:gd name="connsiteX3" fmla="*/ 1606819 w 1887010"/>
                <a:gd name="connsiteY3" fmla="*/ 582360 h 2347256"/>
                <a:gd name="connsiteX4" fmla="*/ 900341 w 1887010"/>
                <a:gd name="connsiteY4" fmla="*/ 41571 h 2347256"/>
                <a:gd name="connsiteX5" fmla="*/ 891136 w 1887010"/>
                <a:gd name="connsiteY5" fmla="*/ 41571 h 2347256"/>
                <a:gd name="connsiteX6" fmla="*/ 44282 w 1887010"/>
                <a:gd name="connsiteY6" fmla="*/ 764158 h 2347256"/>
                <a:gd name="connsiteX7" fmla="*/ 157043 w 1887010"/>
                <a:gd name="connsiteY7" fmla="*/ 1240513 h 2347256"/>
                <a:gd name="connsiteX8" fmla="*/ 200766 w 1887010"/>
                <a:gd name="connsiteY8" fmla="*/ 1993016 h 2347256"/>
                <a:gd name="connsiteX9" fmla="*/ 212272 w 1887010"/>
                <a:gd name="connsiteY9" fmla="*/ 2059751 h 2347256"/>
                <a:gd name="connsiteX10" fmla="*/ 895738 w 1887010"/>
                <a:gd name="connsiteY10" fmla="*/ 2319791 h 2347256"/>
                <a:gd name="connsiteX11" fmla="*/ 1118958 w 1887010"/>
                <a:gd name="connsiteY11" fmla="*/ 2294477 h 2347256"/>
                <a:gd name="connsiteX12" fmla="*/ 1164983 w 1887010"/>
                <a:gd name="connsiteY12" fmla="*/ 2239248 h 2347256"/>
                <a:gd name="connsiteX13" fmla="*/ 1164983 w 1887010"/>
                <a:gd name="connsiteY13" fmla="*/ 2002221 h 2347256"/>
                <a:gd name="connsiteX14" fmla="*/ 1215610 w 1887010"/>
                <a:gd name="connsiteY14" fmla="*/ 2009124 h 2347256"/>
                <a:gd name="connsiteX15" fmla="*/ 1507866 w 1887010"/>
                <a:gd name="connsiteY15" fmla="*/ 1995317 h 2347256"/>
                <a:gd name="connsiteX16" fmla="*/ 1668952 w 1887010"/>
                <a:gd name="connsiteY16" fmla="*/ 1758290 h 2347256"/>
                <a:gd name="connsiteX17" fmla="*/ 1662049 w 1887010"/>
                <a:gd name="connsiteY17" fmla="*/ 1732976 h 2347256"/>
                <a:gd name="connsiteX18" fmla="*/ 1668952 w 1887010"/>
                <a:gd name="connsiteY18" fmla="*/ 1677747 h 2347256"/>
                <a:gd name="connsiteX19" fmla="*/ 1675856 w 1887010"/>
                <a:gd name="connsiteY19" fmla="*/ 1650132 h 2347256"/>
                <a:gd name="connsiteX20" fmla="*/ 1664350 w 1887010"/>
                <a:gd name="connsiteY20" fmla="*/ 1574191 h 2347256"/>
                <a:gd name="connsiteX21" fmla="*/ 1599915 w 1887010"/>
                <a:gd name="connsiteY21" fmla="*/ 1532769 h 2347256"/>
                <a:gd name="connsiteX22" fmla="*/ 1461842 w 1887010"/>
                <a:gd name="connsiteY22" fmla="*/ 1445322 h 2347256"/>
                <a:gd name="connsiteX23" fmla="*/ 1687362 w 1887010"/>
                <a:gd name="connsiteY23" fmla="*/ 1413105 h 2347256"/>
                <a:gd name="connsiteX24" fmla="*/ 1726483 w 1887010"/>
                <a:gd name="connsiteY24" fmla="*/ 1355574 h 2347256"/>
                <a:gd name="connsiteX25" fmla="*/ 1719580 w 1887010"/>
                <a:gd name="connsiteY25" fmla="*/ 1219802 h 2347256"/>
                <a:gd name="connsiteX26" fmla="*/ 1830039 w 1887010"/>
                <a:gd name="connsiteY26" fmla="*/ 1143861 h 2347256"/>
                <a:gd name="connsiteX27" fmla="*/ 1843846 w 1887010"/>
                <a:gd name="connsiteY27" fmla="*/ 978172 h 2347256"/>
                <a:gd name="connsiteX28" fmla="*/ 1742592 w 1887010"/>
                <a:gd name="connsiteY28" fmla="*/ 1067920 h 2347256"/>
                <a:gd name="connsiteX29" fmla="*/ 1641338 w 1887010"/>
                <a:gd name="connsiteY29" fmla="*/ 1123150 h 2347256"/>
                <a:gd name="connsiteX30" fmla="*/ 1599915 w 1887010"/>
                <a:gd name="connsiteY30" fmla="*/ 1180681 h 2347256"/>
                <a:gd name="connsiteX31" fmla="*/ 1606819 w 1887010"/>
                <a:gd name="connsiteY31" fmla="*/ 1314152 h 2347256"/>
                <a:gd name="connsiteX32" fmla="*/ 1445733 w 1887010"/>
                <a:gd name="connsiteY32" fmla="*/ 1327960 h 2347256"/>
                <a:gd name="connsiteX33" fmla="*/ 1360587 w 1887010"/>
                <a:gd name="connsiteY33" fmla="*/ 1367080 h 2347256"/>
                <a:gd name="connsiteX34" fmla="*/ 1344479 w 1887010"/>
                <a:gd name="connsiteY34" fmla="*/ 1461431 h 2347256"/>
                <a:gd name="connsiteX35" fmla="*/ 1558493 w 1887010"/>
                <a:gd name="connsiteY35" fmla="*/ 1638626 h 2347256"/>
                <a:gd name="connsiteX36" fmla="*/ 1556192 w 1887010"/>
                <a:gd name="connsiteY36" fmla="*/ 1647831 h 2347256"/>
                <a:gd name="connsiteX37" fmla="*/ 1551590 w 1887010"/>
                <a:gd name="connsiteY37" fmla="*/ 1758290 h 2347256"/>
                <a:gd name="connsiteX38" fmla="*/ 1553891 w 1887010"/>
                <a:gd name="connsiteY38" fmla="*/ 1765194 h 2347256"/>
                <a:gd name="connsiteX39" fmla="*/ 1546987 w 1887010"/>
                <a:gd name="connsiteY39" fmla="*/ 1838833 h 2347256"/>
                <a:gd name="connsiteX40" fmla="*/ 1487155 w 1887010"/>
                <a:gd name="connsiteY40" fmla="*/ 1882557 h 2347256"/>
                <a:gd name="connsiteX41" fmla="*/ 1224815 w 1887010"/>
                <a:gd name="connsiteY41" fmla="*/ 1894063 h 2347256"/>
                <a:gd name="connsiteX42" fmla="*/ 976281 w 1887010"/>
                <a:gd name="connsiteY42" fmla="*/ 1822725 h 2347256"/>
                <a:gd name="connsiteX43" fmla="*/ 854316 w 1887010"/>
                <a:gd name="connsiteY43" fmla="*/ 1719169 h 2347256"/>
                <a:gd name="connsiteX44" fmla="*/ 773773 w 1887010"/>
                <a:gd name="connsiteY44" fmla="*/ 1703060 h 2347256"/>
                <a:gd name="connsiteX45" fmla="*/ 757664 w 1887010"/>
                <a:gd name="connsiteY45" fmla="*/ 1783604 h 2347256"/>
                <a:gd name="connsiteX46" fmla="*/ 921052 w 1887010"/>
                <a:gd name="connsiteY46" fmla="*/ 1926280 h 2347256"/>
                <a:gd name="connsiteX47" fmla="*/ 1047620 w 1887010"/>
                <a:gd name="connsiteY47" fmla="*/ 1979208 h 2347256"/>
                <a:gd name="connsiteX48" fmla="*/ 1047620 w 1887010"/>
                <a:gd name="connsiteY48" fmla="*/ 2193223 h 2347256"/>
                <a:gd name="connsiteX49" fmla="*/ 322732 w 1887010"/>
                <a:gd name="connsiteY49" fmla="*/ 2002221 h 2347256"/>
                <a:gd name="connsiteX50" fmla="*/ 253695 w 1887010"/>
                <a:gd name="connsiteY50" fmla="*/ 1180681 h 2347256"/>
                <a:gd name="connsiteX51" fmla="*/ 159344 w 1887010"/>
                <a:gd name="connsiteY51" fmla="*/ 773363 h 2347256"/>
                <a:gd name="connsiteX52" fmla="*/ 891136 w 1887010"/>
                <a:gd name="connsiteY52" fmla="*/ 156632 h 2347256"/>
                <a:gd name="connsiteX53" fmla="*/ 900341 w 1887010"/>
                <a:gd name="connsiteY53" fmla="*/ 156632 h 2347256"/>
                <a:gd name="connsiteX54" fmla="*/ 1494059 w 1887010"/>
                <a:gd name="connsiteY54" fmla="*/ 600770 h 2347256"/>
                <a:gd name="connsiteX55" fmla="*/ 1500963 w 1887010"/>
                <a:gd name="connsiteY55" fmla="*/ 681313 h 2347256"/>
                <a:gd name="connsiteX56" fmla="*/ 1719580 w 1887010"/>
                <a:gd name="connsiteY56" fmla="*/ 1021896 h 2347256"/>
                <a:gd name="connsiteX57" fmla="*/ 1744893 w 1887010"/>
                <a:gd name="connsiteY57" fmla="*/ 1038004 h 2347256"/>
                <a:gd name="connsiteX58" fmla="*/ 1742592 w 1887010"/>
                <a:gd name="connsiteY58" fmla="*/ 1067920 h 234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887010" h="2347256">
                  <a:moveTo>
                    <a:pt x="1843846" y="978172"/>
                  </a:moveTo>
                  <a:cubicBezTo>
                    <a:pt x="1827737" y="952859"/>
                    <a:pt x="1802424" y="932148"/>
                    <a:pt x="1774809" y="918340"/>
                  </a:cubicBezTo>
                  <a:cubicBezTo>
                    <a:pt x="1682760" y="870014"/>
                    <a:pt x="1620627" y="777965"/>
                    <a:pt x="1616024" y="674410"/>
                  </a:cubicBezTo>
                  <a:cubicBezTo>
                    <a:pt x="1613723" y="644494"/>
                    <a:pt x="1611422" y="612276"/>
                    <a:pt x="1606819" y="582360"/>
                  </a:cubicBezTo>
                  <a:cubicBezTo>
                    <a:pt x="1567698" y="336128"/>
                    <a:pt x="1411214" y="41571"/>
                    <a:pt x="900341" y="41571"/>
                  </a:cubicBezTo>
                  <a:lnTo>
                    <a:pt x="891136" y="41571"/>
                  </a:lnTo>
                  <a:cubicBezTo>
                    <a:pt x="435492" y="41571"/>
                    <a:pt x="78801" y="345333"/>
                    <a:pt x="44282" y="764158"/>
                  </a:cubicBezTo>
                  <a:cubicBezTo>
                    <a:pt x="30475" y="929846"/>
                    <a:pt x="69596" y="1097836"/>
                    <a:pt x="157043" y="1240513"/>
                  </a:cubicBezTo>
                  <a:cubicBezTo>
                    <a:pt x="299719" y="1468335"/>
                    <a:pt x="315828" y="1751386"/>
                    <a:pt x="200766" y="1993016"/>
                  </a:cubicBezTo>
                  <a:cubicBezTo>
                    <a:pt x="189260" y="2016028"/>
                    <a:pt x="193862" y="2041342"/>
                    <a:pt x="212272" y="2059751"/>
                  </a:cubicBezTo>
                  <a:cubicBezTo>
                    <a:pt x="400973" y="2225440"/>
                    <a:pt x="642603" y="2317490"/>
                    <a:pt x="895738" y="2319791"/>
                  </a:cubicBezTo>
                  <a:cubicBezTo>
                    <a:pt x="971679" y="2319791"/>
                    <a:pt x="1045318" y="2310586"/>
                    <a:pt x="1118958" y="2294477"/>
                  </a:cubicBezTo>
                  <a:cubicBezTo>
                    <a:pt x="1146573" y="2289875"/>
                    <a:pt x="1164983" y="2264561"/>
                    <a:pt x="1164983" y="2239248"/>
                  </a:cubicBezTo>
                  <a:lnTo>
                    <a:pt x="1164983" y="2002221"/>
                  </a:lnTo>
                  <a:cubicBezTo>
                    <a:pt x="1181091" y="2004522"/>
                    <a:pt x="1199501" y="2006823"/>
                    <a:pt x="1215610" y="2009124"/>
                  </a:cubicBezTo>
                  <a:cubicBezTo>
                    <a:pt x="1312261" y="2018329"/>
                    <a:pt x="1411214" y="2013727"/>
                    <a:pt x="1507866" y="1995317"/>
                  </a:cubicBezTo>
                  <a:cubicBezTo>
                    <a:pt x="1618325" y="1974606"/>
                    <a:pt x="1689663" y="1866448"/>
                    <a:pt x="1668952" y="1758290"/>
                  </a:cubicBezTo>
                  <a:cubicBezTo>
                    <a:pt x="1666651" y="1749085"/>
                    <a:pt x="1664350" y="1742181"/>
                    <a:pt x="1662049" y="1732976"/>
                  </a:cubicBezTo>
                  <a:cubicBezTo>
                    <a:pt x="1662049" y="1714567"/>
                    <a:pt x="1664350" y="1696157"/>
                    <a:pt x="1668952" y="1677747"/>
                  </a:cubicBezTo>
                  <a:lnTo>
                    <a:pt x="1675856" y="1650132"/>
                  </a:lnTo>
                  <a:cubicBezTo>
                    <a:pt x="1682760" y="1624819"/>
                    <a:pt x="1678157" y="1594903"/>
                    <a:pt x="1664350" y="1574191"/>
                  </a:cubicBezTo>
                  <a:cubicBezTo>
                    <a:pt x="1650543" y="1551179"/>
                    <a:pt x="1627530" y="1537372"/>
                    <a:pt x="1599915" y="1532769"/>
                  </a:cubicBezTo>
                  <a:cubicBezTo>
                    <a:pt x="1528577" y="1521263"/>
                    <a:pt x="1482553" y="1491347"/>
                    <a:pt x="1461842" y="1445322"/>
                  </a:cubicBezTo>
                  <a:cubicBezTo>
                    <a:pt x="1537782" y="1445322"/>
                    <a:pt x="1613723" y="1436117"/>
                    <a:pt x="1687362" y="1413105"/>
                  </a:cubicBezTo>
                  <a:cubicBezTo>
                    <a:pt x="1712676" y="1403900"/>
                    <a:pt x="1726483" y="1380888"/>
                    <a:pt x="1726483" y="1355574"/>
                  </a:cubicBezTo>
                  <a:lnTo>
                    <a:pt x="1719580" y="1219802"/>
                  </a:lnTo>
                  <a:cubicBezTo>
                    <a:pt x="1761002" y="1203693"/>
                    <a:pt x="1800123" y="1178380"/>
                    <a:pt x="1830039" y="1143861"/>
                  </a:cubicBezTo>
                  <a:cubicBezTo>
                    <a:pt x="1869160" y="1097836"/>
                    <a:pt x="1876063" y="1031101"/>
                    <a:pt x="1843846" y="978172"/>
                  </a:cubicBezTo>
                  <a:close/>
                  <a:moveTo>
                    <a:pt x="1742592" y="1067920"/>
                  </a:moveTo>
                  <a:cubicBezTo>
                    <a:pt x="1714977" y="1095535"/>
                    <a:pt x="1680459" y="1116246"/>
                    <a:pt x="1641338" y="1123150"/>
                  </a:cubicBezTo>
                  <a:cubicBezTo>
                    <a:pt x="1616024" y="1130054"/>
                    <a:pt x="1599915" y="1155367"/>
                    <a:pt x="1599915" y="1180681"/>
                  </a:cubicBezTo>
                  <a:lnTo>
                    <a:pt x="1606819" y="1314152"/>
                  </a:lnTo>
                  <a:cubicBezTo>
                    <a:pt x="1553891" y="1325658"/>
                    <a:pt x="1500963" y="1330261"/>
                    <a:pt x="1445733" y="1327960"/>
                  </a:cubicBezTo>
                  <a:cubicBezTo>
                    <a:pt x="1413516" y="1325658"/>
                    <a:pt x="1381298" y="1341767"/>
                    <a:pt x="1360587" y="1367080"/>
                  </a:cubicBezTo>
                  <a:cubicBezTo>
                    <a:pt x="1339876" y="1394695"/>
                    <a:pt x="1332972" y="1429214"/>
                    <a:pt x="1344479" y="1461431"/>
                  </a:cubicBezTo>
                  <a:cubicBezTo>
                    <a:pt x="1360587" y="1514359"/>
                    <a:pt x="1411214" y="1606409"/>
                    <a:pt x="1558493" y="1638626"/>
                  </a:cubicBezTo>
                  <a:lnTo>
                    <a:pt x="1556192" y="1647831"/>
                  </a:lnTo>
                  <a:cubicBezTo>
                    <a:pt x="1546987" y="1684651"/>
                    <a:pt x="1544686" y="1721470"/>
                    <a:pt x="1551590" y="1758290"/>
                  </a:cubicBezTo>
                  <a:cubicBezTo>
                    <a:pt x="1551590" y="1760591"/>
                    <a:pt x="1553891" y="1762893"/>
                    <a:pt x="1553891" y="1765194"/>
                  </a:cubicBezTo>
                  <a:cubicBezTo>
                    <a:pt x="1563096" y="1790507"/>
                    <a:pt x="1560795" y="1815821"/>
                    <a:pt x="1546987" y="1838833"/>
                  </a:cubicBezTo>
                  <a:cubicBezTo>
                    <a:pt x="1535481" y="1861845"/>
                    <a:pt x="1512469" y="1877954"/>
                    <a:pt x="1487155" y="1882557"/>
                  </a:cubicBezTo>
                  <a:cubicBezTo>
                    <a:pt x="1402009" y="1898665"/>
                    <a:pt x="1312261" y="1900966"/>
                    <a:pt x="1224815" y="1894063"/>
                  </a:cubicBezTo>
                  <a:cubicBezTo>
                    <a:pt x="1137368" y="1887159"/>
                    <a:pt x="1054523" y="1864147"/>
                    <a:pt x="976281" y="1822725"/>
                  </a:cubicBezTo>
                  <a:cubicBezTo>
                    <a:pt x="927956" y="1799712"/>
                    <a:pt x="886533" y="1762893"/>
                    <a:pt x="854316" y="1719169"/>
                  </a:cubicBezTo>
                  <a:cubicBezTo>
                    <a:pt x="835906" y="1691554"/>
                    <a:pt x="801388" y="1684651"/>
                    <a:pt x="773773" y="1703060"/>
                  </a:cubicBezTo>
                  <a:cubicBezTo>
                    <a:pt x="746158" y="1721470"/>
                    <a:pt x="739255" y="1755989"/>
                    <a:pt x="757664" y="1783604"/>
                  </a:cubicBezTo>
                  <a:cubicBezTo>
                    <a:pt x="799087" y="1843436"/>
                    <a:pt x="856617" y="1891762"/>
                    <a:pt x="921052" y="1926280"/>
                  </a:cubicBezTo>
                  <a:cubicBezTo>
                    <a:pt x="962474" y="1949292"/>
                    <a:pt x="1003896" y="1965401"/>
                    <a:pt x="1047620" y="1979208"/>
                  </a:cubicBezTo>
                  <a:lnTo>
                    <a:pt x="1047620" y="2193223"/>
                  </a:lnTo>
                  <a:cubicBezTo>
                    <a:pt x="684025" y="2255356"/>
                    <a:pt x="410178" y="2073559"/>
                    <a:pt x="322732" y="2002221"/>
                  </a:cubicBezTo>
                  <a:cubicBezTo>
                    <a:pt x="433191" y="1732976"/>
                    <a:pt x="407877" y="1426913"/>
                    <a:pt x="253695" y="1180681"/>
                  </a:cubicBezTo>
                  <a:cubicBezTo>
                    <a:pt x="180055" y="1058715"/>
                    <a:pt x="147838" y="916039"/>
                    <a:pt x="159344" y="773363"/>
                  </a:cubicBezTo>
                  <a:cubicBezTo>
                    <a:pt x="189260" y="416672"/>
                    <a:pt x="495324" y="156632"/>
                    <a:pt x="891136" y="156632"/>
                  </a:cubicBezTo>
                  <a:lnTo>
                    <a:pt x="900341" y="156632"/>
                  </a:lnTo>
                  <a:cubicBezTo>
                    <a:pt x="1250128" y="156632"/>
                    <a:pt x="1445733" y="301610"/>
                    <a:pt x="1494059" y="600770"/>
                  </a:cubicBezTo>
                  <a:cubicBezTo>
                    <a:pt x="1498661" y="628385"/>
                    <a:pt x="1500963" y="653698"/>
                    <a:pt x="1500963" y="681313"/>
                  </a:cubicBezTo>
                  <a:cubicBezTo>
                    <a:pt x="1507866" y="826291"/>
                    <a:pt x="1590711" y="955160"/>
                    <a:pt x="1719580" y="1021896"/>
                  </a:cubicBezTo>
                  <a:cubicBezTo>
                    <a:pt x="1728785" y="1026498"/>
                    <a:pt x="1737989" y="1031101"/>
                    <a:pt x="1744893" y="1038004"/>
                  </a:cubicBezTo>
                  <a:cubicBezTo>
                    <a:pt x="1751797" y="1047209"/>
                    <a:pt x="1749495" y="1058715"/>
                    <a:pt x="1742592" y="1067920"/>
                  </a:cubicBezTo>
                  <a:close/>
                </a:path>
              </a:pathLst>
            </a:custGeom>
            <a:solidFill>
              <a:schemeClr val="tx2"/>
            </a:solidFill>
            <a:ln w="22942" cap="flat">
              <a:noFill/>
              <a:prstDash val="solid"/>
              <a:miter/>
            </a:ln>
          </p:spPr>
          <p:txBody>
            <a:bodyPr rtlCol="0" anchor="ctr"/>
            <a:lstStyle/>
            <a:p>
              <a:endParaRPr lang="en-GB"/>
            </a:p>
          </p:txBody>
        </p:sp>
      </p:grpSp>
      <p:sp>
        <p:nvSpPr>
          <p:cNvPr id="2" name="TextBox 1">
            <a:extLst>
              <a:ext uri="{FF2B5EF4-FFF2-40B4-BE49-F238E27FC236}">
                <a16:creationId xmlns:a16="http://schemas.microsoft.com/office/drawing/2014/main" id="{B02C68C9-0832-0A4C-9EBC-E72B8BA3B1D0}"/>
              </a:ext>
            </a:extLst>
          </p:cNvPr>
          <p:cNvSpPr txBox="1"/>
          <p:nvPr/>
        </p:nvSpPr>
        <p:spPr>
          <a:xfrm>
            <a:off x="250723" y="4710269"/>
            <a:ext cx="1194618" cy="769441"/>
          </a:xfrm>
          <a:prstGeom prst="rect">
            <a:avLst/>
          </a:prstGeom>
          <a:noFill/>
        </p:spPr>
        <p:txBody>
          <a:bodyPr wrap="square" rtlCol="0">
            <a:spAutoFit/>
          </a:bodyPr>
          <a:lstStyle/>
          <a:p>
            <a:r>
              <a:rPr lang="en-GB" sz="4400" b="1" dirty="0">
                <a:solidFill>
                  <a:schemeClr val="accent1"/>
                </a:solidFill>
                <a:latin typeface="League Spartan" pitchFamily="2" charset="77"/>
              </a:rPr>
              <a:t>04</a:t>
            </a:r>
          </a:p>
        </p:txBody>
      </p:sp>
      <p:sp>
        <p:nvSpPr>
          <p:cNvPr id="4" name="TextBox 3">
            <a:extLst>
              <a:ext uri="{FF2B5EF4-FFF2-40B4-BE49-F238E27FC236}">
                <a16:creationId xmlns:a16="http://schemas.microsoft.com/office/drawing/2014/main" id="{9E978612-CB4D-DC4B-BA6C-4E316468DBA7}"/>
              </a:ext>
            </a:extLst>
          </p:cNvPr>
          <p:cNvSpPr txBox="1"/>
          <p:nvPr/>
        </p:nvSpPr>
        <p:spPr>
          <a:xfrm>
            <a:off x="1283109" y="4768298"/>
            <a:ext cx="4359357" cy="523220"/>
          </a:xfrm>
          <a:prstGeom prst="rect">
            <a:avLst/>
          </a:prstGeom>
          <a:noFill/>
        </p:spPr>
        <p:txBody>
          <a:bodyPr wrap="square" rtlCol="0">
            <a:spAutoFit/>
          </a:bodyPr>
          <a:lstStyle/>
          <a:p>
            <a:r>
              <a:rPr lang="en-US" sz="2800" b="1" dirty="0">
                <a:solidFill>
                  <a:schemeClr val="accent4"/>
                </a:solidFill>
              </a:rPr>
              <a:t>Stating Non- Judgment</a:t>
            </a:r>
          </a:p>
        </p:txBody>
      </p:sp>
    </p:spTree>
    <p:extLst>
      <p:ext uri="{BB962C8B-B14F-4D97-AF65-F5344CB8AC3E}">
        <p14:creationId xmlns:p14="http://schemas.microsoft.com/office/powerpoint/2010/main" val="762783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EB72410F-F0CC-4091-B680-22254500CEA9}"/>
              </a:ext>
            </a:extLst>
          </p:cNvPr>
          <p:cNvSpPr txBox="1">
            <a:spLocks/>
          </p:cNvSpPr>
          <p:nvPr/>
        </p:nvSpPr>
        <p:spPr>
          <a:xfrm>
            <a:off x="780585" y="1561171"/>
            <a:ext cx="7850459" cy="37691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3200" dirty="0">
                <a:solidFill>
                  <a:schemeClr val="bg2"/>
                </a:solidFill>
                <a:latin typeface="League Spartan"/>
              </a:rPr>
              <a:t>Demonstration:</a:t>
            </a:r>
          </a:p>
          <a:p>
            <a:pPr marL="0" indent="0" algn="ctr">
              <a:buFont typeface="Arial" panose="020B0604020202020204" pitchFamily="34" charset="0"/>
              <a:buNone/>
            </a:pPr>
            <a:r>
              <a:rPr lang="en-US" sz="4800" dirty="0">
                <a:solidFill>
                  <a:schemeClr val="bg2"/>
                </a:solidFill>
                <a:latin typeface="League Spartan"/>
              </a:rPr>
              <a:t> </a:t>
            </a:r>
          </a:p>
          <a:p>
            <a:pPr marL="0" indent="0" algn="ctr">
              <a:buFont typeface="Arial" panose="020B0604020202020204" pitchFamily="34" charset="0"/>
              <a:buNone/>
            </a:pPr>
            <a:r>
              <a:rPr lang="en-US" sz="4800" dirty="0">
                <a:solidFill>
                  <a:schemeClr val="accent1"/>
                </a:solidFill>
                <a:latin typeface="League Spartan"/>
              </a:rPr>
              <a:t>Verbalizing Empathy</a:t>
            </a:r>
            <a:endParaRPr lang="en-GB" sz="4800" dirty="0">
              <a:solidFill>
                <a:schemeClr val="accent1"/>
              </a:solidFill>
            </a:endParaRPr>
          </a:p>
        </p:txBody>
      </p:sp>
    </p:spTree>
    <p:extLst>
      <p:ext uri="{BB962C8B-B14F-4D97-AF65-F5344CB8AC3E}">
        <p14:creationId xmlns:p14="http://schemas.microsoft.com/office/powerpoint/2010/main" val="2700415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D4BD9DB-9854-464C-B2B7-C401953B1BC2}"/>
              </a:ext>
            </a:extLst>
          </p:cNvPr>
          <p:cNvSpPr>
            <a:spLocks noGrp="1"/>
          </p:cNvSpPr>
          <p:nvPr>
            <p:ph type="body" sz="quarter" idx="10"/>
          </p:nvPr>
        </p:nvSpPr>
        <p:spPr>
          <a:xfrm>
            <a:off x="571964" y="2374899"/>
            <a:ext cx="8129584" cy="1666816"/>
          </a:xfrm>
        </p:spPr>
        <p:txBody>
          <a:bodyPr/>
          <a:lstStyle/>
          <a:p>
            <a:r>
              <a:rPr lang="en-GB" dirty="0"/>
              <a:t>Most Common Challenges</a:t>
            </a:r>
          </a:p>
        </p:txBody>
      </p:sp>
    </p:spTree>
    <p:extLst>
      <p:ext uri="{BB962C8B-B14F-4D97-AF65-F5344CB8AC3E}">
        <p14:creationId xmlns:p14="http://schemas.microsoft.com/office/powerpoint/2010/main" val="3035054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3635D969-642E-4E9A-A701-7F139EEF072E}"/>
              </a:ext>
            </a:extLst>
          </p:cNvPr>
          <p:cNvCxnSpPr/>
          <p:nvPr/>
        </p:nvCxnSpPr>
        <p:spPr>
          <a:xfrm>
            <a:off x="8351117" y="-2367"/>
            <a:ext cx="34506" cy="685800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E0965EFE-A107-4B3C-B8B9-8B16EB952F46}"/>
              </a:ext>
            </a:extLst>
          </p:cNvPr>
          <p:cNvSpPr txBox="1"/>
          <p:nvPr/>
        </p:nvSpPr>
        <p:spPr>
          <a:xfrm>
            <a:off x="2123687" y="1787966"/>
            <a:ext cx="5848069" cy="1292662"/>
          </a:xfrm>
          <a:prstGeom prst="rect">
            <a:avLst/>
          </a:prstGeom>
          <a:noFill/>
        </p:spPr>
        <p:txBody>
          <a:bodyPr wrap="square" rtlCol="0">
            <a:spAutoFit/>
          </a:bodyPr>
          <a:lstStyle/>
          <a:p>
            <a:r>
              <a:rPr lang="en-US" sz="2600" dirty="0">
                <a:solidFill>
                  <a:schemeClr val="accent1"/>
                </a:solidFill>
                <a:latin typeface="League Spartan Bold"/>
                <a:cs typeface="League Spartan Bold"/>
              </a:rPr>
              <a:t>Advice Giving: </a:t>
            </a:r>
          </a:p>
          <a:p>
            <a:r>
              <a:rPr lang="en-US" sz="2600" dirty="0">
                <a:solidFill>
                  <a:schemeClr val="accent4"/>
                </a:solidFill>
                <a:latin typeface="League Spartan Bold"/>
                <a:cs typeface="League Spartan Bold"/>
              </a:rPr>
              <a:t>Increases passivity, no correlation to behavior change</a:t>
            </a:r>
          </a:p>
        </p:txBody>
      </p:sp>
      <p:grpSp>
        <p:nvGrpSpPr>
          <p:cNvPr id="7" name="Graphic 19">
            <a:extLst>
              <a:ext uri="{FF2B5EF4-FFF2-40B4-BE49-F238E27FC236}">
                <a16:creationId xmlns:a16="http://schemas.microsoft.com/office/drawing/2014/main" id="{266B823B-20E2-40BA-8D92-6832AB852E1E}"/>
              </a:ext>
            </a:extLst>
          </p:cNvPr>
          <p:cNvGrpSpPr/>
          <p:nvPr/>
        </p:nvGrpSpPr>
        <p:grpSpPr>
          <a:xfrm>
            <a:off x="992211" y="1732057"/>
            <a:ext cx="914035" cy="998369"/>
            <a:chOff x="6106677" y="2335617"/>
            <a:chExt cx="2215798" cy="2347257"/>
          </a:xfrm>
        </p:grpSpPr>
        <p:sp>
          <p:nvSpPr>
            <p:cNvPr id="13" name="Freeform: Shape 12">
              <a:extLst>
                <a:ext uri="{FF2B5EF4-FFF2-40B4-BE49-F238E27FC236}">
                  <a16:creationId xmlns:a16="http://schemas.microsoft.com/office/drawing/2014/main" id="{41E0E1AA-167F-498B-961C-D05542B343CD}"/>
                </a:ext>
              </a:extLst>
            </p:cNvPr>
            <p:cNvSpPr/>
            <p:nvPr/>
          </p:nvSpPr>
          <p:spPr>
            <a:xfrm>
              <a:off x="7977290" y="3795573"/>
              <a:ext cx="345185" cy="207111"/>
            </a:xfrm>
            <a:custGeom>
              <a:avLst/>
              <a:gdLst>
                <a:gd name="connsiteX0" fmla="*/ 253984 w 345184"/>
                <a:gd name="connsiteY0" fmla="*/ 185575 h 207110"/>
                <a:gd name="connsiteX1" fmla="*/ 316117 w 345184"/>
                <a:gd name="connsiteY1" fmla="*/ 132647 h 207110"/>
                <a:gd name="connsiteX2" fmla="*/ 263189 w 345184"/>
                <a:gd name="connsiteY2" fmla="*/ 70513 h 207110"/>
                <a:gd name="connsiteX3" fmla="*/ 109006 w 345184"/>
                <a:gd name="connsiteY3" fmla="*/ 42898 h 207110"/>
                <a:gd name="connsiteX4" fmla="*/ 42271 w 345184"/>
                <a:gd name="connsiteY4" fmla="*/ 88923 h 207110"/>
                <a:gd name="connsiteX5" fmla="*/ 88295 w 345184"/>
                <a:gd name="connsiteY5" fmla="*/ 155659 h 207110"/>
                <a:gd name="connsiteX6" fmla="*/ 242478 w 345184"/>
                <a:gd name="connsiteY6" fmla="*/ 183274 h 207110"/>
                <a:gd name="connsiteX7" fmla="*/ 253984 w 345184"/>
                <a:gd name="connsiteY7" fmla="*/ 185575 h 207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5184" h="207110">
                  <a:moveTo>
                    <a:pt x="253984" y="185575"/>
                  </a:moveTo>
                  <a:cubicBezTo>
                    <a:pt x="286201" y="187876"/>
                    <a:pt x="313816" y="164864"/>
                    <a:pt x="316117" y="132647"/>
                  </a:cubicBezTo>
                  <a:cubicBezTo>
                    <a:pt x="318418" y="100429"/>
                    <a:pt x="295406" y="72815"/>
                    <a:pt x="263189" y="70513"/>
                  </a:cubicBezTo>
                  <a:lnTo>
                    <a:pt x="109006" y="42898"/>
                  </a:lnTo>
                  <a:cubicBezTo>
                    <a:pt x="76789" y="35995"/>
                    <a:pt x="46873" y="56706"/>
                    <a:pt x="42271" y="88923"/>
                  </a:cubicBezTo>
                  <a:cubicBezTo>
                    <a:pt x="37668" y="121140"/>
                    <a:pt x="56078" y="151056"/>
                    <a:pt x="88295" y="155659"/>
                  </a:cubicBezTo>
                  <a:lnTo>
                    <a:pt x="242478" y="183274"/>
                  </a:lnTo>
                  <a:cubicBezTo>
                    <a:pt x="247080" y="185575"/>
                    <a:pt x="251683" y="185575"/>
                    <a:pt x="253984" y="185575"/>
                  </a:cubicBezTo>
                  <a:close/>
                </a:path>
              </a:pathLst>
            </a:custGeom>
            <a:solidFill>
              <a:schemeClr val="accent1"/>
            </a:solidFill>
            <a:ln w="22942"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E138406-8853-4F61-8B74-099C9ADC7B5D}"/>
                </a:ext>
              </a:extLst>
            </p:cNvPr>
            <p:cNvSpPr/>
            <p:nvPr/>
          </p:nvSpPr>
          <p:spPr>
            <a:xfrm>
              <a:off x="7851591" y="3973723"/>
              <a:ext cx="253136" cy="299160"/>
            </a:xfrm>
            <a:custGeom>
              <a:avLst/>
              <a:gdLst>
                <a:gd name="connsiteX0" fmla="*/ 121945 w 253135"/>
                <a:gd name="connsiteY0" fmla="*/ 246753 h 299160"/>
                <a:gd name="connsiteX1" fmla="*/ 202489 w 253135"/>
                <a:gd name="connsiteY1" fmla="*/ 258259 h 299160"/>
                <a:gd name="connsiteX2" fmla="*/ 220898 w 253135"/>
                <a:gd name="connsiteY2" fmla="*/ 189222 h 299160"/>
                <a:gd name="connsiteX3" fmla="*/ 147259 w 253135"/>
                <a:gd name="connsiteY3" fmla="*/ 69558 h 299160"/>
                <a:gd name="connsiteX4" fmla="*/ 69017 w 253135"/>
                <a:gd name="connsiteY4" fmla="*/ 51149 h 299160"/>
                <a:gd name="connsiteX5" fmla="*/ 50607 w 253135"/>
                <a:gd name="connsiteY5" fmla="*/ 129390 h 299160"/>
                <a:gd name="connsiteX6" fmla="*/ 121945 w 253135"/>
                <a:gd name="connsiteY6" fmla="*/ 246753 h 29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135" h="299160">
                  <a:moveTo>
                    <a:pt x="121945" y="246753"/>
                  </a:moveTo>
                  <a:cubicBezTo>
                    <a:pt x="140355" y="272067"/>
                    <a:pt x="177175" y="276669"/>
                    <a:pt x="202489" y="258259"/>
                  </a:cubicBezTo>
                  <a:cubicBezTo>
                    <a:pt x="223199" y="242151"/>
                    <a:pt x="230103" y="212235"/>
                    <a:pt x="220898" y="189222"/>
                  </a:cubicBezTo>
                  <a:lnTo>
                    <a:pt x="147259" y="69558"/>
                  </a:lnTo>
                  <a:cubicBezTo>
                    <a:pt x="131150" y="41944"/>
                    <a:pt x="94330" y="32739"/>
                    <a:pt x="69017" y="51149"/>
                  </a:cubicBezTo>
                  <a:cubicBezTo>
                    <a:pt x="43703" y="69558"/>
                    <a:pt x="32197" y="104077"/>
                    <a:pt x="50607" y="129390"/>
                  </a:cubicBezTo>
                  <a:lnTo>
                    <a:pt x="121945" y="246753"/>
                  </a:lnTo>
                  <a:close/>
                </a:path>
              </a:pathLst>
            </a:custGeom>
            <a:solidFill>
              <a:schemeClr val="accent1"/>
            </a:solidFill>
            <a:ln w="22942"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6E337C0-D114-4F82-8966-FC91AA51572B}"/>
                </a:ext>
              </a:extLst>
            </p:cNvPr>
            <p:cNvSpPr/>
            <p:nvPr/>
          </p:nvSpPr>
          <p:spPr>
            <a:xfrm>
              <a:off x="7928983" y="3504953"/>
              <a:ext cx="299160" cy="276148"/>
            </a:xfrm>
            <a:custGeom>
              <a:avLst/>
              <a:gdLst>
                <a:gd name="connsiteX0" fmla="*/ 99783 w 299160"/>
                <a:gd name="connsiteY0" fmla="*/ 241470 h 276147"/>
                <a:gd name="connsiteX1" fmla="*/ 134301 w 299160"/>
                <a:gd name="connsiteY1" fmla="*/ 229963 h 276147"/>
                <a:gd name="connsiteX2" fmla="*/ 244761 w 299160"/>
                <a:gd name="connsiteY2" fmla="*/ 144818 h 276147"/>
                <a:gd name="connsiteX3" fmla="*/ 256267 w 299160"/>
                <a:gd name="connsiteY3" fmla="*/ 64275 h 276147"/>
                <a:gd name="connsiteX4" fmla="*/ 175724 w 299160"/>
                <a:gd name="connsiteY4" fmla="*/ 52768 h 276147"/>
                <a:gd name="connsiteX5" fmla="*/ 175724 w 299160"/>
                <a:gd name="connsiteY5" fmla="*/ 52768 h 276147"/>
                <a:gd name="connsiteX6" fmla="*/ 65264 w 299160"/>
                <a:gd name="connsiteY6" fmla="*/ 137914 h 276147"/>
                <a:gd name="connsiteX7" fmla="*/ 53758 w 299160"/>
                <a:gd name="connsiteY7" fmla="*/ 218457 h 276147"/>
                <a:gd name="connsiteX8" fmla="*/ 99783 w 299160"/>
                <a:gd name="connsiteY8" fmla="*/ 241470 h 27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160" h="276147">
                  <a:moveTo>
                    <a:pt x="99783" y="241470"/>
                  </a:moveTo>
                  <a:cubicBezTo>
                    <a:pt x="113590" y="241470"/>
                    <a:pt x="125097" y="236867"/>
                    <a:pt x="134301" y="229963"/>
                  </a:cubicBezTo>
                  <a:lnTo>
                    <a:pt x="244761" y="144818"/>
                  </a:lnTo>
                  <a:cubicBezTo>
                    <a:pt x="270074" y="126408"/>
                    <a:pt x="274677" y="89588"/>
                    <a:pt x="256267" y="64275"/>
                  </a:cubicBezTo>
                  <a:cubicBezTo>
                    <a:pt x="237857" y="38961"/>
                    <a:pt x="201037" y="34359"/>
                    <a:pt x="175724" y="52768"/>
                  </a:cubicBezTo>
                  <a:lnTo>
                    <a:pt x="175724" y="52768"/>
                  </a:lnTo>
                  <a:lnTo>
                    <a:pt x="65264" y="137914"/>
                  </a:lnTo>
                  <a:cubicBezTo>
                    <a:pt x="39951" y="156324"/>
                    <a:pt x="33047" y="193144"/>
                    <a:pt x="53758" y="218457"/>
                  </a:cubicBezTo>
                  <a:cubicBezTo>
                    <a:pt x="62963" y="232265"/>
                    <a:pt x="81373" y="241470"/>
                    <a:pt x="99783" y="241470"/>
                  </a:cubicBezTo>
                  <a:close/>
                </a:path>
              </a:pathLst>
            </a:custGeom>
            <a:solidFill>
              <a:schemeClr val="accent1"/>
            </a:solidFill>
            <a:ln w="22942"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AF727FED-F2AB-4E7B-BDD2-A22B7DB3D53B}"/>
                </a:ext>
              </a:extLst>
            </p:cNvPr>
            <p:cNvSpPr/>
            <p:nvPr/>
          </p:nvSpPr>
          <p:spPr>
            <a:xfrm>
              <a:off x="6106677" y="2335617"/>
              <a:ext cx="1887009" cy="2347257"/>
            </a:xfrm>
            <a:custGeom>
              <a:avLst/>
              <a:gdLst>
                <a:gd name="connsiteX0" fmla="*/ 1843846 w 1887010"/>
                <a:gd name="connsiteY0" fmla="*/ 978172 h 2347256"/>
                <a:gd name="connsiteX1" fmla="*/ 1774809 w 1887010"/>
                <a:gd name="connsiteY1" fmla="*/ 918340 h 2347256"/>
                <a:gd name="connsiteX2" fmla="*/ 1616024 w 1887010"/>
                <a:gd name="connsiteY2" fmla="*/ 674410 h 2347256"/>
                <a:gd name="connsiteX3" fmla="*/ 1606819 w 1887010"/>
                <a:gd name="connsiteY3" fmla="*/ 582360 h 2347256"/>
                <a:gd name="connsiteX4" fmla="*/ 900341 w 1887010"/>
                <a:gd name="connsiteY4" fmla="*/ 41571 h 2347256"/>
                <a:gd name="connsiteX5" fmla="*/ 891136 w 1887010"/>
                <a:gd name="connsiteY5" fmla="*/ 41571 h 2347256"/>
                <a:gd name="connsiteX6" fmla="*/ 44282 w 1887010"/>
                <a:gd name="connsiteY6" fmla="*/ 764158 h 2347256"/>
                <a:gd name="connsiteX7" fmla="*/ 157043 w 1887010"/>
                <a:gd name="connsiteY7" fmla="*/ 1240513 h 2347256"/>
                <a:gd name="connsiteX8" fmla="*/ 200766 w 1887010"/>
                <a:gd name="connsiteY8" fmla="*/ 1993016 h 2347256"/>
                <a:gd name="connsiteX9" fmla="*/ 212272 w 1887010"/>
                <a:gd name="connsiteY9" fmla="*/ 2059751 h 2347256"/>
                <a:gd name="connsiteX10" fmla="*/ 895738 w 1887010"/>
                <a:gd name="connsiteY10" fmla="*/ 2319791 h 2347256"/>
                <a:gd name="connsiteX11" fmla="*/ 1118958 w 1887010"/>
                <a:gd name="connsiteY11" fmla="*/ 2294477 h 2347256"/>
                <a:gd name="connsiteX12" fmla="*/ 1164983 w 1887010"/>
                <a:gd name="connsiteY12" fmla="*/ 2239248 h 2347256"/>
                <a:gd name="connsiteX13" fmla="*/ 1164983 w 1887010"/>
                <a:gd name="connsiteY13" fmla="*/ 2002221 h 2347256"/>
                <a:gd name="connsiteX14" fmla="*/ 1215610 w 1887010"/>
                <a:gd name="connsiteY14" fmla="*/ 2009124 h 2347256"/>
                <a:gd name="connsiteX15" fmla="*/ 1507866 w 1887010"/>
                <a:gd name="connsiteY15" fmla="*/ 1995317 h 2347256"/>
                <a:gd name="connsiteX16" fmla="*/ 1668952 w 1887010"/>
                <a:gd name="connsiteY16" fmla="*/ 1758290 h 2347256"/>
                <a:gd name="connsiteX17" fmla="*/ 1662049 w 1887010"/>
                <a:gd name="connsiteY17" fmla="*/ 1732976 h 2347256"/>
                <a:gd name="connsiteX18" fmla="*/ 1668952 w 1887010"/>
                <a:gd name="connsiteY18" fmla="*/ 1677747 h 2347256"/>
                <a:gd name="connsiteX19" fmla="*/ 1675856 w 1887010"/>
                <a:gd name="connsiteY19" fmla="*/ 1650132 h 2347256"/>
                <a:gd name="connsiteX20" fmla="*/ 1664350 w 1887010"/>
                <a:gd name="connsiteY20" fmla="*/ 1574191 h 2347256"/>
                <a:gd name="connsiteX21" fmla="*/ 1599915 w 1887010"/>
                <a:gd name="connsiteY21" fmla="*/ 1532769 h 2347256"/>
                <a:gd name="connsiteX22" fmla="*/ 1461842 w 1887010"/>
                <a:gd name="connsiteY22" fmla="*/ 1445322 h 2347256"/>
                <a:gd name="connsiteX23" fmla="*/ 1687362 w 1887010"/>
                <a:gd name="connsiteY23" fmla="*/ 1413105 h 2347256"/>
                <a:gd name="connsiteX24" fmla="*/ 1726483 w 1887010"/>
                <a:gd name="connsiteY24" fmla="*/ 1355574 h 2347256"/>
                <a:gd name="connsiteX25" fmla="*/ 1719580 w 1887010"/>
                <a:gd name="connsiteY25" fmla="*/ 1219802 h 2347256"/>
                <a:gd name="connsiteX26" fmla="*/ 1830039 w 1887010"/>
                <a:gd name="connsiteY26" fmla="*/ 1143861 h 2347256"/>
                <a:gd name="connsiteX27" fmla="*/ 1843846 w 1887010"/>
                <a:gd name="connsiteY27" fmla="*/ 978172 h 2347256"/>
                <a:gd name="connsiteX28" fmla="*/ 1742592 w 1887010"/>
                <a:gd name="connsiteY28" fmla="*/ 1067920 h 2347256"/>
                <a:gd name="connsiteX29" fmla="*/ 1641338 w 1887010"/>
                <a:gd name="connsiteY29" fmla="*/ 1123150 h 2347256"/>
                <a:gd name="connsiteX30" fmla="*/ 1599915 w 1887010"/>
                <a:gd name="connsiteY30" fmla="*/ 1180681 h 2347256"/>
                <a:gd name="connsiteX31" fmla="*/ 1606819 w 1887010"/>
                <a:gd name="connsiteY31" fmla="*/ 1314152 h 2347256"/>
                <a:gd name="connsiteX32" fmla="*/ 1445733 w 1887010"/>
                <a:gd name="connsiteY32" fmla="*/ 1327960 h 2347256"/>
                <a:gd name="connsiteX33" fmla="*/ 1360587 w 1887010"/>
                <a:gd name="connsiteY33" fmla="*/ 1367080 h 2347256"/>
                <a:gd name="connsiteX34" fmla="*/ 1344479 w 1887010"/>
                <a:gd name="connsiteY34" fmla="*/ 1461431 h 2347256"/>
                <a:gd name="connsiteX35" fmla="*/ 1558493 w 1887010"/>
                <a:gd name="connsiteY35" fmla="*/ 1638626 h 2347256"/>
                <a:gd name="connsiteX36" fmla="*/ 1556192 w 1887010"/>
                <a:gd name="connsiteY36" fmla="*/ 1647831 h 2347256"/>
                <a:gd name="connsiteX37" fmla="*/ 1551590 w 1887010"/>
                <a:gd name="connsiteY37" fmla="*/ 1758290 h 2347256"/>
                <a:gd name="connsiteX38" fmla="*/ 1553891 w 1887010"/>
                <a:gd name="connsiteY38" fmla="*/ 1765194 h 2347256"/>
                <a:gd name="connsiteX39" fmla="*/ 1546987 w 1887010"/>
                <a:gd name="connsiteY39" fmla="*/ 1838833 h 2347256"/>
                <a:gd name="connsiteX40" fmla="*/ 1487155 w 1887010"/>
                <a:gd name="connsiteY40" fmla="*/ 1882557 h 2347256"/>
                <a:gd name="connsiteX41" fmla="*/ 1224815 w 1887010"/>
                <a:gd name="connsiteY41" fmla="*/ 1894063 h 2347256"/>
                <a:gd name="connsiteX42" fmla="*/ 976281 w 1887010"/>
                <a:gd name="connsiteY42" fmla="*/ 1822725 h 2347256"/>
                <a:gd name="connsiteX43" fmla="*/ 854316 w 1887010"/>
                <a:gd name="connsiteY43" fmla="*/ 1719169 h 2347256"/>
                <a:gd name="connsiteX44" fmla="*/ 773773 w 1887010"/>
                <a:gd name="connsiteY44" fmla="*/ 1703060 h 2347256"/>
                <a:gd name="connsiteX45" fmla="*/ 757664 w 1887010"/>
                <a:gd name="connsiteY45" fmla="*/ 1783604 h 2347256"/>
                <a:gd name="connsiteX46" fmla="*/ 921052 w 1887010"/>
                <a:gd name="connsiteY46" fmla="*/ 1926280 h 2347256"/>
                <a:gd name="connsiteX47" fmla="*/ 1047620 w 1887010"/>
                <a:gd name="connsiteY47" fmla="*/ 1979208 h 2347256"/>
                <a:gd name="connsiteX48" fmla="*/ 1047620 w 1887010"/>
                <a:gd name="connsiteY48" fmla="*/ 2193223 h 2347256"/>
                <a:gd name="connsiteX49" fmla="*/ 322732 w 1887010"/>
                <a:gd name="connsiteY49" fmla="*/ 2002221 h 2347256"/>
                <a:gd name="connsiteX50" fmla="*/ 253695 w 1887010"/>
                <a:gd name="connsiteY50" fmla="*/ 1180681 h 2347256"/>
                <a:gd name="connsiteX51" fmla="*/ 159344 w 1887010"/>
                <a:gd name="connsiteY51" fmla="*/ 773363 h 2347256"/>
                <a:gd name="connsiteX52" fmla="*/ 891136 w 1887010"/>
                <a:gd name="connsiteY52" fmla="*/ 156632 h 2347256"/>
                <a:gd name="connsiteX53" fmla="*/ 900341 w 1887010"/>
                <a:gd name="connsiteY53" fmla="*/ 156632 h 2347256"/>
                <a:gd name="connsiteX54" fmla="*/ 1494059 w 1887010"/>
                <a:gd name="connsiteY54" fmla="*/ 600770 h 2347256"/>
                <a:gd name="connsiteX55" fmla="*/ 1500963 w 1887010"/>
                <a:gd name="connsiteY55" fmla="*/ 681313 h 2347256"/>
                <a:gd name="connsiteX56" fmla="*/ 1719580 w 1887010"/>
                <a:gd name="connsiteY56" fmla="*/ 1021896 h 2347256"/>
                <a:gd name="connsiteX57" fmla="*/ 1744893 w 1887010"/>
                <a:gd name="connsiteY57" fmla="*/ 1038004 h 2347256"/>
                <a:gd name="connsiteX58" fmla="*/ 1742592 w 1887010"/>
                <a:gd name="connsiteY58" fmla="*/ 1067920 h 234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887010" h="2347256">
                  <a:moveTo>
                    <a:pt x="1843846" y="978172"/>
                  </a:moveTo>
                  <a:cubicBezTo>
                    <a:pt x="1827737" y="952859"/>
                    <a:pt x="1802424" y="932148"/>
                    <a:pt x="1774809" y="918340"/>
                  </a:cubicBezTo>
                  <a:cubicBezTo>
                    <a:pt x="1682760" y="870014"/>
                    <a:pt x="1620627" y="777965"/>
                    <a:pt x="1616024" y="674410"/>
                  </a:cubicBezTo>
                  <a:cubicBezTo>
                    <a:pt x="1613723" y="644494"/>
                    <a:pt x="1611422" y="612276"/>
                    <a:pt x="1606819" y="582360"/>
                  </a:cubicBezTo>
                  <a:cubicBezTo>
                    <a:pt x="1567698" y="336128"/>
                    <a:pt x="1411214" y="41571"/>
                    <a:pt x="900341" y="41571"/>
                  </a:cubicBezTo>
                  <a:lnTo>
                    <a:pt x="891136" y="41571"/>
                  </a:lnTo>
                  <a:cubicBezTo>
                    <a:pt x="435492" y="41571"/>
                    <a:pt x="78801" y="345333"/>
                    <a:pt x="44282" y="764158"/>
                  </a:cubicBezTo>
                  <a:cubicBezTo>
                    <a:pt x="30475" y="929846"/>
                    <a:pt x="69596" y="1097836"/>
                    <a:pt x="157043" y="1240513"/>
                  </a:cubicBezTo>
                  <a:cubicBezTo>
                    <a:pt x="299719" y="1468335"/>
                    <a:pt x="315828" y="1751386"/>
                    <a:pt x="200766" y="1993016"/>
                  </a:cubicBezTo>
                  <a:cubicBezTo>
                    <a:pt x="189260" y="2016028"/>
                    <a:pt x="193862" y="2041342"/>
                    <a:pt x="212272" y="2059751"/>
                  </a:cubicBezTo>
                  <a:cubicBezTo>
                    <a:pt x="400973" y="2225440"/>
                    <a:pt x="642603" y="2317490"/>
                    <a:pt x="895738" y="2319791"/>
                  </a:cubicBezTo>
                  <a:cubicBezTo>
                    <a:pt x="971679" y="2319791"/>
                    <a:pt x="1045318" y="2310586"/>
                    <a:pt x="1118958" y="2294477"/>
                  </a:cubicBezTo>
                  <a:cubicBezTo>
                    <a:pt x="1146573" y="2289875"/>
                    <a:pt x="1164983" y="2264561"/>
                    <a:pt x="1164983" y="2239248"/>
                  </a:cubicBezTo>
                  <a:lnTo>
                    <a:pt x="1164983" y="2002221"/>
                  </a:lnTo>
                  <a:cubicBezTo>
                    <a:pt x="1181091" y="2004522"/>
                    <a:pt x="1199501" y="2006823"/>
                    <a:pt x="1215610" y="2009124"/>
                  </a:cubicBezTo>
                  <a:cubicBezTo>
                    <a:pt x="1312261" y="2018329"/>
                    <a:pt x="1411214" y="2013727"/>
                    <a:pt x="1507866" y="1995317"/>
                  </a:cubicBezTo>
                  <a:cubicBezTo>
                    <a:pt x="1618325" y="1974606"/>
                    <a:pt x="1689663" y="1866448"/>
                    <a:pt x="1668952" y="1758290"/>
                  </a:cubicBezTo>
                  <a:cubicBezTo>
                    <a:pt x="1666651" y="1749085"/>
                    <a:pt x="1664350" y="1742181"/>
                    <a:pt x="1662049" y="1732976"/>
                  </a:cubicBezTo>
                  <a:cubicBezTo>
                    <a:pt x="1662049" y="1714567"/>
                    <a:pt x="1664350" y="1696157"/>
                    <a:pt x="1668952" y="1677747"/>
                  </a:cubicBezTo>
                  <a:lnTo>
                    <a:pt x="1675856" y="1650132"/>
                  </a:lnTo>
                  <a:cubicBezTo>
                    <a:pt x="1682760" y="1624819"/>
                    <a:pt x="1678157" y="1594903"/>
                    <a:pt x="1664350" y="1574191"/>
                  </a:cubicBezTo>
                  <a:cubicBezTo>
                    <a:pt x="1650543" y="1551179"/>
                    <a:pt x="1627530" y="1537372"/>
                    <a:pt x="1599915" y="1532769"/>
                  </a:cubicBezTo>
                  <a:cubicBezTo>
                    <a:pt x="1528577" y="1521263"/>
                    <a:pt x="1482553" y="1491347"/>
                    <a:pt x="1461842" y="1445322"/>
                  </a:cubicBezTo>
                  <a:cubicBezTo>
                    <a:pt x="1537782" y="1445322"/>
                    <a:pt x="1613723" y="1436117"/>
                    <a:pt x="1687362" y="1413105"/>
                  </a:cubicBezTo>
                  <a:cubicBezTo>
                    <a:pt x="1712676" y="1403900"/>
                    <a:pt x="1726483" y="1380888"/>
                    <a:pt x="1726483" y="1355574"/>
                  </a:cubicBezTo>
                  <a:lnTo>
                    <a:pt x="1719580" y="1219802"/>
                  </a:lnTo>
                  <a:cubicBezTo>
                    <a:pt x="1761002" y="1203693"/>
                    <a:pt x="1800123" y="1178380"/>
                    <a:pt x="1830039" y="1143861"/>
                  </a:cubicBezTo>
                  <a:cubicBezTo>
                    <a:pt x="1869160" y="1097836"/>
                    <a:pt x="1876063" y="1031101"/>
                    <a:pt x="1843846" y="978172"/>
                  </a:cubicBezTo>
                  <a:close/>
                  <a:moveTo>
                    <a:pt x="1742592" y="1067920"/>
                  </a:moveTo>
                  <a:cubicBezTo>
                    <a:pt x="1714977" y="1095535"/>
                    <a:pt x="1680459" y="1116246"/>
                    <a:pt x="1641338" y="1123150"/>
                  </a:cubicBezTo>
                  <a:cubicBezTo>
                    <a:pt x="1616024" y="1130054"/>
                    <a:pt x="1599915" y="1155367"/>
                    <a:pt x="1599915" y="1180681"/>
                  </a:cubicBezTo>
                  <a:lnTo>
                    <a:pt x="1606819" y="1314152"/>
                  </a:lnTo>
                  <a:cubicBezTo>
                    <a:pt x="1553891" y="1325658"/>
                    <a:pt x="1500963" y="1330261"/>
                    <a:pt x="1445733" y="1327960"/>
                  </a:cubicBezTo>
                  <a:cubicBezTo>
                    <a:pt x="1413516" y="1325658"/>
                    <a:pt x="1381298" y="1341767"/>
                    <a:pt x="1360587" y="1367080"/>
                  </a:cubicBezTo>
                  <a:cubicBezTo>
                    <a:pt x="1339876" y="1394695"/>
                    <a:pt x="1332972" y="1429214"/>
                    <a:pt x="1344479" y="1461431"/>
                  </a:cubicBezTo>
                  <a:cubicBezTo>
                    <a:pt x="1360587" y="1514359"/>
                    <a:pt x="1411214" y="1606409"/>
                    <a:pt x="1558493" y="1638626"/>
                  </a:cubicBezTo>
                  <a:lnTo>
                    <a:pt x="1556192" y="1647831"/>
                  </a:lnTo>
                  <a:cubicBezTo>
                    <a:pt x="1546987" y="1684651"/>
                    <a:pt x="1544686" y="1721470"/>
                    <a:pt x="1551590" y="1758290"/>
                  </a:cubicBezTo>
                  <a:cubicBezTo>
                    <a:pt x="1551590" y="1760591"/>
                    <a:pt x="1553891" y="1762893"/>
                    <a:pt x="1553891" y="1765194"/>
                  </a:cubicBezTo>
                  <a:cubicBezTo>
                    <a:pt x="1563096" y="1790507"/>
                    <a:pt x="1560795" y="1815821"/>
                    <a:pt x="1546987" y="1838833"/>
                  </a:cubicBezTo>
                  <a:cubicBezTo>
                    <a:pt x="1535481" y="1861845"/>
                    <a:pt x="1512469" y="1877954"/>
                    <a:pt x="1487155" y="1882557"/>
                  </a:cubicBezTo>
                  <a:cubicBezTo>
                    <a:pt x="1402009" y="1898665"/>
                    <a:pt x="1312261" y="1900966"/>
                    <a:pt x="1224815" y="1894063"/>
                  </a:cubicBezTo>
                  <a:cubicBezTo>
                    <a:pt x="1137368" y="1887159"/>
                    <a:pt x="1054523" y="1864147"/>
                    <a:pt x="976281" y="1822725"/>
                  </a:cubicBezTo>
                  <a:cubicBezTo>
                    <a:pt x="927956" y="1799712"/>
                    <a:pt x="886533" y="1762893"/>
                    <a:pt x="854316" y="1719169"/>
                  </a:cubicBezTo>
                  <a:cubicBezTo>
                    <a:pt x="835906" y="1691554"/>
                    <a:pt x="801388" y="1684651"/>
                    <a:pt x="773773" y="1703060"/>
                  </a:cubicBezTo>
                  <a:cubicBezTo>
                    <a:pt x="746158" y="1721470"/>
                    <a:pt x="739255" y="1755989"/>
                    <a:pt x="757664" y="1783604"/>
                  </a:cubicBezTo>
                  <a:cubicBezTo>
                    <a:pt x="799087" y="1843436"/>
                    <a:pt x="856617" y="1891762"/>
                    <a:pt x="921052" y="1926280"/>
                  </a:cubicBezTo>
                  <a:cubicBezTo>
                    <a:pt x="962474" y="1949292"/>
                    <a:pt x="1003896" y="1965401"/>
                    <a:pt x="1047620" y="1979208"/>
                  </a:cubicBezTo>
                  <a:lnTo>
                    <a:pt x="1047620" y="2193223"/>
                  </a:lnTo>
                  <a:cubicBezTo>
                    <a:pt x="684025" y="2255356"/>
                    <a:pt x="410178" y="2073559"/>
                    <a:pt x="322732" y="2002221"/>
                  </a:cubicBezTo>
                  <a:cubicBezTo>
                    <a:pt x="433191" y="1732976"/>
                    <a:pt x="407877" y="1426913"/>
                    <a:pt x="253695" y="1180681"/>
                  </a:cubicBezTo>
                  <a:cubicBezTo>
                    <a:pt x="180055" y="1058715"/>
                    <a:pt x="147838" y="916039"/>
                    <a:pt x="159344" y="773363"/>
                  </a:cubicBezTo>
                  <a:cubicBezTo>
                    <a:pt x="189260" y="416672"/>
                    <a:pt x="495324" y="156632"/>
                    <a:pt x="891136" y="156632"/>
                  </a:cubicBezTo>
                  <a:lnTo>
                    <a:pt x="900341" y="156632"/>
                  </a:lnTo>
                  <a:cubicBezTo>
                    <a:pt x="1250128" y="156632"/>
                    <a:pt x="1445733" y="301610"/>
                    <a:pt x="1494059" y="600770"/>
                  </a:cubicBezTo>
                  <a:cubicBezTo>
                    <a:pt x="1498661" y="628385"/>
                    <a:pt x="1500963" y="653698"/>
                    <a:pt x="1500963" y="681313"/>
                  </a:cubicBezTo>
                  <a:cubicBezTo>
                    <a:pt x="1507866" y="826291"/>
                    <a:pt x="1590711" y="955160"/>
                    <a:pt x="1719580" y="1021896"/>
                  </a:cubicBezTo>
                  <a:cubicBezTo>
                    <a:pt x="1728785" y="1026498"/>
                    <a:pt x="1737989" y="1031101"/>
                    <a:pt x="1744893" y="1038004"/>
                  </a:cubicBezTo>
                  <a:cubicBezTo>
                    <a:pt x="1751797" y="1047209"/>
                    <a:pt x="1749495" y="1058715"/>
                    <a:pt x="1742592" y="1067920"/>
                  </a:cubicBezTo>
                  <a:close/>
                </a:path>
              </a:pathLst>
            </a:custGeom>
            <a:solidFill>
              <a:schemeClr val="tx2"/>
            </a:solidFill>
            <a:ln w="22942" cap="flat">
              <a:noFill/>
              <a:prstDash val="solid"/>
              <a:miter/>
            </a:ln>
          </p:spPr>
          <p:txBody>
            <a:bodyPr rtlCol="0" anchor="ctr"/>
            <a:lstStyle/>
            <a:p>
              <a:endParaRPr lang="en-GB"/>
            </a:p>
          </p:txBody>
        </p:sp>
      </p:grpSp>
      <p:sp>
        <p:nvSpPr>
          <p:cNvPr id="24" name="TextBox 23">
            <a:extLst>
              <a:ext uri="{FF2B5EF4-FFF2-40B4-BE49-F238E27FC236}">
                <a16:creationId xmlns:a16="http://schemas.microsoft.com/office/drawing/2014/main" id="{3A1250DD-3726-4741-9FD9-CA96D350C9A6}"/>
              </a:ext>
            </a:extLst>
          </p:cNvPr>
          <p:cNvSpPr txBox="1"/>
          <p:nvPr/>
        </p:nvSpPr>
        <p:spPr>
          <a:xfrm>
            <a:off x="2123687" y="3833280"/>
            <a:ext cx="5848069" cy="1292662"/>
          </a:xfrm>
          <a:prstGeom prst="rect">
            <a:avLst/>
          </a:prstGeom>
          <a:noFill/>
        </p:spPr>
        <p:txBody>
          <a:bodyPr wrap="square" rtlCol="0">
            <a:spAutoFit/>
          </a:bodyPr>
          <a:lstStyle/>
          <a:p>
            <a:r>
              <a:rPr lang="en-US" sz="2600" dirty="0">
                <a:solidFill>
                  <a:schemeClr val="accent1"/>
                </a:solidFill>
                <a:latin typeface="League Spartan Bold"/>
                <a:cs typeface="League Spartan Bold"/>
              </a:rPr>
              <a:t>Righting Reflex: </a:t>
            </a:r>
          </a:p>
          <a:p>
            <a:r>
              <a:rPr lang="en-US" sz="2600" dirty="0">
                <a:solidFill>
                  <a:schemeClr val="accent4"/>
                </a:solidFill>
                <a:latin typeface="League Spartan Bold"/>
                <a:cs typeface="League Spartan Bold"/>
              </a:rPr>
              <a:t>Increases arguing, no correlation to behavior change</a:t>
            </a:r>
          </a:p>
        </p:txBody>
      </p:sp>
      <p:grpSp>
        <p:nvGrpSpPr>
          <p:cNvPr id="25" name="Graphic 19">
            <a:extLst>
              <a:ext uri="{FF2B5EF4-FFF2-40B4-BE49-F238E27FC236}">
                <a16:creationId xmlns:a16="http://schemas.microsoft.com/office/drawing/2014/main" id="{EE38B5A4-50CD-423D-AECC-DA3A3FCCF3B2}"/>
              </a:ext>
            </a:extLst>
          </p:cNvPr>
          <p:cNvGrpSpPr/>
          <p:nvPr/>
        </p:nvGrpSpPr>
        <p:grpSpPr>
          <a:xfrm>
            <a:off x="992211" y="3777371"/>
            <a:ext cx="914035" cy="998369"/>
            <a:chOff x="6106677" y="2335617"/>
            <a:chExt cx="2215798" cy="2347257"/>
          </a:xfrm>
        </p:grpSpPr>
        <p:sp>
          <p:nvSpPr>
            <p:cNvPr id="26" name="Freeform: Shape 25">
              <a:extLst>
                <a:ext uri="{FF2B5EF4-FFF2-40B4-BE49-F238E27FC236}">
                  <a16:creationId xmlns:a16="http://schemas.microsoft.com/office/drawing/2014/main" id="{CBF7EB3A-D1AB-4C58-9CFB-591823BCE4DC}"/>
                </a:ext>
              </a:extLst>
            </p:cNvPr>
            <p:cNvSpPr/>
            <p:nvPr/>
          </p:nvSpPr>
          <p:spPr>
            <a:xfrm>
              <a:off x="7977290" y="3795573"/>
              <a:ext cx="345185" cy="207111"/>
            </a:xfrm>
            <a:custGeom>
              <a:avLst/>
              <a:gdLst>
                <a:gd name="connsiteX0" fmla="*/ 253984 w 345184"/>
                <a:gd name="connsiteY0" fmla="*/ 185575 h 207110"/>
                <a:gd name="connsiteX1" fmla="*/ 316117 w 345184"/>
                <a:gd name="connsiteY1" fmla="*/ 132647 h 207110"/>
                <a:gd name="connsiteX2" fmla="*/ 263189 w 345184"/>
                <a:gd name="connsiteY2" fmla="*/ 70513 h 207110"/>
                <a:gd name="connsiteX3" fmla="*/ 109006 w 345184"/>
                <a:gd name="connsiteY3" fmla="*/ 42898 h 207110"/>
                <a:gd name="connsiteX4" fmla="*/ 42271 w 345184"/>
                <a:gd name="connsiteY4" fmla="*/ 88923 h 207110"/>
                <a:gd name="connsiteX5" fmla="*/ 88295 w 345184"/>
                <a:gd name="connsiteY5" fmla="*/ 155659 h 207110"/>
                <a:gd name="connsiteX6" fmla="*/ 242478 w 345184"/>
                <a:gd name="connsiteY6" fmla="*/ 183274 h 207110"/>
                <a:gd name="connsiteX7" fmla="*/ 253984 w 345184"/>
                <a:gd name="connsiteY7" fmla="*/ 185575 h 207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5184" h="207110">
                  <a:moveTo>
                    <a:pt x="253984" y="185575"/>
                  </a:moveTo>
                  <a:cubicBezTo>
                    <a:pt x="286201" y="187876"/>
                    <a:pt x="313816" y="164864"/>
                    <a:pt x="316117" y="132647"/>
                  </a:cubicBezTo>
                  <a:cubicBezTo>
                    <a:pt x="318418" y="100429"/>
                    <a:pt x="295406" y="72815"/>
                    <a:pt x="263189" y="70513"/>
                  </a:cubicBezTo>
                  <a:lnTo>
                    <a:pt x="109006" y="42898"/>
                  </a:lnTo>
                  <a:cubicBezTo>
                    <a:pt x="76789" y="35995"/>
                    <a:pt x="46873" y="56706"/>
                    <a:pt x="42271" y="88923"/>
                  </a:cubicBezTo>
                  <a:cubicBezTo>
                    <a:pt x="37668" y="121140"/>
                    <a:pt x="56078" y="151056"/>
                    <a:pt x="88295" y="155659"/>
                  </a:cubicBezTo>
                  <a:lnTo>
                    <a:pt x="242478" y="183274"/>
                  </a:lnTo>
                  <a:cubicBezTo>
                    <a:pt x="247080" y="185575"/>
                    <a:pt x="251683" y="185575"/>
                    <a:pt x="253984" y="185575"/>
                  </a:cubicBezTo>
                  <a:close/>
                </a:path>
              </a:pathLst>
            </a:custGeom>
            <a:solidFill>
              <a:schemeClr val="accent1"/>
            </a:solidFill>
            <a:ln w="22942"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4F75ACFA-5D82-44C8-A0CC-DE0863750C1F}"/>
                </a:ext>
              </a:extLst>
            </p:cNvPr>
            <p:cNvSpPr/>
            <p:nvPr/>
          </p:nvSpPr>
          <p:spPr>
            <a:xfrm>
              <a:off x="7851591" y="3973723"/>
              <a:ext cx="253136" cy="299160"/>
            </a:xfrm>
            <a:custGeom>
              <a:avLst/>
              <a:gdLst>
                <a:gd name="connsiteX0" fmla="*/ 121945 w 253135"/>
                <a:gd name="connsiteY0" fmla="*/ 246753 h 299160"/>
                <a:gd name="connsiteX1" fmla="*/ 202489 w 253135"/>
                <a:gd name="connsiteY1" fmla="*/ 258259 h 299160"/>
                <a:gd name="connsiteX2" fmla="*/ 220898 w 253135"/>
                <a:gd name="connsiteY2" fmla="*/ 189222 h 299160"/>
                <a:gd name="connsiteX3" fmla="*/ 147259 w 253135"/>
                <a:gd name="connsiteY3" fmla="*/ 69558 h 299160"/>
                <a:gd name="connsiteX4" fmla="*/ 69017 w 253135"/>
                <a:gd name="connsiteY4" fmla="*/ 51149 h 299160"/>
                <a:gd name="connsiteX5" fmla="*/ 50607 w 253135"/>
                <a:gd name="connsiteY5" fmla="*/ 129390 h 299160"/>
                <a:gd name="connsiteX6" fmla="*/ 121945 w 253135"/>
                <a:gd name="connsiteY6" fmla="*/ 246753 h 29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135" h="299160">
                  <a:moveTo>
                    <a:pt x="121945" y="246753"/>
                  </a:moveTo>
                  <a:cubicBezTo>
                    <a:pt x="140355" y="272067"/>
                    <a:pt x="177175" y="276669"/>
                    <a:pt x="202489" y="258259"/>
                  </a:cubicBezTo>
                  <a:cubicBezTo>
                    <a:pt x="223199" y="242151"/>
                    <a:pt x="230103" y="212235"/>
                    <a:pt x="220898" y="189222"/>
                  </a:cubicBezTo>
                  <a:lnTo>
                    <a:pt x="147259" y="69558"/>
                  </a:lnTo>
                  <a:cubicBezTo>
                    <a:pt x="131150" y="41944"/>
                    <a:pt x="94330" y="32739"/>
                    <a:pt x="69017" y="51149"/>
                  </a:cubicBezTo>
                  <a:cubicBezTo>
                    <a:pt x="43703" y="69558"/>
                    <a:pt x="32197" y="104077"/>
                    <a:pt x="50607" y="129390"/>
                  </a:cubicBezTo>
                  <a:lnTo>
                    <a:pt x="121945" y="246753"/>
                  </a:lnTo>
                  <a:close/>
                </a:path>
              </a:pathLst>
            </a:custGeom>
            <a:solidFill>
              <a:schemeClr val="accent1"/>
            </a:solidFill>
            <a:ln w="22942"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AC0341B1-8C39-4E1F-8A47-9EF16DA2CAB4}"/>
                </a:ext>
              </a:extLst>
            </p:cNvPr>
            <p:cNvSpPr/>
            <p:nvPr/>
          </p:nvSpPr>
          <p:spPr>
            <a:xfrm>
              <a:off x="7928983" y="3504953"/>
              <a:ext cx="299160" cy="276148"/>
            </a:xfrm>
            <a:custGeom>
              <a:avLst/>
              <a:gdLst>
                <a:gd name="connsiteX0" fmla="*/ 99783 w 299160"/>
                <a:gd name="connsiteY0" fmla="*/ 241470 h 276147"/>
                <a:gd name="connsiteX1" fmla="*/ 134301 w 299160"/>
                <a:gd name="connsiteY1" fmla="*/ 229963 h 276147"/>
                <a:gd name="connsiteX2" fmla="*/ 244761 w 299160"/>
                <a:gd name="connsiteY2" fmla="*/ 144818 h 276147"/>
                <a:gd name="connsiteX3" fmla="*/ 256267 w 299160"/>
                <a:gd name="connsiteY3" fmla="*/ 64275 h 276147"/>
                <a:gd name="connsiteX4" fmla="*/ 175724 w 299160"/>
                <a:gd name="connsiteY4" fmla="*/ 52768 h 276147"/>
                <a:gd name="connsiteX5" fmla="*/ 175724 w 299160"/>
                <a:gd name="connsiteY5" fmla="*/ 52768 h 276147"/>
                <a:gd name="connsiteX6" fmla="*/ 65264 w 299160"/>
                <a:gd name="connsiteY6" fmla="*/ 137914 h 276147"/>
                <a:gd name="connsiteX7" fmla="*/ 53758 w 299160"/>
                <a:gd name="connsiteY7" fmla="*/ 218457 h 276147"/>
                <a:gd name="connsiteX8" fmla="*/ 99783 w 299160"/>
                <a:gd name="connsiteY8" fmla="*/ 241470 h 27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160" h="276147">
                  <a:moveTo>
                    <a:pt x="99783" y="241470"/>
                  </a:moveTo>
                  <a:cubicBezTo>
                    <a:pt x="113590" y="241470"/>
                    <a:pt x="125097" y="236867"/>
                    <a:pt x="134301" y="229963"/>
                  </a:cubicBezTo>
                  <a:lnTo>
                    <a:pt x="244761" y="144818"/>
                  </a:lnTo>
                  <a:cubicBezTo>
                    <a:pt x="270074" y="126408"/>
                    <a:pt x="274677" y="89588"/>
                    <a:pt x="256267" y="64275"/>
                  </a:cubicBezTo>
                  <a:cubicBezTo>
                    <a:pt x="237857" y="38961"/>
                    <a:pt x="201037" y="34359"/>
                    <a:pt x="175724" y="52768"/>
                  </a:cubicBezTo>
                  <a:lnTo>
                    <a:pt x="175724" y="52768"/>
                  </a:lnTo>
                  <a:lnTo>
                    <a:pt x="65264" y="137914"/>
                  </a:lnTo>
                  <a:cubicBezTo>
                    <a:pt x="39951" y="156324"/>
                    <a:pt x="33047" y="193144"/>
                    <a:pt x="53758" y="218457"/>
                  </a:cubicBezTo>
                  <a:cubicBezTo>
                    <a:pt x="62963" y="232265"/>
                    <a:pt x="81373" y="241470"/>
                    <a:pt x="99783" y="241470"/>
                  </a:cubicBezTo>
                  <a:close/>
                </a:path>
              </a:pathLst>
            </a:custGeom>
            <a:solidFill>
              <a:schemeClr val="accent1"/>
            </a:solidFill>
            <a:ln w="22942"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13B1D0DA-216F-4EBE-AE33-8CD6C8A91729}"/>
                </a:ext>
              </a:extLst>
            </p:cNvPr>
            <p:cNvSpPr/>
            <p:nvPr/>
          </p:nvSpPr>
          <p:spPr>
            <a:xfrm>
              <a:off x="6106677" y="2335617"/>
              <a:ext cx="1887009" cy="2347257"/>
            </a:xfrm>
            <a:custGeom>
              <a:avLst/>
              <a:gdLst>
                <a:gd name="connsiteX0" fmla="*/ 1843846 w 1887010"/>
                <a:gd name="connsiteY0" fmla="*/ 978172 h 2347256"/>
                <a:gd name="connsiteX1" fmla="*/ 1774809 w 1887010"/>
                <a:gd name="connsiteY1" fmla="*/ 918340 h 2347256"/>
                <a:gd name="connsiteX2" fmla="*/ 1616024 w 1887010"/>
                <a:gd name="connsiteY2" fmla="*/ 674410 h 2347256"/>
                <a:gd name="connsiteX3" fmla="*/ 1606819 w 1887010"/>
                <a:gd name="connsiteY3" fmla="*/ 582360 h 2347256"/>
                <a:gd name="connsiteX4" fmla="*/ 900341 w 1887010"/>
                <a:gd name="connsiteY4" fmla="*/ 41571 h 2347256"/>
                <a:gd name="connsiteX5" fmla="*/ 891136 w 1887010"/>
                <a:gd name="connsiteY5" fmla="*/ 41571 h 2347256"/>
                <a:gd name="connsiteX6" fmla="*/ 44282 w 1887010"/>
                <a:gd name="connsiteY6" fmla="*/ 764158 h 2347256"/>
                <a:gd name="connsiteX7" fmla="*/ 157043 w 1887010"/>
                <a:gd name="connsiteY7" fmla="*/ 1240513 h 2347256"/>
                <a:gd name="connsiteX8" fmla="*/ 200766 w 1887010"/>
                <a:gd name="connsiteY8" fmla="*/ 1993016 h 2347256"/>
                <a:gd name="connsiteX9" fmla="*/ 212272 w 1887010"/>
                <a:gd name="connsiteY9" fmla="*/ 2059751 h 2347256"/>
                <a:gd name="connsiteX10" fmla="*/ 895738 w 1887010"/>
                <a:gd name="connsiteY10" fmla="*/ 2319791 h 2347256"/>
                <a:gd name="connsiteX11" fmla="*/ 1118958 w 1887010"/>
                <a:gd name="connsiteY11" fmla="*/ 2294477 h 2347256"/>
                <a:gd name="connsiteX12" fmla="*/ 1164983 w 1887010"/>
                <a:gd name="connsiteY12" fmla="*/ 2239248 h 2347256"/>
                <a:gd name="connsiteX13" fmla="*/ 1164983 w 1887010"/>
                <a:gd name="connsiteY13" fmla="*/ 2002221 h 2347256"/>
                <a:gd name="connsiteX14" fmla="*/ 1215610 w 1887010"/>
                <a:gd name="connsiteY14" fmla="*/ 2009124 h 2347256"/>
                <a:gd name="connsiteX15" fmla="*/ 1507866 w 1887010"/>
                <a:gd name="connsiteY15" fmla="*/ 1995317 h 2347256"/>
                <a:gd name="connsiteX16" fmla="*/ 1668952 w 1887010"/>
                <a:gd name="connsiteY16" fmla="*/ 1758290 h 2347256"/>
                <a:gd name="connsiteX17" fmla="*/ 1662049 w 1887010"/>
                <a:gd name="connsiteY17" fmla="*/ 1732976 h 2347256"/>
                <a:gd name="connsiteX18" fmla="*/ 1668952 w 1887010"/>
                <a:gd name="connsiteY18" fmla="*/ 1677747 h 2347256"/>
                <a:gd name="connsiteX19" fmla="*/ 1675856 w 1887010"/>
                <a:gd name="connsiteY19" fmla="*/ 1650132 h 2347256"/>
                <a:gd name="connsiteX20" fmla="*/ 1664350 w 1887010"/>
                <a:gd name="connsiteY20" fmla="*/ 1574191 h 2347256"/>
                <a:gd name="connsiteX21" fmla="*/ 1599915 w 1887010"/>
                <a:gd name="connsiteY21" fmla="*/ 1532769 h 2347256"/>
                <a:gd name="connsiteX22" fmla="*/ 1461842 w 1887010"/>
                <a:gd name="connsiteY22" fmla="*/ 1445322 h 2347256"/>
                <a:gd name="connsiteX23" fmla="*/ 1687362 w 1887010"/>
                <a:gd name="connsiteY23" fmla="*/ 1413105 h 2347256"/>
                <a:gd name="connsiteX24" fmla="*/ 1726483 w 1887010"/>
                <a:gd name="connsiteY24" fmla="*/ 1355574 h 2347256"/>
                <a:gd name="connsiteX25" fmla="*/ 1719580 w 1887010"/>
                <a:gd name="connsiteY25" fmla="*/ 1219802 h 2347256"/>
                <a:gd name="connsiteX26" fmla="*/ 1830039 w 1887010"/>
                <a:gd name="connsiteY26" fmla="*/ 1143861 h 2347256"/>
                <a:gd name="connsiteX27" fmla="*/ 1843846 w 1887010"/>
                <a:gd name="connsiteY27" fmla="*/ 978172 h 2347256"/>
                <a:gd name="connsiteX28" fmla="*/ 1742592 w 1887010"/>
                <a:gd name="connsiteY28" fmla="*/ 1067920 h 2347256"/>
                <a:gd name="connsiteX29" fmla="*/ 1641338 w 1887010"/>
                <a:gd name="connsiteY29" fmla="*/ 1123150 h 2347256"/>
                <a:gd name="connsiteX30" fmla="*/ 1599915 w 1887010"/>
                <a:gd name="connsiteY30" fmla="*/ 1180681 h 2347256"/>
                <a:gd name="connsiteX31" fmla="*/ 1606819 w 1887010"/>
                <a:gd name="connsiteY31" fmla="*/ 1314152 h 2347256"/>
                <a:gd name="connsiteX32" fmla="*/ 1445733 w 1887010"/>
                <a:gd name="connsiteY32" fmla="*/ 1327960 h 2347256"/>
                <a:gd name="connsiteX33" fmla="*/ 1360587 w 1887010"/>
                <a:gd name="connsiteY33" fmla="*/ 1367080 h 2347256"/>
                <a:gd name="connsiteX34" fmla="*/ 1344479 w 1887010"/>
                <a:gd name="connsiteY34" fmla="*/ 1461431 h 2347256"/>
                <a:gd name="connsiteX35" fmla="*/ 1558493 w 1887010"/>
                <a:gd name="connsiteY35" fmla="*/ 1638626 h 2347256"/>
                <a:gd name="connsiteX36" fmla="*/ 1556192 w 1887010"/>
                <a:gd name="connsiteY36" fmla="*/ 1647831 h 2347256"/>
                <a:gd name="connsiteX37" fmla="*/ 1551590 w 1887010"/>
                <a:gd name="connsiteY37" fmla="*/ 1758290 h 2347256"/>
                <a:gd name="connsiteX38" fmla="*/ 1553891 w 1887010"/>
                <a:gd name="connsiteY38" fmla="*/ 1765194 h 2347256"/>
                <a:gd name="connsiteX39" fmla="*/ 1546987 w 1887010"/>
                <a:gd name="connsiteY39" fmla="*/ 1838833 h 2347256"/>
                <a:gd name="connsiteX40" fmla="*/ 1487155 w 1887010"/>
                <a:gd name="connsiteY40" fmla="*/ 1882557 h 2347256"/>
                <a:gd name="connsiteX41" fmla="*/ 1224815 w 1887010"/>
                <a:gd name="connsiteY41" fmla="*/ 1894063 h 2347256"/>
                <a:gd name="connsiteX42" fmla="*/ 976281 w 1887010"/>
                <a:gd name="connsiteY42" fmla="*/ 1822725 h 2347256"/>
                <a:gd name="connsiteX43" fmla="*/ 854316 w 1887010"/>
                <a:gd name="connsiteY43" fmla="*/ 1719169 h 2347256"/>
                <a:gd name="connsiteX44" fmla="*/ 773773 w 1887010"/>
                <a:gd name="connsiteY44" fmla="*/ 1703060 h 2347256"/>
                <a:gd name="connsiteX45" fmla="*/ 757664 w 1887010"/>
                <a:gd name="connsiteY45" fmla="*/ 1783604 h 2347256"/>
                <a:gd name="connsiteX46" fmla="*/ 921052 w 1887010"/>
                <a:gd name="connsiteY46" fmla="*/ 1926280 h 2347256"/>
                <a:gd name="connsiteX47" fmla="*/ 1047620 w 1887010"/>
                <a:gd name="connsiteY47" fmla="*/ 1979208 h 2347256"/>
                <a:gd name="connsiteX48" fmla="*/ 1047620 w 1887010"/>
                <a:gd name="connsiteY48" fmla="*/ 2193223 h 2347256"/>
                <a:gd name="connsiteX49" fmla="*/ 322732 w 1887010"/>
                <a:gd name="connsiteY49" fmla="*/ 2002221 h 2347256"/>
                <a:gd name="connsiteX50" fmla="*/ 253695 w 1887010"/>
                <a:gd name="connsiteY50" fmla="*/ 1180681 h 2347256"/>
                <a:gd name="connsiteX51" fmla="*/ 159344 w 1887010"/>
                <a:gd name="connsiteY51" fmla="*/ 773363 h 2347256"/>
                <a:gd name="connsiteX52" fmla="*/ 891136 w 1887010"/>
                <a:gd name="connsiteY52" fmla="*/ 156632 h 2347256"/>
                <a:gd name="connsiteX53" fmla="*/ 900341 w 1887010"/>
                <a:gd name="connsiteY53" fmla="*/ 156632 h 2347256"/>
                <a:gd name="connsiteX54" fmla="*/ 1494059 w 1887010"/>
                <a:gd name="connsiteY54" fmla="*/ 600770 h 2347256"/>
                <a:gd name="connsiteX55" fmla="*/ 1500963 w 1887010"/>
                <a:gd name="connsiteY55" fmla="*/ 681313 h 2347256"/>
                <a:gd name="connsiteX56" fmla="*/ 1719580 w 1887010"/>
                <a:gd name="connsiteY56" fmla="*/ 1021896 h 2347256"/>
                <a:gd name="connsiteX57" fmla="*/ 1744893 w 1887010"/>
                <a:gd name="connsiteY57" fmla="*/ 1038004 h 2347256"/>
                <a:gd name="connsiteX58" fmla="*/ 1742592 w 1887010"/>
                <a:gd name="connsiteY58" fmla="*/ 1067920 h 234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887010" h="2347256">
                  <a:moveTo>
                    <a:pt x="1843846" y="978172"/>
                  </a:moveTo>
                  <a:cubicBezTo>
                    <a:pt x="1827737" y="952859"/>
                    <a:pt x="1802424" y="932148"/>
                    <a:pt x="1774809" y="918340"/>
                  </a:cubicBezTo>
                  <a:cubicBezTo>
                    <a:pt x="1682760" y="870014"/>
                    <a:pt x="1620627" y="777965"/>
                    <a:pt x="1616024" y="674410"/>
                  </a:cubicBezTo>
                  <a:cubicBezTo>
                    <a:pt x="1613723" y="644494"/>
                    <a:pt x="1611422" y="612276"/>
                    <a:pt x="1606819" y="582360"/>
                  </a:cubicBezTo>
                  <a:cubicBezTo>
                    <a:pt x="1567698" y="336128"/>
                    <a:pt x="1411214" y="41571"/>
                    <a:pt x="900341" y="41571"/>
                  </a:cubicBezTo>
                  <a:lnTo>
                    <a:pt x="891136" y="41571"/>
                  </a:lnTo>
                  <a:cubicBezTo>
                    <a:pt x="435492" y="41571"/>
                    <a:pt x="78801" y="345333"/>
                    <a:pt x="44282" y="764158"/>
                  </a:cubicBezTo>
                  <a:cubicBezTo>
                    <a:pt x="30475" y="929846"/>
                    <a:pt x="69596" y="1097836"/>
                    <a:pt x="157043" y="1240513"/>
                  </a:cubicBezTo>
                  <a:cubicBezTo>
                    <a:pt x="299719" y="1468335"/>
                    <a:pt x="315828" y="1751386"/>
                    <a:pt x="200766" y="1993016"/>
                  </a:cubicBezTo>
                  <a:cubicBezTo>
                    <a:pt x="189260" y="2016028"/>
                    <a:pt x="193862" y="2041342"/>
                    <a:pt x="212272" y="2059751"/>
                  </a:cubicBezTo>
                  <a:cubicBezTo>
                    <a:pt x="400973" y="2225440"/>
                    <a:pt x="642603" y="2317490"/>
                    <a:pt x="895738" y="2319791"/>
                  </a:cubicBezTo>
                  <a:cubicBezTo>
                    <a:pt x="971679" y="2319791"/>
                    <a:pt x="1045318" y="2310586"/>
                    <a:pt x="1118958" y="2294477"/>
                  </a:cubicBezTo>
                  <a:cubicBezTo>
                    <a:pt x="1146573" y="2289875"/>
                    <a:pt x="1164983" y="2264561"/>
                    <a:pt x="1164983" y="2239248"/>
                  </a:cubicBezTo>
                  <a:lnTo>
                    <a:pt x="1164983" y="2002221"/>
                  </a:lnTo>
                  <a:cubicBezTo>
                    <a:pt x="1181091" y="2004522"/>
                    <a:pt x="1199501" y="2006823"/>
                    <a:pt x="1215610" y="2009124"/>
                  </a:cubicBezTo>
                  <a:cubicBezTo>
                    <a:pt x="1312261" y="2018329"/>
                    <a:pt x="1411214" y="2013727"/>
                    <a:pt x="1507866" y="1995317"/>
                  </a:cubicBezTo>
                  <a:cubicBezTo>
                    <a:pt x="1618325" y="1974606"/>
                    <a:pt x="1689663" y="1866448"/>
                    <a:pt x="1668952" y="1758290"/>
                  </a:cubicBezTo>
                  <a:cubicBezTo>
                    <a:pt x="1666651" y="1749085"/>
                    <a:pt x="1664350" y="1742181"/>
                    <a:pt x="1662049" y="1732976"/>
                  </a:cubicBezTo>
                  <a:cubicBezTo>
                    <a:pt x="1662049" y="1714567"/>
                    <a:pt x="1664350" y="1696157"/>
                    <a:pt x="1668952" y="1677747"/>
                  </a:cubicBezTo>
                  <a:lnTo>
                    <a:pt x="1675856" y="1650132"/>
                  </a:lnTo>
                  <a:cubicBezTo>
                    <a:pt x="1682760" y="1624819"/>
                    <a:pt x="1678157" y="1594903"/>
                    <a:pt x="1664350" y="1574191"/>
                  </a:cubicBezTo>
                  <a:cubicBezTo>
                    <a:pt x="1650543" y="1551179"/>
                    <a:pt x="1627530" y="1537372"/>
                    <a:pt x="1599915" y="1532769"/>
                  </a:cubicBezTo>
                  <a:cubicBezTo>
                    <a:pt x="1528577" y="1521263"/>
                    <a:pt x="1482553" y="1491347"/>
                    <a:pt x="1461842" y="1445322"/>
                  </a:cubicBezTo>
                  <a:cubicBezTo>
                    <a:pt x="1537782" y="1445322"/>
                    <a:pt x="1613723" y="1436117"/>
                    <a:pt x="1687362" y="1413105"/>
                  </a:cubicBezTo>
                  <a:cubicBezTo>
                    <a:pt x="1712676" y="1403900"/>
                    <a:pt x="1726483" y="1380888"/>
                    <a:pt x="1726483" y="1355574"/>
                  </a:cubicBezTo>
                  <a:lnTo>
                    <a:pt x="1719580" y="1219802"/>
                  </a:lnTo>
                  <a:cubicBezTo>
                    <a:pt x="1761002" y="1203693"/>
                    <a:pt x="1800123" y="1178380"/>
                    <a:pt x="1830039" y="1143861"/>
                  </a:cubicBezTo>
                  <a:cubicBezTo>
                    <a:pt x="1869160" y="1097836"/>
                    <a:pt x="1876063" y="1031101"/>
                    <a:pt x="1843846" y="978172"/>
                  </a:cubicBezTo>
                  <a:close/>
                  <a:moveTo>
                    <a:pt x="1742592" y="1067920"/>
                  </a:moveTo>
                  <a:cubicBezTo>
                    <a:pt x="1714977" y="1095535"/>
                    <a:pt x="1680459" y="1116246"/>
                    <a:pt x="1641338" y="1123150"/>
                  </a:cubicBezTo>
                  <a:cubicBezTo>
                    <a:pt x="1616024" y="1130054"/>
                    <a:pt x="1599915" y="1155367"/>
                    <a:pt x="1599915" y="1180681"/>
                  </a:cubicBezTo>
                  <a:lnTo>
                    <a:pt x="1606819" y="1314152"/>
                  </a:lnTo>
                  <a:cubicBezTo>
                    <a:pt x="1553891" y="1325658"/>
                    <a:pt x="1500963" y="1330261"/>
                    <a:pt x="1445733" y="1327960"/>
                  </a:cubicBezTo>
                  <a:cubicBezTo>
                    <a:pt x="1413516" y="1325658"/>
                    <a:pt x="1381298" y="1341767"/>
                    <a:pt x="1360587" y="1367080"/>
                  </a:cubicBezTo>
                  <a:cubicBezTo>
                    <a:pt x="1339876" y="1394695"/>
                    <a:pt x="1332972" y="1429214"/>
                    <a:pt x="1344479" y="1461431"/>
                  </a:cubicBezTo>
                  <a:cubicBezTo>
                    <a:pt x="1360587" y="1514359"/>
                    <a:pt x="1411214" y="1606409"/>
                    <a:pt x="1558493" y="1638626"/>
                  </a:cubicBezTo>
                  <a:lnTo>
                    <a:pt x="1556192" y="1647831"/>
                  </a:lnTo>
                  <a:cubicBezTo>
                    <a:pt x="1546987" y="1684651"/>
                    <a:pt x="1544686" y="1721470"/>
                    <a:pt x="1551590" y="1758290"/>
                  </a:cubicBezTo>
                  <a:cubicBezTo>
                    <a:pt x="1551590" y="1760591"/>
                    <a:pt x="1553891" y="1762893"/>
                    <a:pt x="1553891" y="1765194"/>
                  </a:cubicBezTo>
                  <a:cubicBezTo>
                    <a:pt x="1563096" y="1790507"/>
                    <a:pt x="1560795" y="1815821"/>
                    <a:pt x="1546987" y="1838833"/>
                  </a:cubicBezTo>
                  <a:cubicBezTo>
                    <a:pt x="1535481" y="1861845"/>
                    <a:pt x="1512469" y="1877954"/>
                    <a:pt x="1487155" y="1882557"/>
                  </a:cubicBezTo>
                  <a:cubicBezTo>
                    <a:pt x="1402009" y="1898665"/>
                    <a:pt x="1312261" y="1900966"/>
                    <a:pt x="1224815" y="1894063"/>
                  </a:cubicBezTo>
                  <a:cubicBezTo>
                    <a:pt x="1137368" y="1887159"/>
                    <a:pt x="1054523" y="1864147"/>
                    <a:pt x="976281" y="1822725"/>
                  </a:cubicBezTo>
                  <a:cubicBezTo>
                    <a:pt x="927956" y="1799712"/>
                    <a:pt x="886533" y="1762893"/>
                    <a:pt x="854316" y="1719169"/>
                  </a:cubicBezTo>
                  <a:cubicBezTo>
                    <a:pt x="835906" y="1691554"/>
                    <a:pt x="801388" y="1684651"/>
                    <a:pt x="773773" y="1703060"/>
                  </a:cubicBezTo>
                  <a:cubicBezTo>
                    <a:pt x="746158" y="1721470"/>
                    <a:pt x="739255" y="1755989"/>
                    <a:pt x="757664" y="1783604"/>
                  </a:cubicBezTo>
                  <a:cubicBezTo>
                    <a:pt x="799087" y="1843436"/>
                    <a:pt x="856617" y="1891762"/>
                    <a:pt x="921052" y="1926280"/>
                  </a:cubicBezTo>
                  <a:cubicBezTo>
                    <a:pt x="962474" y="1949292"/>
                    <a:pt x="1003896" y="1965401"/>
                    <a:pt x="1047620" y="1979208"/>
                  </a:cubicBezTo>
                  <a:lnTo>
                    <a:pt x="1047620" y="2193223"/>
                  </a:lnTo>
                  <a:cubicBezTo>
                    <a:pt x="684025" y="2255356"/>
                    <a:pt x="410178" y="2073559"/>
                    <a:pt x="322732" y="2002221"/>
                  </a:cubicBezTo>
                  <a:cubicBezTo>
                    <a:pt x="433191" y="1732976"/>
                    <a:pt x="407877" y="1426913"/>
                    <a:pt x="253695" y="1180681"/>
                  </a:cubicBezTo>
                  <a:cubicBezTo>
                    <a:pt x="180055" y="1058715"/>
                    <a:pt x="147838" y="916039"/>
                    <a:pt x="159344" y="773363"/>
                  </a:cubicBezTo>
                  <a:cubicBezTo>
                    <a:pt x="189260" y="416672"/>
                    <a:pt x="495324" y="156632"/>
                    <a:pt x="891136" y="156632"/>
                  </a:cubicBezTo>
                  <a:lnTo>
                    <a:pt x="900341" y="156632"/>
                  </a:lnTo>
                  <a:cubicBezTo>
                    <a:pt x="1250128" y="156632"/>
                    <a:pt x="1445733" y="301610"/>
                    <a:pt x="1494059" y="600770"/>
                  </a:cubicBezTo>
                  <a:cubicBezTo>
                    <a:pt x="1498661" y="628385"/>
                    <a:pt x="1500963" y="653698"/>
                    <a:pt x="1500963" y="681313"/>
                  </a:cubicBezTo>
                  <a:cubicBezTo>
                    <a:pt x="1507866" y="826291"/>
                    <a:pt x="1590711" y="955160"/>
                    <a:pt x="1719580" y="1021896"/>
                  </a:cubicBezTo>
                  <a:cubicBezTo>
                    <a:pt x="1728785" y="1026498"/>
                    <a:pt x="1737989" y="1031101"/>
                    <a:pt x="1744893" y="1038004"/>
                  </a:cubicBezTo>
                  <a:cubicBezTo>
                    <a:pt x="1751797" y="1047209"/>
                    <a:pt x="1749495" y="1058715"/>
                    <a:pt x="1742592" y="1067920"/>
                  </a:cubicBezTo>
                  <a:close/>
                </a:path>
              </a:pathLst>
            </a:custGeom>
            <a:solidFill>
              <a:schemeClr val="tx2"/>
            </a:solidFill>
            <a:ln w="22942" cap="flat">
              <a:noFill/>
              <a:prstDash val="solid"/>
              <a:miter/>
            </a:ln>
          </p:spPr>
          <p:txBody>
            <a:bodyPr rtlCol="0" anchor="ctr"/>
            <a:lstStyle/>
            <a:p>
              <a:endParaRPr lang="en-GB"/>
            </a:p>
          </p:txBody>
        </p:sp>
      </p:grpSp>
    </p:spTree>
    <p:extLst>
      <p:ext uri="{BB962C8B-B14F-4D97-AF65-F5344CB8AC3E}">
        <p14:creationId xmlns:p14="http://schemas.microsoft.com/office/powerpoint/2010/main" val="1194669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9A2FFF0E-DC54-44C7-9289-7DD3B80F2CA0}"/>
              </a:ext>
            </a:extLst>
          </p:cNvPr>
          <p:cNvCxnSpPr>
            <a:cxnSpLocks/>
          </p:cNvCxnSpPr>
          <p:nvPr/>
        </p:nvCxnSpPr>
        <p:spPr>
          <a:xfrm>
            <a:off x="0" y="2134947"/>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C1959726-074D-4828-B788-903ADAE198F7}"/>
              </a:ext>
            </a:extLst>
          </p:cNvPr>
          <p:cNvSpPr txBox="1">
            <a:spLocks/>
          </p:cNvSpPr>
          <p:nvPr/>
        </p:nvSpPr>
        <p:spPr>
          <a:xfrm>
            <a:off x="1449464" y="410227"/>
            <a:ext cx="6245072" cy="108307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solidFill>
                  <a:schemeClr val="tx2"/>
                </a:solidFill>
              </a:rPr>
              <a:t>Verbalizing Empathy Practice!</a:t>
            </a:r>
          </a:p>
        </p:txBody>
      </p:sp>
      <p:grpSp>
        <p:nvGrpSpPr>
          <p:cNvPr id="10" name="Group 9">
            <a:extLst>
              <a:ext uri="{FF2B5EF4-FFF2-40B4-BE49-F238E27FC236}">
                <a16:creationId xmlns:a16="http://schemas.microsoft.com/office/drawing/2014/main" id="{4AE498CB-6589-4AB7-BB2C-4B5ECB8B1517}"/>
              </a:ext>
            </a:extLst>
          </p:cNvPr>
          <p:cNvGrpSpPr/>
          <p:nvPr/>
        </p:nvGrpSpPr>
        <p:grpSpPr>
          <a:xfrm>
            <a:off x="707178" y="3604973"/>
            <a:ext cx="2139630" cy="2139630"/>
            <a:chOff x="624950" y="2328760"/>
            <a:chExt cx="2315603" cy="2315603"/>
          </a:xfrm>
          <a:noFill/>
        </p:grpSpPr>
        <p:sp>
          <p:nvSpPr>
            <p:cNvPr id="3" name="Oval 2">
              <a:extLst>
                <a:ext uri="{FF2B5EF4-FFF2-40B4-BE49-F238E27FC236}">
                  <a16:creationId xmlns:a16="http://schemas.microsoft.com/office/drawing/2014/main" id="{D3435915-1539-488D-8EEC-9D49DF97E603}"/>
                </a:ext>
              </a:extLst>
            </p:cNvPr>
            <p:cNvSpPr/>
            <p:nvPr/>
          </p:nvSpPr>
          <p:spPr>
            <a:xfrm>
              <a:off x="624950" y="2328760"/>
              <a:ext cx="2315603" cy="2315603"/>
            </a:xfrm>
            <a:prstGeom prst="ellipse">
              <a:avLst/>
            </a:prstGeom>
            <a:grp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14A8DB10-93BA-4684-88A2-CA65908172C3}"/>
                </a:ext>
              </a:extLst>
            </p:cNvPr>
            <p:cNvSpPr/>
            <p:nvPr/>
          </p:nvSpPr>
          <p:spPr>
            <a:xfrm>
              <a:off x="1014085" y="3009507"/>
              <a:ext cx="1537332" cy="899342"/>
            </a:xfrm>
            <a:prstGeom prst="rect">
              <a:avLst/>
            </a:prstGeom>
            <a:grpFill/>
            <a:ln>
              <a:noFill/>
            </a:ln>
          </p:spPr>
          <p:txBody>
            <a:bodyPr wrap="square">
              <a:spAutoFit/>
            </a:bodyPr>
            <a:lstStyle/>
            <a:p>
              <a:pPr algn="ctr"/>
              <a:r>
                <a:rPr lang="en-US" sz="2400" b="1" dirty="0">
                  <a:solidFill>
                    <a:schemeClr val="accent4"/>
                  </a:solidFill>
                </a:rPr>
                <a:t>Groups of 3</a:t>
              </a:r>
            </a:p>
          </p:txBody>
        </p:sp>
      </p:grpSp>
      <p:sp>
        <p:nvSpPr>
          <p:cNvPr id="5" name="Rectangle 4">
            <a:extLst>
              <a:ext uri="{FF2B5EF4-FFF2-40B4-BE49-F238E27FC236}">
                <a16:creationId xmlns:a16="http://schemas.microsoft.com/office/drawing/2014/main" id="{F2D7758C-BA7F-4FF5-8E7A-F353EF18943A}"/>
              </a:ext>
            </a:extLst>
          </p:cNvPr>
          <p:cNvSpPr/>
          <p:nvPr/>
        </p:nvSpPr>
        <p:spPr>
          <a:xfrm>
            <a:off x="3228735" y="3429000"/>
            <a:ext cx="2866173" cy="1200329"/>
          </a:xfrm>
          <a:prstGeom prst="rect">
            <a:avLst/>
          </a:prstGeom>
        </p:spPr>
        <p:txBody>
          <a:bodyPr wrap="square">
            <a:spAutoFit/>
          </a:bodyPr>
          <a:lstStyle/>
          <a:p>
            <a:pPr algn="ctr"/>
            <a:r>
              <a:rPr lang="en-US" sz="2400" dirty="0">
                <a:solidFill>
                  <a:schemeClr val="accent4"/>
                </a:solidFill>
              </a:rPr>
              <a:t>Pick </a:t>
            </a:r>
            <a:r>
              <a:rPr lang="en-US" sz="2400" b="1" dirty="0">
                <a:solidFill>
                  <a:schemeClr val="accent4"/>
                </a:solidFill>
              </a:rPr>
              <a:t>something real </a:t>
            </a:r>
            <a:r>
              <a:rPr lang="en-US" sz="2400" dirty="0">
                <a:solidFill>
                  <a:schemeClr val="accent4"/>
                </a:solidFill>
              </a:rPr>
              <a:t>to practice with</a:t>
            </a:r>
          </a:p>
        </p:txBody>
      </p:sp>
      <p:sp>
        <p:nvSpPr>
          <p:cNvPr id="7" name="TextBox 6">
            <a:extLst>
              <a:ext uri="{FF2B5EF4-FFF2-40B4-BE49-F238E27FC236}">
                <a16:creationId xmlns:a16="http://schemas.microsoft.com/office/drawing/2014/main" id="{62A988BD-9E7C-4E34-98A0-919C562DA68A}"/>
              </a:ext>
            </a:extLst>
          </p:cNvPr>
          <p:cNvSpPr txBox="1"/>
          <p:nvPr/>
        </p:nvSpPr>
        <p:spPr>
          <a:xfrm>
            <a:off x="611792" y="2748251"/>
            <a:ext cx="2506372" cy="584775"/>
          </a:xfrm>
          <a:prstGeom prst="rect">
            <a:avLst/>
          </a:prstGeom>
          <a:noFill/>
        </p:spPr>
        <p:txBody>
          <a:bodyPr wrap="square" rtlCol="0">
            <a:spAutoFit/>
          </a:bodyPr>
          <a:lstStyle/>
          <a:p>
            <a:pPr algn="ctr"/>
            <a:r>
              <a:rPr lang="en-GB" sz="3200" spc="300" dirty="0">
                <a:solidFill>
                  <a:schemeClr val="accent1"/>
                </a:solidFill>
                <a:latin typeface="+mj-lt"/>
              </a:rPr>
              <a:t>Step 1</a:t>
            </a:r>
          </a:p>
        </p:txBody>
      </p:sp>
      <p:sp>
        <p:nvSpPr>
          <p:cNvPr id="11" name="TextBox 10">
            <a:extLst>
              <a:ext uri="{FF2B5EF4-FFF2-40B4-BE49-F238E27FC236}">
                <a16:creationId xmlns:a16="http://schemas.microsoft.com/office/drawing/2014/main" id="{E8394F6F-F0D0-4D36-A70D-FFCD3653C1FD}"/>
              </a:ext>
            </a:extLst>
          </p:cNvPr>
          <p:cNvSpPr txBox="1"/>
          <p:nvPr/>
        </p:nvSpPr>
        <p:spPr>
          <a:xfrm>
            <a:off x="3411915" y="2748250"/>
            <a:ext cx="2506372" cy="584775"/>
          </a:xfrm>
          <a:prstGeom prst="rect">
            <a:avLst/>
          </a:prstGeom>
          <a:noFill/>
        </p:spPr>
        <p:txBody>
          <a:bodyPr wrap="square" rtlCol="0">
            <a:spAutoFit/>
          </a:bodyPr>
          <a:lstStyle/>
          <a:p>
            <a:pPr algn="ctr"/>
            <a:r>
              <a:rPr lang="en-GB" sz="3200" spc="300" dirty="0">
                <a:solidFill>
                  <a:schemeClr val="accent1"/>
                </a:solidFill>
                <a:latin typeface="+mj-lt"/>
              </a:rPr>
              <a:t>Step 2 </a:t>
            </a:r>
          </a:p>
        </p:txBody>
      </p:sp>
      <p:sp>
        <p:nvSpPr>
          <p:cNvPr id="12" name="TextBox 11">
            <a:extLst>
              <a:ext uri="{FF2B5EF4-FFF2-40B4-BE49-F238E27FC236}">
                <a16:creationId xmlns:a16="http://schemas.microsoft.com/office/drawing/2014/main" id="{59711D6E-0A32-4A51-BC69-9C57F64A4858}"/>
              </a:ext>
            </a:extLst>
          </p:cNvPr>
          <p:cNvSpPr txBox="1"/>
          <p:nvPr/>
        </p:nvSpPr>
        <p:spPr>
          <a:xfrm>
            <a:off x="6121222" y="2748250"/>
            <a:ext cx="2506372" cy="584775"/>
          </a:xfrm>
          <a:prstGeom prst="rect">
            <a:avLst/>
          </a:prstGeom>
          <a:noFill/>
        </p:spPr>
        <p:txBody>
          <a:bodyPr wrap="square" rtlCol="0">
            <a:spAutoFit/>
          </a:bodyPr>
          <a:lstStyle/>
          <a:p>
            <a:pPr algn="ctr"/>
            <a:r>
              <a:rPr lang="en-GB" sz="3200" spc="300" dirty="0">
                <a:solidFill>
                  <a:schemeClr val="accent1"/>
                </a:solidFill>
                <a:latin typeface="+mj-lt"/>
              </a:rPr>
              <a:t>Step 3</a:t>
            </a:r>
          </a:p>
        </p:txBody>
      </p:sp>
      <p:sp>
        <p:nvSpPr>
          <p:cNvPr id="13" name="Rectangle 12">
            <a:extLst>
              <a:ext uri="{FF2B5EF4-FFF2-40B4-BE49-F238E27FC236}">
                <a16:creationId xmlns:a16="http://schemas.microsoft.com/office/drawing/2014/main" id="{760DCC83-AA78-4248-9D0E-2D18BF545536}"/>
              </a:ext>
            </a:extLst>
          </p:cNvPr>
          <p:cNvSpPr/>
          <p:nvPr/>
        </p:nvSpPr>
        <p:spPr>
          <a:xfrm>
            <a:off x="6555896" y="3549526"/>
            <a:ext cx="1676488" cy="523220"/>
          </a:xfrm>
          <a:prstGeom prst="rect">
            <a:avLst/>
          </a:prstGeom>
        </p:spPr>
        <p:txBody>
          <a:bodyPr wrap="square">
            <a:spAutoFit/>
          </a:bodyPr>
          <a:lstStyle/>
          <a:p>
            <a:pPr algn="ctr"/>
            <a:r>
              <a:rPr lang="en-US" sz="2800" b="1" dirty="0">
                <a:solidFill>
                  <a:schemeClr val="accent4"/>
                </a:solidFill>
              </a:rPr>
              <a:t>Switch</a:t>
            </a:r>
          </a:p>
        </p:txBody>
      </p:sp>
      <p:sp>
        <p:nvSpPr>
          <p:cNvPr id="14" name="Oval 13">
            <a:extLst>
              <a:ext uri="{FF2B5EF4-FFF2-40B4-BE49-F238E27FC236}">
                <a16:creationId xmlns:a16="http://schemas.microsoft.com/office/drawing/2014/main" id="{DE6067D8-7747-4BF9-8553-C2F17FC16DDD}"/>
              </a:ext>
            </a:extLst>
          </p:cNvPr>
          <p:cNvSpPr/>
          <p:nvPr/>
        </p:nvSpPr>
        <p:spPr>
          <a:xfrm>
            <a:off x="1599661" y="1999016"/>
            <a:ext cx="300395" cy="3003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a:extLst>
              <a:ext uri="{FF2B5EF4-FFF2-40B4-BE49-F238E27FC236}">
                <a16:creationId xmlns:a16="http://schemas.microsoft.com/office/drawing/2014/main" id="{3A6C06A1-A621-4238-81C2-32E2D25D4161}"/>
              </a:ext>
            </a:extLst>
          </p:cNvPr>
          <p:cNvSpPr/>
          <p:nvPr/>
        </p:nvSpPr>
        <p:spPr>
          <a:xfrm>
            <a:off x="4421802" y="2014100"/>
            <a:ext cx="300395" cy="3003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a:extLst>
              <a:ext uri="{FF2B5EF4-FFF2-40B4-BE49-F238E27FC236}">
                <a16:creationId xmlns:a16="http://schemas.microsoft.com/office/drawing/2014/main" id="{5F8D7EE6-64D6-4064-AF4E-09B2F1D14B55}"/>
              </a:ext>
            </a:extLst>
          </p:cNvPr>
          <p:cNvSpPr/>
          <p:nvPr/>
        </p:nvSpPr>
        <p:spPr>
          <a:xfrm>
            <a:off x="7243943" y="2029184"/>
            <a:ext cx="300395" cy="3003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87287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73A0CFB-EE5E-4F43-8F0D-D9E2588D3F3E}"/>
              </a:ext>
            </a:extLst>
          </p:cNvPr>
          <p:cNvSpPr>
            <a:spLocks noGrp="1"/>
          </p:cNvSpPr>
          <p:nvPr>
            <p:ph type="body" sz="quarter" idx="10"/>
          </p:nvPr>
        </p:nvSpPr>
        <p:spPr>
          <a:xfrm>
            <a:off x="697312" y="2543057"/>
            <a:ext cx="7755953" cy="1792117"/>
          </a:xfrm>
        </p:spPr>
        <p:txBody>
          <a:bodyPr>
            <a:noAutofit/>
          </a:bodyPr>
          <a:lstStyle/>
          <a:p>
            <a:r>
              <a:rPr lang="en-GB" sz="3200" dirty="0"/>
              <a:t>Principle MI Strategies</a:t>
            </a:r>
          </a:p>
          <a:p>
            <a:endParaRPr lang="en-GB" sz="3200" dirty="0"/>
          </a:p>
          <a:p>
            <a:r>
              <a:rPr lang="en-GB" sz="4800" dirty="0">
                <a:solidFill>
                  <a:schemeClr val="accent1"/>
                </a:solidFill>
              </a:rPr>
              <a:t>Open-Ended Questions</a:t>
            </a:r>
          </a:p>
        </p:txBody>
      </p:sp>
      <p:pic>
        <p:nvPicPr>
          <p:cNvPr id="3" name="Graphic 2" descr="Monitor">
            <a:extLst>
              <a:ext uri="{FF2B5EF4-FFF2-40B4-BE49-F238E27FC236}">
                <a16:creationId xmlns:a16="http://schemas.microsoft.com/office/drawing/2014/main" id="{34520C59-CD98-0748-A1E2-8A5EFA11A51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751872" y="5818239"/>
            <a:ext cx="914400" cy="914400"/>
          </a:xfrm>
          <a:prstGeom prst="rect">
            <a:avLst/>
          </a:prstGeom>
        </p:spPr>
      </p:pic>
      <p:pic>
        <p:nvPicPr>
          <p:cNvPr id="4" name="Graphic 3" descr="Speaker Phone">
            <a:extLst>
              <a:ext uri="{FF2B5EF4-FFF2-40B4-BE49-F238E27FC236}">
                <a16:creationId xmlns:a16="http://schemas.microsoft.com/office/drawing/2014/main" id="{619558E0-2569-8340-83D1-2505D6C29E0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57654" y="5818239"/>
            <a:ext cx="914400" cy="914400"/>
          </a:xfrm>
          <a:prstGeom prst="rect">
            <a:avLst/>
          </a:prstGeom>
        </p:spPr>
      </p:pic>
      <p:pic>
        <p:nvPicPr>
          <p:cNvPr id="5" name="Graphic 4" descr="Board Room">
            <a:extLst>
              <a:ext uri="{FF2B5EF4-FFF2-40B4-BE49-F238E27FC236}">
                <a16:creationId xmlns:a16="http://schemas.microsoft.com/office/drawing/2014/main" id="{22A45590-E2FA-9441-B278-35E497E5904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843254" y="5818239"/>
            <a:ext cx="914400" cy="914400"/>
          </a:xfrm>
          <a:prstGeom prst="rect">
            <a:avLst/>
          </a:prstGeom>
        </p:spPr>
      </p:pic>
    </p:spTree>
    <p:extLst>
      <p:ext uri="{BB962C8B-B14F-4D97-AF65-F5344CB8AC3E}">
        <p14:creationId xmlns:p14="http://schemas.microsoft.com/office/powerpoint/2010/main" val="2381716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C86D5DC7-144A-4FEF-9A5E-5E35340DDBF6}"/>
              </a:ext>
            </a:extLst>
          </p:cNvPr>
          <p:cNvSpPr/>
          <p:nvPr/>
        </p:nvSpPr>
        <p:spPr>
          <a:xfrm flipH="1">
            <a:off x="6485084" y="787006"/>
            <a:ext cx="2221547" cy="2849312"/>
          </a:xfrm>
          <a:custGeom>
            <a:avLst/>
            <a:gdLst>
              <a:gd name="connsiteX0" fmla="*/ 1843846 w 1887010"/>
              <a:gd name="connsiteY0" fmla="*/ 978172 h 2347256"/>
              <a:gd name="connsiteX1" fmla="*/ 1774809 w 1887010"/>
              <a:gd name="connsiteY1" fmla="*/ 918340 h 2347256"/>
              <a:gd name="connsiteX2" fmla="*/ 1616024 w 1887010"/>
              <a:gd name="connsiteY2" fmla="*/ 674410 h 2347256"/>
              <a:gd name="connsiteX3" fmla="*/ 1606819 w 1887010"/>
              <a:gd name="connsiteY3" fmla="*/ 582360 h 2347256"/>
              <a:gd name="connsiteX4" fmla="*/ 900341 w 1887010"/>
              <a:gd name="connsiteY4" fmla="*/ 41571 h 2347256"/>
              <a:gd name="connsiteX5" fmla="*/ 891136 w 1887010"/>
              <a:gd name="connsiteY5" fmla="*/ 41571 h 2347256"/>
              <a:gd name="connsiteX6" fmla="*/ 44282 w 1887010"/>
              <a:gd name="connsiteY6" fmla="*/ 764158 h 2347256"/>
              <a:gd name="connsiteX7" fmla="*/ 157043 w 1887010"/>
              <a:gd name="connsiteY7" fmla="*/ 1240513 h 2347256"/>
              <a:gd name="connsiteX8" fmla="*/ 200766 w 1887010"/>
              <a:gd name="connsiteY8" fmla="*/ 1993016 h 2347256"/>
              <a:gd name="connsiteX9" fmla="*/ 212272 w 1887010"/>
              <a:gd name="connsiteY9" fmla="*/ 2059751 h 2347256"/>
              <a:gd name="connsiteX10" fmla="*/ 895738 w 1887010"/>
              <a:gd name="connsiteY10" fmla="*/ 2319791 h 2347256"/>
              <a:gd name="connsiteX11" fmla="*/ 1118958 w 1887010"/>
              <a:gd name="connsiteY11" fmla="*/ 2294477 h 2347256"/>
              <a:gd name="connsiteX12" fmla="*/ 1164983 w 1887010"/>
              <a:gd name="connsiteY12" fmla="*/ 2239248 h 2347256"/>
              <a:gd name="connsiteX13" fmla="*/ 1164983 w 1887010"/>
              <a:gd name="connsiteY13" fmla="*/ 2002221 h 2347256"/>
              <a:gd name="connsiteX14" fmla="*/ 1215610 w 1887010"/>
              <a:gd name="connsiteY14" fmla="*/ 2009124 h 2347256"/>
              <a:gd name="connsiteX15" fmla="*/ 1507866 w 1887010"/>
              <a:gd name="connsiteY15" fmla="*/ 1995317 h 2347256"/>
              <a:gd name="connsiteX16" fmla="*/ 1668952 w 1887010"/>
              <a:gd name="connsiteY16" fmla="*/ 1758290 h 2347256"/>
              <a:gd name="connsiteX17" fmla="*/ 1662049 w 1887010"/>
              <a:gd name="connsiteY17" fmla="*/ 1732976 h 2347256"/>
              <a:gd name="connsiteX18" fmla="*/ 1668952 w 1887010"/>
              <a:gd name="connsiteY18" fmla="*/ 1677747 h 2347256"/>
              <a:gd name="connsiteX19" fmla="*/ 1675856 w 1887010"/>
              <a:gd name="connsiteY19" fmla="*/ 1650132 h 2347256"/>
              <a:gd name="connsiteX20" fmla="*/ 1664350 w 1887010"/>
              <a:gd name="connsiteY20" fmla="*/ 1574191 h 2347256"/>
              <a:gd name="connsiteX21" fmla="*/ 1599915 w 1887010"/>
              <a:gd name="connsiteY21" fmla="*/ 1532769 h 2347256"/>
              <a:gd name="connsiteX22" fmla="*/ 1461842 w 1887010"/>
              <a:gd name="connsiteY22" fmla="*/ 1445322 h 2347256"/>
              <a:gd name="connsiteX23" fmla="*/ 1687362 w 1887010"/>
              <a:gd name="connsiteY23" fmla="*/ 1413105 h 2347256"/>
              <a:gd name="connsiteX24" fmla="*/ 1726483 w 1887010"/>
              <a:gd name="connsiteY24" fmla="*/ 1355574 h 2347256"/>
              <a:gd name="connsiteX25" fmla="*/ 1719580 w 1887010"/>
              <a:gd name="connsiteY25" fmla="*/ 1219802 h 2347256"/>
              <a:gd name="connsiteX26" fmla="*/ 1830039 w 1887010"/>
              <a:gd name="connsiteY26" fmla="*/ 1143861 h 2347256"/>
              <a:gd name="connsiteX27" fmla="*/ 1843846 w 1887010"/>
              <a:gd name="connsiteY27" fmla="*/ 978172 h 2347256"/>
              <a:gd name="connsiteX28" fmla="*/ 1742592 w 1887010"/>
              <a:gd name="connsiteY28" fmla="*/ 1067920 h 2347256"/>
              <a:gd name="connsiteX29" fmla="*/ 1641338 w 1887010"/>
              <a:gd name="connsiteY29" fmla="*/ 1123150 h 2347256"/>
              <a:gd name="connsiteX30" fmla="*/ 1599915 w 1887010"/>
              <a:gd name="connsiteY30" fmla="*/ 1180681 h 2347256"/>
              <a:gd name="connsiteX31" fmla="*/ 1606819 w 1887010"/>
              <a:gd name="connsiteY31" fmla="*/ 1314152 h 2347256"/>
              <a:gd name="connsiteX32" fmla="*/ 1445733 w 1887010"/>
              <a:gd name="connsiteY32" fmla="*/ 1327960 h 2347256"/>
              <a:gd name="connsiteX33" fmla="*/ 1360587 w 1887010"/>
              <a:gd name="connsiteY33" fmla="*/ 1367080 h 2347256"/>
              <a:gd name="connsiteX34" fmla="*/ 1344479 w 1887010"/>
              <a:gd name="connsiteY34" fmla="*/ 1461431 h 2347256"/>
              <a:gd name="connsiteX35" fmla="*/ 1558493 w 1887010"/>
              <a:gd name="connsiteY35" fmla="*/ 1638626 h 2347256"/>
              <a:gd name="connsiteX36" fmla="*/ 1556192 w 1887010"/>
              <a:gd name="connsiteY36" fmla="*/ 1647831 h 2347256"/>
              <a:gd name="connsiteX37" fmla="*/ 1551590 w 1887010"/>
              <a:gd name="connsiteY37" fmla="*/ 1758290 h 2347256"/>
              <a:gd name="connsiteX38" fmla="*/ 1553891 w 1887010"/>
              <a:gd name="connsiteY38" fmla="*/ 1765194 h 2347256"/>
              <a:gd name="connsiteX39" fmla="*/ 1546987 w 1887010"/>
              <a:gd name="connsiteY39" fmla="*/ 1838833 h 2347256"/>
              <a:gd name="connsiteX40" fmla="*/ 1487155 w 1887010"/>
              <a:gd name="connsiteY40" fmla="*/ 1882557 h 2347256"/>
              <a:gd name="connsiteX41" fmla="*/ 1224815 w 1887010"/>
              <a:gd name="connsiteY41" fmla="*/ 1894063 h 2347256"/>
              <a:gd name="connsiteX42" fmla="*/ 976281 w 1887010"/>
              <a:gd name="connsiteY42" fmla="*/ 1822725 h 2347256"/>
              <a:gd name="connsiteX43" fmla="*/ 854316 w 1887010"/>
              <a:gd name="connsiteY43" fmla="*/ 1719169 h 2347256"/>
              <a:gd name="connsiteX44" fmla="*/ 773773 w 1887010"/>
              <a:gd name="connsiteY44" fmla="*/ 1703060 h 2347256"/>
              <a:gd name="connsiteX45" fmla="*/ 757664 w 1887010"/>
              <a:gd name="connsiteY45" fmla="*/ 1783604 h 2347256"/>
              <a:gd name="connsiteX46" fmla="*/ 921052 w 1887010"/>
              <a:gd name="connsiteY46" fmla="*/ 1926280 h 2347256"/>
              <a:gd name="connsiteX47" fmla="*/ 1047620 w 1887010"/>
              <a:gd name="connsiteY47" fmla="*/ 1979208 h 2347256"/>
              <a:gd name="connsiteX48" fmla="*/ 1047620 w 1887010"/>
              <a:gd name="connsiteY48" fmla="*/ 2193223 h 2347256"/>
              <a:gd name="connsiteX49" fmla="*/ 322732 w 1887010"/>
              <a:gd name="connsiteY49" fmla="*/ 2002221 h 2347256"/>
              <a:gd name="connsiteX50" fmla="*/ 253695 w 1887010"/>
              <a:gd name="connsiteY50" fmla="*/ 1180681 h 2347256"/>
              <a:gd name="connsiteX51" fmla="*/ 159344 w 1887010"/>
              <a:gd name="connsiteY51" fmla="*/ 773363 h 2347256"/>
              <a:gd name="connsiteX52" fmla="*/ 891136 w 1887010"/>
              <a:gd name="connsiteY52" fmla="*/ 156632 h 2347256"/>
              <a:gd name="connsiteX53" fmla="*/ 900341 w 1887010"/>
              <a:gd name="connsiteY53" fmla="*/ 156632 h 2347256"/>
              <a:gd name="connsiteX54" fmla="*/ 1494059 w 1887010"/>
              <a:gd name="connsiteY54" fmla="*/ 600770 h 2347256"/>
              <a:gd name="connsiteX55" fmla="*/ 1500963 w 1887010"/>
              <a:gd name="connsiteY55" fmla="*/ 681313 h 2347256"/>
              <a:gd name="connsiteX56" fmla="*/ 1719580 w 1887010"/>
              <a:gd name="connsiteY56" fmla="*/ 1021896 h 2347256"/>
              <a:gd name="connsiteX57" fmla="*/ 1744893 w 1887010"/>
              <a:gd name="connsiteY57" fmla="*/ 1038004 h 2347256"/>
              <a:gd name="connsiteX58" fmla="*/ 1742592 w 1887010"/>
              <a:gd name="connsiteY58" fmla="*/ 1067920 h 234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887010" h="2347256">
                <a:moveTo>
                  <a:pt x="1843846" y="978172"/>
                </a:moveTo>
                <a:cubicBezTo>
                  <a:pt x="1827737" y="952859"/>
                  <a:pt x="1802424" y="932148"/>
                  <a:pt x="1774809" y="918340"/>
                </a:cubicBezTo>
                <a:cubicBezTo>
                  <a:pt x="1682760" y="870014"/>
                  <a:pt x="1620627" y="777965"/>
                  <a:pt x="1616024" y="674410"/>
                </a:cubicBezTo>
                <a:cubicBezTo>
                  <a:pt x="1613723" y="644494"/>
                  <a:pt x="1611422" y="612276"/>
                  <a:pt x="1606819" y="582360"/>
                </a:cubicBezTo>
                <a:cubicBezTo>
                  <a:pt x="1567698" y="336128"/>
                  <a:pt x="1411214" y="41571"/>
                  <a:pt x="900341" y="41571"/>
                </a:cubicBezTo>
                <a:lnTo>
                  <a:pt x="891136" y="41571"/>
                </a:lnTo>
                <a:cubicBezTo>
                  <a:pt x="435492" y="41571"/>
                  <a:pt x="78801" y="345333"/>
                  <a:pt x="44282" y="764158"/>
                </a:cubicBezTo>
                <a:cubicBezTo>
                  <a:pt x="30475" y="929846"/>
                  <a:pt x="69596" y="1097836"/>
                  <a:pt x="157043" y="1240513"/>
                </a:cubicBezTo>
                <a:cubicBezTo>
                  <a:pt x="299719" y="1468335"/>
                  <a:pt x="315828" y="1751386"/>
                  <a:pt x="200766" y="1993016"/>
                </a:cubicBezTo>
                <a:cubicBezTo>
                  <a:pt x="189260" y="2016028"/>
                  <a:pt x="193862" y="2041342"/>
                  <a:pt x="212272" y="2059751"/>
                </a:cubicBezTo>
                <a:cubicBezTo>
                  <a:pt x="400973" y="2225440"/>
                  <a:pt x="642603" y="2317490"/>
                  <a:pt x="895738" y="2319791"/>
                </a:cubicBezTo>
                <a:cubicBezTo>
                  <a:pt x="971679" y="2319791"/>
                  <a:pt x="1045318" y="2310586"/>
                  <a:pt x="1118958" y="2294477"/>
                </a:cubicBezTo>
                <a:cubicBezTo>
                  <a:pt x="1146573" y="2289875"/>
                  <a:pt x="1164983" y="2264561"/>
                  <a:pt x="1164983" y="2239248"/>
                </a:cubicBezTo>
                <a:lnTo>
                  <a:pt x="1164983" y="2002221"/>
                </a:lnTo>
                <a:cubicBezTo>
                  <a:pt x="1181091" y="2004522"/>
                  <a:pt x="1199501" y="2006823"/>
                  <a:pt x="1215610" y="2009124"/>
                </a:cubicBezTo>
                <a:cubicBezTo>
                  <a:pt x="1312261" y="2018329"/>
                  <a:pt x="1411214" y="2013727"/>
                  <a:pt x="1507866" y="1995317"/>
                </a:cubicBezTo>
                <a:cubicBezTo>
                  <a:pt x="1618325" y="1974606"/>
                  <a:pt x="1689663" y="1866448"/>
                  <a:pt x="1668952" y="1758290"/>
                </a:cubicBezTo>
                <a:cubicBezTo>
                  <a:pt x="1666651" y="1749085"/>
                  <a:pt x="1664350" y="1742181"/>
                  <a:pt x="1662049" y="1732976"/>
                </a:cubicBezTo>
                <a:cubicBezTo>
                  <a:pt x="1662049" y="1714567"/>
                  <a:pt x="1664350" y="1696157"/>
                  <a:pt x="1668952" y="1677747"/>
                </a:cubicBezTo>
                <a:lnTo>
                  <a:pt x="1675856" y="1650132"/>
                </a:lnTo>
                <a:cubicBezTo>
                  <a:pt x="1682760" y="1624819"/>
                  <a:pt x="1678157" y="1594903"/>
                  <a:pt x="1664350" y="1574191"/>
                </a:cubicBezTo>
                <a:cubicBezTo>
                  <a:pt x="1650543" y="1551179"/>
                  <a:pt x="1627530" y="1537372"/>
                  <a:pt x="1599915" y="1532769"/>
                </a:cubicBezTo>
                <a:cubicBezTo>
                  <a:pt x="1528577" y="1521263"/>
                  <a:pt x="1482553" y="1491347"/>
                  <a:pt x="1461842" y="1445322"/>
                </a:cubicBezTo>
                <a:cubicBezTo>
                  <a:pt x="1537782" y="1445322"/>
                  <a:pt x="1613723" y="1436117"/>
                  <a:pt x="1687362" y="1413105"/>
                </a:cubicBezTo>
                <a:cubicBezTo>
                  <a:pt x="1712676" y="1403900"/>
                  <a:pt x="1726483" y="1380888"/>
                  <a:pt x="1726483" y="1355574"/>
                </a:cubicBezTo>
                <a:lnTo>
                  <a:pt x="1719580" y="1219802"/>
                </a:lnTo>
                <a:cubicBezTo>
                  <a:pt x="1761002" y="1203693"/>
                  <a:pt x="1800123" y="1178380"/>
                  <a:pt x="1830039" y="1143861"/>
                </a:cubicBezTo>
                <a:cubicBezTo>
                  <a:pt x="1869160" y="1097836"/>
                  <a:pt x="1876063" y="1031101"/>
                  <a:pt x="1843846" y="978172"/>
                </a:cubicBezTo>
                <a:close/>
                <a:moveTo>
                  <a:pt x="1742592" y="1067920"/>
                </a:moveTo>
                <a:cubicBezTo>
                  <a:pt x="1714977" y="1095535"/>
                  <a:pt x="1680459" y="1116246"/>
                  <a:pt x="1641338" y="1123150"/>
                </a:cubicBezTo>
                <a:cubicBezTo>
                  <a:pt x="1616024" y="1130054"/>
                  <a:pt x="1599915" y="1155367"/>
                  <a:pt x="1599915" y="1180681"/>
                </a:cubicBezTo>
                <a:lnTo>
                  <a:pt x="1606819" y="1314152"/>
                </a:lnTo>
                <a:cubicBezTo>
                  <a:pt x="1553891" y="1325658"/>
                  <a:pt x="1500963" y="1330261"/>
                  <a:pt x="1445733" y="1327960"/>
                </a:cubicBezTo>
                <a:cubicBezTo>
                  <a:pt x="1413516" y="1325658"/>
                  <a:pt x="1381298" y="1341767"/>
                  <a:pt x="1360587" y="1367080"/>
                </a:cubicBezTo>
                <a:cubicBezTo>
                  <a:pt x="1339876" y="1394695"/>
                  <a:pt x="1332972" y="1429214"/>
                  <a:pt x="1344479" y="1461431"/>
                </a:cubicBezTo>
                <a:cubicBezTo>
                  <a:pt x="1360587" y="1514359"/>
                  <a:pt x="1411214" y="1606409"/>
                  <a:pt x="1558493" y="1638626"/>
                </a:cubicBezTo>
                <a:lnTo>
                  <a:pt x="1556192" y="1647831"/>
                </a:lnTo>
                <a:cubicBezTo>
                  <a:pt x="1546987" y="1684651"/>
                  <a:pt x="1544686" y="1721470"/>
                  <a:pt x="1551590" y="1758290"/>
                </a:cubicBezTo>
                <a:cubicBezTo>
                  <a:pt x="1551590" y="1760591"/>
                  <a:pt x="1553891" y="1762893"/>
                  <a:pt x="1553891" y="1765194"/>
                </a:cubicBezTo>
                <a:cubicBezTo>
                  <a:pt x="1563096" y="1790507"/>
                  <a:pt x="1560795" y="1815821"/>
                  <a:pt x="1546987" y="1838833"/>
                </a:cubicBezTo>
                <a:cubicBezTo>
                  <a:pt x="1535481" y="1861845"/>
                  <a:pt x="1512469" y="1877954"/>
                  <a:pt x="1487155" y="1882557"/>
                </a:cubicBezTo>
                <a:cubicBezTo>
                  <a:pt x="1402009" y="1898665"/>
                  <a:pt x="1312261" y="1900966"/>
                  <a:pt x="1224815" y="1894063"/>
                </a:cubicBezTo>
                <a:cubicBezTo>
                  <a:pt x="1137368" y="1887159"/>
                  <a:pt x="1054523" y="1864147"/>
                  <a:pt x="976281" y="1822725"/>
                </a:cubicBezTo>
                <a:cubicBezTo>
                  <a:pt x="927956" y="1799712"/>
                  <a:pt x="886533" y="1762893"/>
                  <a:pt x="854316" y="1719169"/>
                </a:cubicBezTo>
                <a:cubicBezTo>
                  <a:pt x="835906" y="1691554"/>
                  <a:pt x="801388" y="1684651"/>
                  <a:pt x="773773" y="1703060"/>
                </a:cubicBezTo>
                <a:cubicBezTo>
                  <a:pt x="746158" y="1721470"/>
                  <a:pt x="739255" y="1755989"/>
                  <a:pt x="757664" y="1783604"/>
                </a:cubicBezTo>
                <a:cubicBezTo>
                  <a:pt x="799087" y="1843436"/>
                  <a:pt x="856617" y="1891762"/>
                  <a:pt x="921052" y="1926280"/>
                </a:cubicBezTo>
                <a:cubicBezTo>
                  <a:pt x="962474" y="1949292"/>
                  <a:pt x="1003896" y="1965401"/>
                  <a:pt x="1047620" y="1979208"/>
                </a:cubicBezTo>
                <a:lnTo>
                  <a:pt x="1047620" y="2193223"/>
                </a:lnTo>
                <a:cubicBezTo>
                  <a:pt x="684025" y="2255356"/>
                  <a:pt x="410178" y="2073559"/>
                  <a:pt x="322732" y="2002221"/>
                </a:cubicBezTo>
                <a:cubicBezTo>
                  <a:pt x="433191" y="1732976"/>
                  <a:pt x="407877" y="1426913"/>
                  <a:pt x="253695" y="1180681"/>
                </a:cubicBezTo>
                <a:cubicBezTo>
                  <a:pt x="180055" y="1058715"/>
                  <a:pt x="147838" y="916039"/>
                  <a:pt x="159344" y="773363"/>
                </a:cubicBezTo>
                <a:cubicBezTo>
                  <a:pt x="189260" y="416672"/>
                  <a:pt x="495324" y="156632"/>
                  <a:pt x="891136" y="156632"/>
                </a:cubicBezTo>
                <a:lnTo>
                  <a:pt x="900341" y="156632"/>
                </a:lnTo>
                <a:cubicBezTo>
                  <a:pt x="1250128" y="156632"/>
                  <a:pt x="1445733" y="301610"/>
                  <a:pt x="1494059" y="600770"/>
                </a:cubicBezTo>
                <a:cubicBezTo>
                  <a:pt x="1498661" y="628385"/>
                  <a:pt x="1500963" y="653698"/>
                  <a:pt x="1500963" y="681313"/>
                </a:cubicBezTo>
                <a:cubicBezTo>
                  <a:pt x="1507866" y="826291"/>
                  <a:pt x="1590711" y="955160"/>
                  <a:pt x="1719580" y="1021896"/>
                </a:cubicBezTo>
                <a:cubicBezTo>
                  <a:pt x="1728785" y="1026498"/>
                  <a:pt x="1737989" y="1031101"/>
                  <a:pt x="1744893" y="1038004"/>
                </a:cubicBezTo>
                <a:cubicBezTo>
                  <a:pt x="1751797" y="1047209"/>
                  <a:pt x="1749495" y="1058715"/>
                  <a:pt x="1742592" y="1067920"/>
                </a:cubicBezTo>
                <a:close/>
              </a:path>
            </a:pathLst>
          </a:custGeom>
          <a:solidFill>
            <a:schemeClr val="tx2"/>
          </a:solidFill>
          <a:ln w="22942"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4D84CD61-920A-4D00-9754-23474A387974}"/>
              </a:ext>
            </a:extLst>
          </p:cNvPr>
          <p:cNvGrpSpPr/>
          <p:nvPr/>
        </p:nvGrpSpPr>
        <p:grpSpPr>
          <a:xfrm>
            <a:off x="394814" y="2151426"/>
            <a:ext cx="5422356" cy="3607624"/>
            <a:chOff x="394814" y="1346277"/>
            <a:chExt cx="6894002" cy="4586744"/>
          </a:xfrm>
        </p:grpSpPr>
        <p:sp>
          <p:nvSpPr>
            <p:cNvPr id="8" name="Freeform: Shape 7">
              <a:extLst>
                <a:ext uri="{FF2B5EF4-FFF2-40B4-BE49-F238E27FC236}">
                  <a16:creationId xmlns:a16="http://schemas.microsoft.com/office/drawing/2014/main" id="{EA0A82BA-1CC4-44FD-A9E2-93A0E1D81A99}"/>
                </a:ext>
              </a:extLst>
            </p:cNvPr>
            <p:cNvSpPr/>
            <p:nvPr/>
          </p:nvSpPr>
          <p:spPr>
            <a:xfrm>
              <a:off x="394814" y="2497395"/>
              <a:ext cx="2678684" cy="3435626"/>
            </a:xfrm>
            <a:custGeom>
              <a:avLst/>
              <a:gdLst>
                <a:gd name="connsiteX0" fmla="*/ 1843846 w 1887010"/>
                <a:gd name="connsiteY0" fmla="*/ 978172 h 2347256"/>
                <a:gd name="connsiteX1" fmla="*/ 1774809 w 1887010"/>
                <a:gd name="connsiteY1" fmla="*/ 918340 h 2347256"/>
                <a:gd name="connsiteX2" fmla="*/ 1616024 w 1887010"/>
                <a:gd name="connsiteY2" fmla="*/ 674410 h 2347256"/>
                <a:gd name="connsiteX3" fmla="*/ 1606819 w 1887010"/>
                <a:gd name="connsiteY3" fmla="*/ 582360 h 2347256"/>
                <a:gd name="connsiteX4" fmla="*/ 900341 w 1887010"/>
                <a:gd name="connsiteY4" fmla="*/ 41571 h 2347256"/>
                <a:gd name="connsiteX5" fmla="*/ 891136 w 1887010"/>
                <a:gd name="connsiteY5" fmla="*/ 41571 h 2347256"/>
                <a:gd name="connsiteX6" fmla="*/ 44282 w 1887010"/>
                <a:gd name="connsiteY6" fmla="*/ 764158 h 2347256"/>
                <a:gd name="connsiteX7" fmla="*/ 157043 w 1887010"/>
                <a:gd name="connsiteY7" fmla="*/ 1240513 h 2347256"/>
                <a:gd name="connsiteX8" fmla="*/ 200766 w 1887010"/>
                <a:gd name="connsiteY8" fmla="*/ 1993016 h 2347256"/>
                <a:gd name="connsiteX9" fmla="*/ 212272 w 1887010"/>
                <a:gd name="connsiteY9" fmla="*/ 2059751 h 2347256"/>
                <a:gd name="connsiteX10" fmla="*/ 895738 w 1887010"/>
                <a:gd name="connsiteY10" fmla="*/ 2319791 h 2347256"/>
                <a:gd name="connsiteX11" fmla="*/ 1118958 w 1887010"/>
                <a:gd name="connsiteY11" fmla="*/ 2294477 h 2347256"/>
                <a:gd name="connsiteX12" fmla="*/ 1164983 w 1887010"/>
                <a:gd name="connsiteY12" fmla="*/ 2239248 h 2347256"/>
                <a:gd name="connsiteX13" fmla="*/ 1164983 w 1887010"/>
                <a:gd name="connsiteY13" fmla="*/ 2002221 h 2347256"/>
                <a:gd name="connsiteX14" fmla="*/ 1215610 w 1887010"/>
                <a:gd name="connsiteY14" fmla="*/ 2009124 h 2347256"/>
                <a:gd name="connsiteX15" fmla="*/ 1507866 w 1887010"/>
                <a:gd name="connsiteY15" fmla="*/ 1995317 h 2347256"/>
                <a:gd name="connsiteX16" fmla="*/ 1668952 w 1887010"/>
                <a:gd name="connsiteY16" fmla="*/ 1758290 h 2347256"/>
                <a:gd name="connsiteX17" fmla="*/ 1662049 w 1887010"/>
                <a:gd name="connsiteY17" fmla="*/ 1732976 h 2347256"/>
                <a:gd name="connsiteX18" fmla="*/ 1668952 w 1887010"/>
                <a:gd name="connsiteY18" fmla="*/ 1677747 h 2347256"/>
                <a:gd name="connsiteX19" fmla="*/ 1675856 w 1887010"/>
                <a:gd name="connsiteY19" fmla="*/ 1650132 h 2347256"/>
                <a:gd name="connsiteX20" fmla="*/ 1664350 w 1887010"/>
                <a:gd name="connsiteY20" fmla="*/ 1574191 h 2347256"/>
                <a:gd name="connsiteX21" fmla="*/ 1599915 w 1887010"/>
                <a:gd name="connsiteY21" fmla="*/ 1532769 h 2347256"/>
                <a:gd name="connsiteX22" fmla="*/ 1461842 w 1887010"/>
                <a:gd name="connsiteY22" fmla="*/ 1445322 h 2347256"/>
                <a:gd name="connsiteX23" fmla="*/ 1687362 w 1887010"/>
                <a:gd name="connsiteY23" fmla="*/ 1413105 h 2347256"/>
                <a:gd name="connsiteX24" fmla="*/ 1726483 w 1887010"/>
                <a:gd name="connsiteY24" fmla="*/ 1355574 h 2347256"/>
                <a:gd name="connsiteX25" fmla="*/ 1719580 w 1887010"/>
                <a:gd name="connsiteY25" fmla="*/ 1219802 h 2347256"/>
                <a:gd name="connsiteX26" fmla="*/ 1830039 w 1887010"/>
                <a:gd name="connsiteY26" fmla="*/ 1143861 h 2347256"/>
                <a:gd name="connsiteX27" fmla="*/ 1843846 w 1887010"/>
                <a:gd name="connsiteY27" fmla="*/ 978172 h 2347256"/>
                <a:gd name="connsiteX28" fmla="*/ 1742592 w 1887010"/>
                <a:gd name="connsiteY28" fmla="*/ 1067920 h 2347256"/>
                <a:gd name="connsiteX29" fmla="*/ 1641338 w 1887010"/>
                <a:gd name="connsiteY29" fmla="*/ 1123150 h 2347256"/>
                <a:gd name="connsiteX30" fmla="*/ 1599915 w 1887010"/>
                <a:gd name="connsiteY30" fmla="*/ 1180681 h 2347256"/>
                <a:gd name="connsiteX31" fmla="*/ 1606819 w 1887010"/>
                <a:gd name="connsiteY31" fmla="*/ 1314152 h 2347256"/>
                <a:gd name="connsiteX32" fmla="*/ 1445733 w 1887010"/>
                <a:gd name="connsiteY32" fmla="*/ 1327960 h 2347256"/>
                <a:gd name="connsiteX33" fmla="*/ 1360587 w 1887010"/>
                <a:gd name="connsiteY33" fmla="*/ 1367080 h 2347256"/>
                <a:gd name="connsiteX34" fmla="*/ 1344479 w 1887010"/>
                <a:gd name="connsiteY34" fmla="*/ 1461431 h 2347256"/>
                <a:gd name="connsiteX35" fmla="*/ 1558493 w 1887010"/>
                <a:gd name="connsiteY35" fmla="*/ 1638626 h 2347256"/>
                <a:gd name="connsiteX36" fmla="*/ 1556192 w 1887010"/>
                <a:gd name="connsiteY36" fmla="*/ 1647831 h 2347256"/>
                <a:gd name="connsiteX37" fmla="*/ 1551590 w 1887010"/>
                <a:gd name="connsiteY37" fmla="*/ 1758290 h 2347256"/>
                <a:gd name="connsiteX38" fmla="*/ 1553891 w 1887010"/>
                <a:gd name="connsiteY38" fmla="*/ 1765194 h 2347256"/>
                <a:gd name="connsiteX39" fmla="*/ 1546987 w 1887010"/>
                <a:gd name="connsiteY39" fmla="*/ 1838833 h 2347256"/>
                <a:gd name="connsiteX40" fmla="*/ 1487155 w 1887010"/>
                <a:gd name="connsiteY40" fmla="*/ 1882557 h 2347256"/>
                <a:gd name="connsiteX41" fmla="*/ 1224815 w 1887010"/>
                <a:gd name="connsiteY41" fmla="*/ 1894063 h 2347256"/>
                <a:gd name="connsiteX42" fmla="*/ 976281 w 1887010"/>
                <a:gd name="connsiteY42" fmla="*/ 1822725 h 2347256"/>
                <a:gd name="connsiteX43" fmla="*/ 854316 w 1887010"/>
                <a:gd name="connsiteY43" fmla="*/ 1719169 h 2347256"/>
                <a:gd name="connsiteX44" fmla="*/ 773773 w 1887010"/>
                <a:gd name="connsiteY44" fmla="*/ 1703060 h 2347256"/>
                <a:gd name="connsiteX45" fmla="*/ 757664 w 1887010"/>
                <a:gd name="connsiteY45" fmla="*/ 1783604 h 2347256"/>
                <a:gd name="connsiteX46" fmla="*/ 921052 w 1887010"/>
                <a:gd name="connsiteY46" fmla="*/ 1926280 h 2347256"/>
                <a:gd name="connsiteX47" fmla="*/ 1047620 w 1887010"/>
                <a:gd name="connsiteY47" fmla="*/ 1979208 h 2347256"/>
                <a:gd name="connsiteX48" fmla="*/ 1047620 w 1887010"/>
                <a:gd name="connsiteY48" fmla="*/ 2193223 h 2347256"/>
                <a:gd name="connsiteX49" fmla="*/ 322732 w 1887010"/>
                <a:gd name="connsiteY49" fmla="*/ 2002221 h 2347256"/>
                <a:gd name="connsiteX50" fmla="*/ 253695 w 1887010"/>
                <a:gd name="connsiteY50" fmla="*/ 1180681 h 2347256"/>
                <a:gd name="connsiteX51" fmla="*/ 159344 w 1887010"/>
                <a:gd name="connsiteY51" fmla="*/ 773363 h 2347256"/>
                <a:gd name="connsiteX52" fmla="*/ 891136 w 1887010"/>
                <a:gd name="connsiteY52" fmla="*/ 156632 h 2347256"/>
                <a:gd name="connsiteX53" fmla="*/ 900341 w 1887010"/>
                <a:gd name="connsiteY53" fmla="*/ 156632 h 2347256"/>
                <a:gd name="connsiteX54" fmla="*/ 1494059 w 1887010"/>
                <a:gd name="connsiteY54" fmla="*/ 600770 h 2347256"/>
                <a:gd name="connsiteX55" fmla="*/ 1500963 w 1887010"/>
                <a:gd name="connsiteY55" fmla="*/ 681313 h 2347256"/>
                <a:gd name="connsiteX56" fmla="*/ 1719580 w 1887010"/>
                <a:gd name="connsiteY56" fmla="*/ 1021896 h 2347256"/>
                <a:gd name="connsiteX57" fmla="*/ 1744893 w 1887010"/>
                <a:gd name="connsiteY57" fmla="*/ 1038004 h 2347256"/>
                <a:gd name="connsiteX58" fmla="*/ 1742592 w 1887010"/>
                <a:gd name="connsiteY58" fmla="*/ 1067920 h 234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887010" h="2347256">
                  <a:moveTo>
                    <a:pt x="1843846" y="978172"/>
                  </a:moveTo>
                  <a:cubicBezTo>
                    <a:pt x="1827737" y="952859"/>
                    <a:pt x="1802424" y="932148"/>
                    <a:pt x="1774809" y="918340"/>
                  </a:cubicBezTo>
                  <a:cubicBezTo>
                    <a:pt x="1682760" y="870014"/>
                    <a:pt x="1620627" y="777965"/>
                    <a:pt x="1616024" y="674410"/>
                  </a:cubicBezTo>
                  <a:cubicBezTo>
                    <a:pt x="1613723" y="644494"/>
                    <a:pt x="1611422" y="612276"/>
                    <a:pt x="1606819" y="582360"/>
                  </a:cubicBezTo>
                  <a:cubicBezTo>
                    <a:pt x="1567698" y="336128"/>
                    <a:pt x="1411214" y="41571"/>
                    <a:pt x="900341" y="41571"/>
                  </a:cubicBezTo>
                  <a:lnTo>
                    <a:pt x="891136" y="41571"/>
                  </a:lnTo>
                  <a:cubicBezTo>
                    <a:pt x="435492" y="41571"/>
                    <a:pt x="78801" y="345333"/>
                    <a:pt x="44282" y="764158"/>
                  </a:cubicBezTo>
                  <a:cubicBezTo>
                    <a:pt x="30475" y="929846"/>
                    <a:pt x="69596" y="1097836"/>
                    <a:pt x="157043" y="1240513"/>
                  </a:cubicBezTo>
                  <a:cubicBezTo>
                    <a:pt x="299719" y="1468335"/>
                    <a:pt x="315828" y="1751386"/>
                    <a:pt x="200766" y="1993016"/>
                  </a:cubicBezTo>
                  <a:cubicBezTo>
                    <a:pt x="189260" y="2016028"/>
                    <a:pt x="193862" y="2041342"/>
                    <a:pt x="212272" y="2059751"/>
                  </a:cubicBezTo>
                  <a:cubicBezTo>
                    <a:pt x="400973" y="2225440"/>
                    <a:pt x="642603" y="2317490"/>
                    <a:pt x="895738" y="2319791"/>
                  </a:cubicBezTo>
                  <a:cubicBezTo>
                    <a:pt x="971679" y="2319791"/>
                    <a:pt x="1045318" y="2310586"/>
                    <a:pt x="1118958" y="2294477"/>
                  </a:cubicBezTo>
                  <a:cubicBezTo>
                    <a:pt x="1146573" y="2289875"/>
                    <a:pt x="1164983" y="2264561"/>
                    <a:pt x="1164983" y="2239248"/>
                  </a:cubicBezTo>
                  <a:lnTo>
                    <a:pt x="1164983" y="2002221"/>
                  </a:lnTo>
                  <a:cubicBezTo>
                    <a:pt x="1181091" y="2004522"/>
                    <a:pt x="1199501" y="2006823"/>
                    <a:pt x="1215610" y="2009124"/>
                  </a:cubicBezTo>
                  <a:cubicBezTo>
                    <a:pt x="1312261" y="2018329"/>
                    <a:pt x="1411214" y="2013727"/>
                    <a:pt x="1507866" y="1995317"/>
                  </a:cubicBezTo>
                  <a:cubicBezTo>
                    <a:pt x="1618325" y="1974606"/>
                    <a:pt x="1689663" y="1866448"/>
                    <a:pt x="1668952" y="1758290"/>
                  </a:cubicBezTo>
                  <a:cubicBezTo>
                    <a:pt x="1666651" y="1749085"/>
                    <a:pt x="1664350" y="1742181"/>
                    <a:pt x="1662049" y="1732976"/>
                  </a:cubicBezTo>
                  <a:cubicBezTo>
                    <a:pt x="1662049" y="1714567"/>
                    <a:pt x="1664350" y="1696157"/>
                    <a:pt x="1668952" y="1677747"/>
                  </a:cubicBezTo>
                  <a:lnTo>
                    <a:pt x="1675856" y="1650132"/>
                  </a:lnTo>
                  <a:cubicBezTo>
                    <a:pt x="1682760" y="1624819"/>
                    <a:pt x="1678157" y="1594903"/>
                    <a:pt x="1664350" y="1574191"/>
                  </a:cubicBezTo>
                  <a:cubicBezTo>
                    <a:pt x="1650543" y="1551179"/>
                    <a:pt x="1627530" y="1537372"/>
                    <a:pt x="1599915" y="1532769"/>
                  </a:cubicBezTo>
                  <a:cubicBezTo>
                    <a:pt x="1528577" y="1521263"/>
                    <a:pt x="1482553" y="1491347"/>
                    <a:pt x="1461842" y="1445322"/>
                  </a:cubicBezTo>
                  <a:cubicBezTo>
                    <a:pt x="1537782" y="1445322"/>
                    <a:pt x="1613723" y="1436117"/>
                    <a:pt x="1687362" y="1413105"/>
                  </a:cubicBezTo>
                  <a:cubicBezTo>
                    <a:pt x="1712676" y="1403900"/>
                    <a:pt x="1726483" y="1380888"/>
                    <a:pt x="1726483" y="1355574"/>
                  </a:cubicBezTo>
                  <a:lnTo>
                    <a:pt x="1719580" y="1219802"/>
                  </a:lnTo>
                  <a:cubicBezTo>
                    <a:pt x="1761002" y="1203693"/>
                    <a:pt x="1800123" y="1178380"/>
                    <a:pt x="1830039" y="1143861"/>
                  </a:cubicBezTo>
                  <a:cubicBezTo>
                    <a:pt x="1869160" y="1097836"/>
                    <a:pt x="1876063" y="1031101"/>
                    <a:pt x="1843846" y="978172"/>
                  </a:cubicBezTo>
                  <a:close/>
                  <a:moveTo>
                    <a:pt x="1742592" y="1067920"/>
                  </a:moveTo>
                  <a:cubicBezTo>
                    <a:pt x="1714977" y="1095535"/>
                    <a:pt x="1680459" y="1116246"/>
                    <a:pt x="1641338" y="1123150"/>
                  </a:cubicBezTo>
                  <a:cubicBezTo>
                    <a:pt x="1616024" y="1130054"/>
                    <a:pt x="1599915" y="1155367"/>
                    <a:pt x="1599915" y="1180681"/>
                  </a:cubicBezTo>
                  <a:lnTo>
                    <a:pt x="1606819" y="1314152"/>
                  </a:lnTo>
                  <a:cubicBezTo>
                    <a:pt x="1553891" y="1325658"/>
                    <a:pt x="1500963" y="1330261"/>
                    <a:pt x="1445733" y="1327960"/>
                  </a:cubicBezTo>
                  <a:cubicBezTo>
                    <a:pt x="1413516" y="1325658"/>
                    <a:pt x="1381298" y="1341767"/>
                    <a:pt x="1360587" y="1367080"/>
                  </a:cubicBezTo>
                  <a:cubicBezTo>
                    <a:pt x="1339876" y="1394695"/>
                    <a:pt x="1332972" y="1429214"/>
                    <a:pt x="1344479" y="1461431"/>
                  </a:cubicBezTo>
                  <a:cubicBezTo>
                    <a:pt x="1360587" y="1514359"/>
                    <a:pt x="1411214" y="1606409"/>
                    <a:pt x="1558493" y="1638626"/>
                  </a:cubicBezTo>
                  <a:lnTo>
                    <a:pt x="1556192" y="1647831"/>
                  </a:lnTo>
                  <a:cubicBezTo>
                    <a:pt x="1546987" y="1684651"/>
                    <a:pt x="1544686" y="1721470"/>
                    <a:pt x="1551590" y="1758290"/>
                  </a:cubicBezTo>
                  <a:cubicBezTo>
                    <a:pt x="1551590" y="1760591"/>
                    <a:pt x="1553891" y="1762893"/>
                    <a:pt x="1553891" y="1765194"/>
                  </a:cubicBezTo>
                  <a:cubicBezTo>
                    <a:pt x="1563096" y="1790507"/>
                    <a:pt x="1560795" y="1815821"/>
                    <a:pt x="1546987" y="1838833"/>
                  </a:cubicBezTo>
                  <a:cubicBezTo>
                    <a:pt x="1535481" y="1861845"/>
                    <a:pt x="1512469" y="1877954"/>
                    <a:pt x="1487155" y="1882557"/>
                  </a:cubicBezTo>
                  <a:cubicBezTo>
                    <a:pt x="1402009" y="1898665"/>
                    <a:pt x="1312261" y="1900966"/>
                    <a:pt x="1224815" y="1894063"/>
                  </a:cubicBezTo>
                  <a:cubicBezTo>
                    <a:pt x="1137368" y="1887159"/>
                    <a:pt x="1054523" y="1864147"/>
                    <a:pt x="976281" y="1822725"/>
                  </a:cubicBezTo>
                  <a:cubicBezTo>
                    <a:pt x="927956" y="1799712"/>
                    <a:pt x="886533" y="1762893"/>
                    <a:pt x="854316" y="1719169"/>
                  </a:cubicBezTo>
                  <a:cubicBezTo>
                    <a:pt x="835906" y="1691554"/>
                    <a:pt x="801388" y="1684651"/>
                    <a:pt x="773773" y="1703060"/>
                  </a:cubicBezTo>
                  <a:cubicBezTo>
                    <a:pt x="746158" y="1721470"/>
                    <a:pt x="739255" y="1755989"/>
                    <a:pt x="757664" y="1783604"/>
                  </a:cubicBezTo>
                  <a:cubicBezTo>
                    <a:pt x="799087" y="1843436"/>
                    <a:pt x="856617" y="1891762"/>
                    <a:pt x="921052" y="1926280"/>
                  </a:cubicBezTo>
                  <a:cubicBezTo>
                    <a:pt x="962474" y="1949292"/>
                    <a:pt x="1003896" y="1965401"/>
                    <a:pt x="1047620" y="1979208"/>
                  </a:cubicBezTo>
                  <a:lnTo>
                    <a:pt x="1047620" y="2193223"/>
                  </a:lnTo>
                  <a:cubicBezTo>
                    <a:pt x="684025" y="2255356"/>
                    <a:pt x="410178" y="2073559"/>
                    <a:pt x="322732" y="2002221"/>
                  </a:cubicBezTo>
                  <a:cubicBezTo>
                    <a:pt x="433191" y="1732976"/>
                    <a:pt x="407877" y="1426913"/>
                    <a:pt x="253695" y="1180681"/>
                  </a:cubicBezTo>
                  <a:cubicBezTo>
                    <a:pt x="180055" y="1058715"/>
                    <a:pt x="147838" y="916039"/>
                    <a:pt x="159344" y="773363"/>
                  </a:cubicBezTo>
                  <a:cubicBezTo>
                    <a:pt x="189260" y="416672"/>
                    <a:pt x="495324" y="156632"/>
                    <a:pt x="891136" y="156632"/>
                  </a:cubicBezTo>
                  <a:lnTo>
                    <a:pt x="900341" y="156632"/>
                  </a:lnTo>
                  <a:cubicBezTo>
                    <a:pt x="1250128" y="156632"/>
                    <a:pt x="1445733" y="301610"/>
                    <a:pt x="1494059" y="600770"/>
                  </a:cubicBezTo>
                  <a:cubicBezTo>
                    <a:pt x="1498661" y="628385"/>
                    <a:pt x="1500963" y="653698"/>
                    <a:pt x="1500963" y="681313"/>
                  </a:cubicBezTo>
                  <a:cubicBezTo>
                    <a:pt x="1507866" y="826291"/>
                    <a:pt x="1590711" y="955160"/>
                    <a:pt x="1719580" y="1021896"/>
                  </a:cubicBezTo>
                  <a:cubicBezTo>
                    <a:pt x="1728785" y="1026498"/>
                    <a:pt x="1737989" y="1031101"/>
                    <a:pt x="1744893" y="1038004"/>
                  </a:cubicBezTo>
                  <a:cubicBezTo>
                    <a:pt x="1751797" y="1047209"/>
                    <a:pt x="1749495" y="1058715"/>
                    <a:pt x="1742592" y="1067920"/>
                  </a:cubicBezTo>
                  <a:close/>
                </a:path>
              </a:pathLst>
            </a:custGeom>
            <a:solidFill>
              <a:schemeClr val="accent1"/>
            </a:solidFill>
            <a:ln w="22942" cap="flat">
              <a:noFill/>
              <a:prstDash val="solid"/>
              <a:miter/>
            </a:ln>
          </p:spPr>
          <p:txBody>
            <a:bodyPr rtlCol="0" anchor="ctr"/>
            <a:lstStyle/>
            <a:p>
              <a:endParaRPr lang="en-GB"/>
            </a:p>
          </p:txBody>
        </p:sp>
        <p:sp>
          <p:nvSpPr>
            <p:cNvPr id="10" name="TextBox 9">
              <a:extLst>
                <a:ext uri="{FF2B5EF4-FFF2-40B4-BE49-F238E27FC236}">
                  <a16:creationId xmlns:a16="http://schemas.microsoft.com/office/drawing/2014/main" id="{176407D4-0FCA-455E-9544-EE18E98A3574}"/>
                </a:ext>
              </a:extLst>
            </p:cNvPr>
            <p:cNvSpPr txBox="1"/>
            <p:nvPr/>
          </p:nvSpPr>
          <p:spPr>
            <a:xfrm>
              <a:off x="3167853" y="1537544"/>
              <a:ext cx="4120963" cy="1995670"/>
            </a:xfrm>
            <a:prstGeom prst="rect">
              <a:avLst/>
            </a:prstGeom>
            <a:noFill/>
          </p:spPr>
          <p:txBody>
            <a:bodyPr wrap="square" rtlCol="0">
              <a:spAutoFit/>
            </a:bodyPr>
            <a:lstStyle/>
            <a:p>
              <a:r>
                <a:rPr lang="en-US" sz="2400" b="1" dirty="0">
                  <a:solidFill>
                    <a:schemeClr val="accent1"/>
                  </a:solidFill>
                </a:rPr>
                <a:t>Can you tell me more about “not worrying” about your blood pressure?</a:t>
              </a:r>
            </a:p>
          </p:txBody>
        </p:sp>
        <p:sp>
          <p:nvSpPr>
            <p:cNvPr id="11" name="Speech Bubble: Rectangle with Corners Rounded 10">
              <a:extLst>
                <a:ext uri="{FF2B5EF4-FFF2-40B4-BE49-F238E27FC236}">
                  <a16:creationId xmlns:a16="http://schemas.microsoft.com/office/drawing/2014/main" id="{6680B5B9-4E91-4086-9B28-36B22CE3EC2B}"/>
                </a:ext>
              </a:extLst>
            </p:cNvPr>
            <p:cNvSpPr/>
            <p:nvPr/>
          </p:nvSpPr>
          <p:spPr>
            <a:xfrm>
              <a:off x="3073498" y="1346277"/>
              <a:ext cx="4120964" cy="2604398"/>
            </a:xfrm>
            <a:prstGeom prst="wedgeRoundRectCallout">
              <a:avLst>
                <a:gd name="adj1" fmla="val -38409"/>
                <a:gd name="adj2" fmla="val 72252"/>
                <a:gd name="adj3" fmla="val 16667"/>
              </a:avLst>
            </a:prstGeom>
            <a:no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4" name="TextBox 13">
            <a:extLst>
              <a:ext uri="{FF2B5EF4-FFF2-40B4-BE49-F238E27FC236}">
                <a16:creationId xmlns:a16="http://schemas.microsoft.com/office/drawing/2014/main" id="{4EDC8DCD-9933-430D-92EC-2D8D55605A35}"/>
              </a:ext>
            </a:extLst>
          </p:cNvPr>
          <p:cNvSpPr txBox="1"/>
          <p:nvPr/>
        </p:nvSpPr>
        <p:spPr>
          <a:xfrm>
            <a:off x="3969834" y="787007"/>
            <a:ext cx="2441038" cy="954107"/>
          </a:xfrm>
          <a:prstGeom prst="rect">
            <a:avLst/>
          </a:prstGeom>
          <a:noFill/>
        </p:spPr>
        <p:txBody>
          <a:bodyPr wrap="square" rtlCol="0">
            <a:spAutoFit/>
          </a:bodyPr>
          <a:lstStyle/>
          <a:p>
            <a:r>
              <a:rPr lang="en-GB" sz="2800" b="1" dirty="0">
                <a:solidFill>
                  <a:schemeClr val="tx2"/>
                </a:solidFill>
              </a:rPr>
              <a:t>Sure Chat, Chat, Chat…</a:t>
            </a:r>
          </a:p>
        </p:txBody>
      </p:sp>
      <p:sp>
        <p:nvSpPr>
          <p:cNvPr id="15" name="Speech Bubble: Rectangle with Corners Rounded 14">
            <a:extLst>
              <a:ext uri="{FF2B5EF4-FFF2-40B4-BE49-F238E27FC236}">
                <a16:creationId xmlns:a16="http://schemas.microsoft.com/office/drawing/2014/main" id="{76BBC68C-4167-4E96-A732-74A37258C995}"/>
              </a:ext>
            </a:extLst>
          </p:cNvPr>
          <p:cNvSpPr/>
          <p:nvPr/>
        </p:nvSpPr>
        <p:spPr>
          <a:xfrm>
            <a:off x="3746810" y="592247"/>
            <a:ext cx="2664062" cy="1392040"/>
          </a:xfrm>
          <a:prstGeom prst="wedgeRoundRectCallout">
            <a:avLst>
              <a:gd name="adj1" fmla="val 47320"/>
              <a:gd name="adj2" fmla="val 82671"/>
              <a:gd name="adj3" fmla="val 16667"/>
            </a:avLst>
          </a:prstGeom>
          <a:noFill/>
          <a:ln w="349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6" name="Straight Connector 15">
            <a:extLst>
              <a:ext uri="{FF2B5EF4-FFF2-40B4-BE49-F238E27FC236}">
                <a16:creationId xmlns:a16="http://schemas.microsoft.com/office/drawing/2014/main" id="{D9A465EA-2978-4610-98AE-692C0A749135}"/>
              </a:ext>
            </a:extLst>
          </p:cNvPr>
          <p:cNvCxnSpPr/>
          <p:nvPr/>
        </p:nvCxnSpPr>
        <p:spPr>
          <a:xfrm>
            <a:off x="0" y="6168496"/>
            <a:ext cx="9144000" cy="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41217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73A0CFB-EE5E-4F43-8F0D-D9E2588D3F3E}"/>
              </a:ext>
            </a:extLst>
          </p:cNvPr>
          <p:cNvSpPr>
            <a:spLocks noGrp="1"/>
          </p:cNvSpPr>
          <p:nvPr>
            <p:ph type="body" sz="quarter" idx="10"/>
          </p:nvPr>
        </p:nvSpPr>
        <p:spPr>
          <a:xfrm>
            <a:off x="598277" y="2155244"/>
            <a:ext cx="7787439" cy="1666816"/>
          </a:xfrm>
        </p:spPr>
        <p:txBody>
          <a:bodyPr/>
          <a:lstStyle/>
          <a:p>
            <a:r>
              <a:rPr lang="en-GB" sz="6000" dirty="0"/>
              <a:t>Closed Questions</a:t>
            </a:r>
          </a:p>
        </p:txBody>
      </p:sp>
    </p:spTree>
    <p:extLst>
      <p:ext uri="{BB962C8B-B14F-4D97-AF65-F5344CB8AC3E}">
        <p14:creationId xmlns:p14="http://schemas.microsoft.com/office/powerpoint/2010/main" val="4169093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D555F8-FAEA-7B4D-B086-15F1210996F6}"/>
              </a:ext>
            </a:extLst>
          </p:cNvPr>
          <p:cNvSpPr>
            <a:spLocks noGrp="1"/>
          </p:cNvSpPr>
          <p:nvPr>
            <p:ph type="body" sz="quarter" idx="10"/>
          </p:nvPr>
        </p:nvSpPr>
        <p:spPr/>
        <p:txBody>
          <a:bodyPr/>
          <a:lstStyle/>
          <a:p>
            <a:r>
              <a:rPr lang="en-US" dirty="0"/>
              <a:t>What is Motivational Interviewing (MI)?</a:t>
            </a:r>
            <a:endParaRPr lang="en-GB" dirty="0"/>
          </a:p>
          <a:p>
            <a:endParaRPr lang="en-US" dirty="0"/>
          </a:p>
        </p:txBody>
      </p:sp>
    </p:spTree>
    <p:extLst>
      <p:ext uri="{BB962C8B-B14F-4D97-AF65-F5344CB8AC3E}">
        <p14:creationId xmlns:p14="http://schemas.microsoft.com/office/powerpoint/2010/main" val="22629598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C86D5DC7-144A-4FEF-9A5E-5E35340DDBF6}"/>
              </a:ext>
            </a:extLst>
          </p:cNvPr>
          <p:cNvSpPr/>
          <p:nvPr/>
        </p:nvSpPr>
        <p:spPr>
          <a:xfrm flipH="1">
            <a:off x="6527639" y="905418"/>
            <a:ext cx="2221547" cy="2849312"/>
          </a:xfrm>
          <a:custGeom>
            <a:avLst/>
            <a:gdLst>
              <a:gd name="connsiteX0" fmla="*/ 1843846 w 1887010"/>
              <a:gd name="connsiteY0" fmla="*/ 978172 h 2347256"/>
              <a:gd name="connsiteX1" fmla="*/ 1774809 w 1887010"/>
              <a:gd name="connsiteY1" fmla="*/ 918340 h 2347256"/>
              <a:gd name="connsiteX2" fmla="*/ 1616024 w 1887010"/>
              <a:gd name="connsiteY2" fmla="*/ 674410 h 2347256"/>
              <a:gd name="connsiteX3" fmla="*/ 1606819 w 1887010"/>
              <a:gd name="connsiteY3" fmla="*/ 582360 h 2347256"/>
              <a:gd name="connsiteX4" fmla="*/ 900341 w 1887010"/>
              <a:gd name="connsiteY4" fmla="*/ 41571 h 2347256"/>
              <a:gd name="connsiteX5" fmla="*/ 891136 w 1887010"/>
              <a:gd name="connsiteY5" fmla="*/ 41571 h 2347256"/>
              <a:gd name="connsiteX6" fmla="*/ 44282 w 1887010"/>
              <a:gd name="connsiteY6" fmla="*/ 764158 h 2347256"/>
              <a:gd name="connsiteX7" fmla="*/ 157043 w 1887010"/>
              <a:gd name="connsiteY7" fmla="*/ 1240513 h 2347256"/>
              <a:gd name="connsiteX8" fmla="*/ 200766 w 1887010"/>
              <a:gd name="connsiteY8" fmla="*/ 1993016 h 2347256"/>
              <a:gd name="connsiteX9" fmla="*/ 212272 w 1887010"/>
              <a:gd name="connsiteY9" fmla="*/ 2059751 h 2347256"/>
              <a:gd name="connsiteX10" fmla="*/ 895738 w 1887010"/>
              <a:gd name="connsiteY10" fmla="*/ 2319791 h 2347256"/>
              <a:gd name="connsiteX11" fmla="*/ 1118958 w 1887010"/>
              <a:gd name="connsiteY11" fmla="*/ 2294477 h 2347256"/>
              <a:gd name="connsiteX12" fmla="*/ 1164983 w 1887010"/>
              <a:gd name="connsiteY12" fmla="*/ 2239248 h 2347256"/>
              <a:gd name="connsiteX13" fmla="*/ 1164983 w 1887010"/>
              <a:gd name="connsiteY13" fmla="*/ 2002221 h 2347256"/>
              <a:gd name="connsiteX14" fmla="*/ 1215610 w 1887010"/>
              <a:gd name="connsiteY14" fmla="*/ 2009124 h 2347256"/>
              <a:gd name="connsiteX15" fmla="*/ 1507866 w 1887010"/>
              <a:gd name="connsiteY15" fmla="*/ 1995317 h 2347256"/>
              <a:gd name="connsiteX16" fmla="*/ 1668952 w 1887010"/>
              <a:gd name="connsiteY16" fmla="*/ 1758290 h 2347256"/>
              <a:gd name="connsiteX17" fmla="*/ 1662049 w 1887010"/>
              <a:gd name="connsiteY17" fmla="*/ 1732976 h 2347256"/>
              <a:gd name="connsiteX18" fmla="*/ 1668952 w 1887010"/>
              <a:gd name="connsiteY18" fmla="*/ 1677747 h 2347256"/>
              <a:gd name="connsiteX19" fmla="*/ 1675856 w 1887010"/>
              <a:gd name="connsiteY19" fmla="*/ 1650132 h 2347256"/>
              <a:gd name="connsiteX20" fmla="*/ 1664350 w 1887010"/>
              <a:gd name="connsiteY20" fmla="*/ 1574191 h 2347256"/>
              <a:gd name="connsiteX21" fmla="*/ 1599915 w 1887010"/>
              <a:gd name="connsiteY21" fmla="*/ 1532769 h 2347256"/>
              <a:gd name="connsiteX22" fmla="*/ 1461842 w 1887010"/>
              <a:gd name="connsiteY22" fmla="*/ 1445322 h 2347256"/>
              <a:gd name="connsiteX23" fmla="*/ 1687362 w 1887010"/>
              <a:gd name="connsiteY23" fmla="*/ 1413105 h 2347256"/>
              <a:gd name="connsiteX24" fmla="*/ 1726483 w 1887010"/>
              <a:gd name="connsiteY24" fmla="*/ 1355574 h 2347256"/>
              <a:gd name="connsiteX25" fmla="*/ 1719580 w 1887010"/>
              <a:gd name="connsiteY25" fmla="*/ 1219802 h 2347256"/>
              <a:gd name="connsiteX26" fmla="*/ 1830039 w 1887010"/>
              <a:gd name="connsiteY26" fmla="*/ 1143861 h 2347256"/>
              <a:gd name="connsiteX27" fmla="*/ 1843846 w 1887010"/>
              <a:gd name="connsiteY27" fmla="*/ 978172 h 2347256"/>
              <a:gd name="connsiteX28" fmla="*/ 1742592 w 1887010"/>
              <a:gd name="connsiteY28" fmla="*/ 1067920 h 2347256"/>
              <a:gd name="connsiteX29" fmla="*/ 1641338 w 1887010"/>
              <a:gd name="connsiteY29" fmla="*/ 1123150 h 2347256"/>
              <a:gd name="connsiteX30" fmla="*/ 1599915 w 1887010"/>
              <a:gd name="connsiteY30" fmla="*/ 1180681 h 2347256"/>
              <a:gd name="connsiteX31" fmla="*/ 1606819 w 1887010"/>
              <a:gd name="connsiteY31" fmla="*/ 1314152 h 2347256"/>
              <a:gd name="connsiteX32" fmla="*/ 1445733 w 1887010"/>
              <a:gd name="connsiteY32" fmla="*/ 1327960 h 2347256"/>
              <a:gd name="connsiteX33" fmla="*/ 1360587 w 1887010"/>
              <a:gd name="connsiteY33" fmla="*/ 1367080 h 2347256"/>
              <a:gd name="connsiteX34" fmla="*/ 1344479 w 1887010"/>
              <a:gd name="connsiteY34" fmla="*/ 1461431 h 2347256"/>
              <a:gd name="connsiteX35" fmla="*/ 1558493 w 1887010"/>
              <a:gd name="connsiteY35" fmla="*/ 1638626 h 2347256"/>
              <a:gd name="connsiteX36" fmla="*/ 1556192 w 1887010"/>
              <a:gd name="connsiteY36" fmla="*/ 1647831 h 2347256"/>
              <a:gd name="connsiteX37" fmla="*/ 1551590 w 1887010"/>
              <a:gd name="connsiteY37" fmla="*/ 1758290 h 2347256"/>
              <a:gd name="connsiteX38" fmla="*/ 1553891 w 1887010"/>
              <a:gd name="connsiteY38" fmla="*/ 1765194 h 2347256"/>
              <a:gd name="connsiteX39" fmla="*/ 1546987 w 1887010"/>
              <a:gd name="connsiteY39" fmla="*/ 1838833 h 2347256"/>
              <a:gd name="connsiteX40" fmla="*/ 1487155 w 1887010"/>
              <a:gd name="connsiteY40" fmla="*/ 1882557 h 2347256"/>
              <a:gd name="connsiteX41" fmla="*/ 1224815 w 1887010"/>
              <a:gd name="connsiteY41" fmla="*/ 1894063 h 2347256"/>
              <a:gd name="connsiteX42" fmla="*/ 976281 w 1887010"/>
              <a:gd name="connsiteY42" fmla="*/ 1822725 h 2347256"/>
              <a:gd name="connsiteX43" fmla="*/ 854316 w 1887010"/>
              <a:gd name="connsiteY43" fmla="*/ 1719169 h 2347256"/>
              <a:gd name="connsiteX44" fmla="*/ 773773 w 1887010"/>
              <a:gd name="connsiteY44" fmla="*/ 1703060 h 2347256"/>
              <a:gd name="connsiteX45" fmla="*/ 757664 w 1887010"/>
              <a:gd name="connsiteY45" fmla="*/ 1783604 h 2347256"/>
              <a:gd name="connsiteX46" fmla="*/ 921052 w 1887010"/>
              <a:gd name="connsiteY46" fmla="*/ 1926280 h 2347256"/>
              <a:gd name="connsiteX47" fmla="*/ 1047620 w 1887010"/>
              <a:gd name="connsiteY47" fmla="*/ 1979208 h 2347256"/>
              <a:gd name="connsiteX48" fmla="*/ 1047620 w 1887010"/>
              <a:gd name="connsiteY48" fmla="*/ 2193223 h 2347256"/>
              <a:gd name="connsiteX49" fmla="*/ 322732 w 1887010"/>
              <a:gd name="connsiteY49" fmla="*/ 2002221 h 2347256"/>
              <a:gd name="connsiteX50" fmla="*/ 253695 w 1887010"/>
              <a:gd name="connsiteY50" fmla="*/ 1180681 h 2347256"/>
              <a:gd name="connsiteX51" fmla="*/ 159344 w 1887010"/>
              <a:gd name="connsiteY51" fmla="*/ 773363 h 2347256"/>
              <a:gd name="connsiteX52" fmla="*/ 891136 w 1887010"/>
              <a:gd name="connsiteY52" fmla="*/ 156632 h 2347256"/>
              <a:gd name="connsiteX53" fmla="*/ 900341 w 1887010"/>
              <a:gd name="connsiteY53" fmla="*/ 156632 h 2347256"/>
              <a:gd name="connsiteX54" fmla="*/ 1494059 w 1887010"/>
              <a:gd name="connsiteY54" fmla="*/ 600770 h 2347256"/>
              <a:gd name="connsiteX55" fmla="*/ 1500963 w 1887010"/>
              <a:gd name="connsiteY55" fmla="*/ 681313 h 2347256"/>
              <a:gd name="connsiteX56" fmla="*/ 1719580 w 1887010"/>
              <a:gd name="connsiteY56" fmla="*/ 1021896 h 2347256"/>
              <a:gd name="connsiteX57" fmla="*/ 1744893 w 1887010"/>
              <a:gd name="connsiteY57" fmla="*/ 1038004 h 2347256"/>
              <a:gd name="connsiteX58" fmla="*/ 1742592 w 1887010"/>
              <a:gd name="connsiteY58" fmla="*/ 1067920 h 234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887010" h="2347256">
                <a:moveTo>
                  <a:pt x="1843846" y="978172"/>
                </a:moveTo>
                <a:cubicBezTo>
                  <a:pt x="1827737" y="952859"/>
                  <a:pt x="1802424" y="932148"/>
                  <a:pt x="1774809" y="918340"/>
                </a:cubicBezTo>
                <a:cubicBezTo>
                  <a:pt x="1682760" y="870014"/>
                  <a:pt x="1620627" y="777965"/>
                  <a:pt x="1616024" y="674410"/>
                </a:cubicBezTo>
                <a:cubicBezTo>
                  <a:pt x="1613723" y="644494"/>
                  <a:pt x="1611422" y="612276"/>
                  <a:pt x="1606819" y="582360"/>
                </a:cubicBezTo>
                <a:cubicBezTo>
                  <a:pt x="1567698" y="336128"/>
                  <a:pt x="1411214" y="41571"/>
                  <a:pt x="900341" y="41571"/>
                </a:cubicBezTo>
                <a:lnTo>
                  <a:pt x="891136" y="41571"/>
                </a:lnTo>
                <a:cubicBezTo>
                  <a:pt x="435492" y="41571"/>
                  <a:pt x="78801" y="345333"/>
                  <a:pt x="44282" y="764158"/>
                </a:cubicBezTo>
                <a:cubicBezTo>
                  <a:pt x="30475" y="929846"/>
                  <a:pt x="69596" y="1097836"/>
                  <a:pt x="157043" y="1240513"/>
                </a:cubicBezTo>
                <a:cubicBezTo>
                  <a:pt x="299719" y="1468335"/>
                  <a:pt x="315828" y="1751386"/>
                  <a:pt x="200766" y="1993016"/>
                </a:cubicBezTo>
                <a:cubicBezTo>
                  <a:pt x="189260" y="2016028"/>
                  <a:pt x="193862" y="2041342"/>
                  <a:pt x="212272" y="2059751"/>
                </a:cubicBezTo>
                <a:cubicBezTo>
                  <a:pt x="400973" y="2225440"/>
                  <a:pt x="642603" y="2317490"/>
                  <a:pt x="895738" y="2319791"/>
                </a:cubicBezTo>
                <a:cubicBezTo>
                  <a:pt x="971679" y="2319791"/>
                  <a:pt x="1045318" y="2310586"/>
                  <a:pt x="1118958" y="2294477"/>
                </a:cubicBezTo>
                <a:cubicBezTo>
                  <a:pt x="1146573" y="2289875"/>
                  <a:pt x="1164983" y="2264561"/>
                  <a:pt x="1164983" y="2239248"/>
                </a:cubicBezTo>
                <a:lnTo>
                  <a:pt x="1164983" y="2002221"/>
                </a:lnTo>
                <a:cubicBezTo>
                  <a:pt x="1181091" y="2004522"/>
                  <a:pt x="1199501" y="2006823"/>
                  <a:pt x="1215610" y="2009124"/>
                </a:cubicBezTo>
                <a:cubicBezTo>
                  <a:pt x="1312261" y="2018329"/>
                  <a:pt x="1411214" y="2013727"/>
                  <a:pt x="1507866" y="1995317"/>
                </a:cubicBezTo>
                <a:cubicBezTo>
                  <a:pt x="1618325" y="1974606"/>
                  <a:pt x="1689663" y="1866448"/>
                  <a:pt x="1668952" y="1758290"/>
                </a:cubicBezTo>
                <a:cubicBezTo>
                  <a:pt x="1666651" y="1749085"/>
                  <a:pt x="1664350" y="1742181"/>
                  <a:pt x="1662049" y="1732976"/>
                </a:cubicBezTo>
                <a:cubicBezTo>
                  <a:pt x="1662049" y="1714567"/>
                  <a:pt x="1664350" y="1696157"/>
                  <a:pt x="1668952" y="1677747"/>
                </a:cubicBezTo>
                <a:lnTo>
                  <a:pt x="1675856" y="1650132"/>
                </a:lnTo>
                <a:cubicBezTo>
                  <a:pt x="1682760" y="1624819"/>
                  <a:pt x="1678157" y="1594903"/>
                  <a:pt x="1664350" y="1574191"/>
                </a:cubicBezTo>
                <a:cubicBezTo>
                  <a:pt x="1650543" y="1551179"/>
                  <a:pt x="1627530" y="1537372"/>
                  <a:pt x="1599915" y="1532769"/>
                </a:cubicBezTo>
                <a:cubicBezTo>
                  <a:pt x="1528577" y="1521263"/>
                  <a:pt x="1482553" y="1491347"/>
                  <a:pt x="1461842" y="1445322"/>
                </a:cubicBezTo>
                <a:cubicBezTo>
                  <a:pt x="1537782" y="1445322"/>
                  <a:pt x="1613723" y="1436117"/>
                  <a:pt x="1687362" y="1413105"/>
                </a:cubicBezTo>
                <a:cubicBezTo>
                  <a:pt x="1712676" y="1403900"/>
                  <a:pt x="1726483" y="1380888"/>
                  <a:pt x="1726483" y="1355574"/>
                </a:cubicBezTo>
                <a:lnTo>
                  <a:pt x="1719580" y="1219802"/>
                </a:lnTo>
                <a:cubicBezTo>
                  <a:pt x="1761002" y="1203693"/>
                  <a:pt x="1800123" y="1178380"/>
                  <a:pt x="1830039" y="1143861"/>
                </a:cubicBezTo>
                <a:cubicBezTo>
                  <a:pt x="1869160" y="1097836"/>
                  <a:pt x="1876063" y="1031101"/>
                  <a:pt x="1843846" y="978172"/>
                </a:cubicBezTo>
                <a:close/>
                <a:moveTo>
                  <a:pt x="1742592" y="1067920"/>
                </a:moveTo>
                <a:cubicBezTo>
                  <a:pt x="1714977" y="1095535"/>
                  <a:pt x="1680459" y="1116246"/>
                  <a:pt x="1641338" y="1123150"/>
                </a:cubicBezTo>
                <a:cubicBezTo>
                  <a:pt x="1616024" y="1130054"/>
                  <a:pt x="1599915" y="1155367"/>
                  <a:pt x="1599915" y="1180681"/>
                </a:cubicBezTo>
                <a:lnTo>
                  <a:pt x="1606819" y="1314152"/>
                </a:lnTo>
                <a:cubicBezTo>
                  <a:pt x="1553891" y="1325658"/>
                  <a:pt x="1500963" y="1330261"/>
                  <a:pt x="1445733" y="1327960"/>
                </a:cubicBezTo>
                <a:cubicBezTo>
                  <a:pt x="1413516" y="1325658"/>
                  <a:pt x="1381298" y="1341767"/>
                  <a:pt x="1360587" y="1367080"/>
                </a:cubicBezTo>
                <a:cubicBezTo>
                  <a:pt x="1339876" y="1394695"/>
                  <a:pt x="1332972" y="1429214"/>
                  <a:pt x="1344479" y="1461431"/>
                </a:cubicBezTo>
                <a:cubicBezTo>
                  <a:pt x="1360587" y="1514359"/>
                  <a:pt x="1411214" y="1606409"/>
                  <a:pt x="1558493" y="1638626"/>
                </a:cubicBezTo>
                <a:lnTo>
                  <a:pt x="1556192" y="1647831"/>
                </a:lnTo>
                <a:cubicBezTo>
                  <a:pt x="1546987" y="1684651"/>
                  <a:pt x="1544686" y="1721470"/>
                  <a:pt x="1551590" y="1758290"/>
                </a:cubicBezTo>
                <a:cubicBezTo>
                  <a:pt x="1551590" y="1760591"/>
                  <a:pt x="1553891" y="1762893"/>
                  <a:pt x="1553891" y="1765194"/>
                </a:cubicBezTo>
                <a:cubicBezTo>
                  <a:pt x="1563096" y="1790507"/>
                  <a:pt x="1560795" y="1815821"/>
                  <a:pt x="1546987" y="1838833"/>
                </a:cubicBezTo>
                <a:cubicBezTo>
                  <a:pt x="1535481" y="1861845"/>
                  <a:pt x="1512469" y="1877954"/>
                  <a:pt x="1487155" y="1882557"/>
                </a:cubicBezTo>
                <a:cubicBezTo>
                  <a:pt x="1402009" y="1898665"/>
                  <a:pt x="1312261" y="1900966"/>
                  <a:pt x="1224815" y="1894063"/>
                </a:cubicBezTo>
                <a:cubicBezTo>
                  <a:pt x="1137368" y="1887159"/>
                  <a:pt x="1054523" y="1864147"/>
                  <a:pt x="976281" y="1822725"/>
                </a:cubicBezTo>
                <a:cubicBezTo>
                  <a:pt x="927956" y="1799712"/>
                  <a:pt x="886533" y="1762893"/>
                  <a:pt x="854316" y="1719169"/>
                </a:cubicBezTo>
                <a:cubicBezTo>
                  <a:pt x="835906" y="1691554"/>
                  <a:pt x="801388" y="1684651"/>
                  <a:pt x="773773" y="1703060"/>
                </a:cubicBezTo>
                <a:cubicBezTo>
                  <a:pt x="746158" y="1721470"/>
                  <a:pt x="739255" y="1755989"/>
                  <a:pt x="757664" y="1783604"/>
                </a:cubicBezTo>
                <a:cubicBezTo>
                  <a:pt x="799087" y="1843436"/>
                  <a:pt x="856617" y="1891762"/>
                  <a:pt x="921052" y="1926280"/>
                </a:cubicBezTo>
                <a:cubicBezTo>
                  <a:pt x="962474" y="1949292"/>
                  <a:pt x="1003896" y="1965401"/>
                  <a:pt x="1047620" y="1979208"/>
                </a:cubicBezTo>
                <a:lnTo>
                  <a:pt x="1047620" y="2193223"/>
                </a:lnTo>
                <a:cubicBezTo>
                  <a:pt x="684025" y="2255356"/>
                  <a:pt x="410178" y="2073559"/>
                  <a:pt x="322732" y="2002221"/>
                </a:cubicBezTo>
                <a:cubicBezTo>
                  <a:pt x="433191" y="1732976"/>
                  <a:pt x="407877" y="1426913"/>
                  <a:pt x="253695" y="1180681"/>
                </a:cubicBezTo>
                <a:cubicBezTo>
                  <a:pt x="180055" y="1058715"/>
                  <a:pt x="147838" y="916039"/>
                  <a:pt x="159344" y="773363"/>
                </a:cubicBezTo>
                <a:cubicBezTo>
                  <a:pt x="189260" y="416672"/>
                  <a:pt x="495324" y="156632"/>
                  <a:pt x="891136" y="156632"/>
                </a:cubicBezTo>
                <a:lnTo>
                  <a:pt x="900341" y="156632"/>
                </a:lnTo>
                <a:cubicBezTo>
                  <a:pt x="1250128" y="156632"/>
                  <a:pt x="1445733" y="301610"/>
                  <a:pt x="1494059" y="600770"/>
                </a:cubicBezTo>
                <a:cubicBezTo>
                  <a:pt x="1498661" y="628385"/>
                  <a:pt x="1500963" y="653698"/>
                  <a:pt x="1500963" y="681313"/>
                </a:cubicBezTo>
                <a:cubicBezTo>
                  <a:pt x="1507866" y="826291"/>
                  <a:pt x="1590711" y="955160"/>
                  <a:pt x="1719580" y="1021896"/>
                </a:cubicBezTo>
                <a:cubicBezTo>
                  <a:pt x="1728785" y="1026498"/>
                  <a:pt x="1737989" y="1031101"/>
                  <a:pt x="1744893" y="1038004"/>
                </a:cubicBezTo>
                <a:cubicBezTo>
                  <a:pt x="1751797" y="1047209"/>
                  <a:pt x="1749495" y="1058715"/>
                  <a:pt x="1742592" y="1067920"/>
                </a:cubicBezTo>
                <a:close/>
              </a:path>
            </a:pathLst>
          </a:custGeom>
          <a:solidFill>
            <a:schemeClr val="tx2"/>
          </a:solidFill>
          <a:ln w="22942"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4D84CD61-920A-4D00-9754-23474A387974}"/>
              </a:ext>
            </a:extLst>
          </p:cNvPr>
          <p:cNvGrpSpPr/>
          <p:nvPr/>
        </p:nvGrpSpPr>
        <p:grpSpPr>
          <a:xfrm>
            <a:off x="394814" y="2651101"/>
            <a:ext cx="5172925" cy="3281919"/>
            <a:chOff x="394814" y="2497395"/>
            <a:chExt cx="5415197" cy="3435626"/>
          </a:xfrm>
        </p:grpSpPr>
        <p:sp>
          <p:nvSpPr>
            <p:cNvPr id="8" name="Freeform: Shape 7">
              <a:extLst>
                <a:ext uri="{FF2B5EF4-FFF2-40B4-BE49-F238E27FC236}">
                  <a16:creationId xmlns:a16="http://schemas.microsoft.com/office/drawing/2014/main" id="{EA0A82BA-1CC4-44FD-A9E2-93A0E1D81A99}"/>
                </a:ext>
              </a:extLst>
            </p:cNvPr>
            <p:cNvSpPr/>
            <p:nvPr/>
          </p:nvSpPr>
          <p:spPr>
            <a:xfrm>
              <a:off x="394814" y="2497395"/>
              <a:ext cx="2678684" cy="3435626"/>
            </a:xfrm>
            <a:custGeom>
              <a:avLst/>
              <a:gdLst>
                <a:gd name="connsiteX0" fmla="*/ 1843846 w 1887010"/>
                <a:gd name="connsiteY0" fmla="*/ 978172 h 2347256"/>
                <a:gd name="connsiteX1" fmla="*/ 1774809 w 1887010"/>
                <a:gd name="connsiteY1" fmla="*/ 918340 h 2347256"/>
                <a:gd name="connsiteX2" fmla="*/ 1616024 w 1887010"/>
                <a:gd name="connsiteY2" fmla="*/ 674410 h 2347256"/>
                <a:gd name="connsiteX3" fmla="*/ 1606819 w 1887010"/>
                <a:gd name="connsiteY3" fmla="*/ 582360 h 2347256"/>
                <a:gd name="connsiteX4" fmla="*/ 900341 w 1887010"/>
                <a:gd name="connsiteY4" fmla="*/ 41571 h 2347256"/>
                <a:gd name="connsiteX5" fmla="*/ 891136 w 1887010"/>
                <a:gd name="connsiteY5" fmla="*/ 41571 h 2347256"/>
                <a:gd name="connsiteX6" fmla="*/ 44282 w 1887010"/>
                <a:gd name="connsiteY6" fmla="*/ 764158 h 2347256"/>
                <a:gd name="connsiteX7" fmla="*/ 157043 w 1887010"/>
                <a:gd name="connsiteY7" fmla="*/ 1240513 h 2347256"/>
                <a:gd name="connsiteX8" fmla="*/ 200766 w 1887010"/>
                <a:gd name="connsiteY8" fmla="*/ 1993016 h 2347256"/>
                <a:gd name="connsiteX9" fmla="*/ 212272 w 1887010"/>
                <a:gd name="connsiteY9" fmla="*/ 2059751 h 2347256"/>
                <a:gd name="connsiteX10" fmla="*/ 895738 w 1887010"/>
                <a:gd name="connsiteY10" fmla="*/ 2319791 h 2347256"/>
                <a:gd name="connsiteX11" fmla="*/ 1118958 w 1887010"/>
                <a:gd name="connsiteY11" fmla="*/ 2294477 h 2347256"/>
                <a:gd name="connsiteX12" fmla="*/ 1164983 w 1887010"/>
                <a:gd name="connsiteY12" fmla="*/ 2239248 h 2347256"/>
                <a:gd name="connsiteX13" fmla="*/ 1164983 w 1887010"/>
                <a:gd name="connsiteY13" fmla="*/ 2002221 h 2347256"/>
                <a:gd name="connsiteX14" fmla="*/ 1215610 w 1887010"/>
                <a:gd name="connsiteY14" fmla="*/ 2009124 h 2347256"/>
                <a:gd name="connsiteX15" fmla="*/ 1507866 w 1887010"/>
                <a:gd name="connsiteY15" fmla="*/ 1995317 h 2347256"/>
                <a:gd name="connsiteX16" fmla="*/ 1668952 w 1887010"/>
                <a:gd name="connsiteY16" fmla="*/ 1758290 h 2347256"/>
                <a:gd name="connsiteX17" fmla="*/ 1662049 w 1887010"/>
                <a:gd name="connsiteY17" fmla="*/ 1732976 h 2347256"/>
                <a:gd name="connsiteX18" fmla="*/ 1668952 w 1887010"/>
                <a:gd name="connsiteY18" fmla="*/ 1677747 h 2347256"/>
                <a:gd name="connsiteX19" fmla="*/ 1675856 w 1887010"/>
                <a:gd name="connsiteY19" fmla="*/ 1650132 h 2347256"/>
                <a:gd name="connsiteX20" fmla="*/ 1664350 w 1887010"/>
                <a:gd name="connsiteY20" fmla="*/ 1574191 h 2347256"/>
                <a:gd name="connsiteX21" fmla="*/ 1599915 w 1887010"/>
                <a:gd name="connsiteY21" fmla="*/ 1532769 h 2347256"/>
                <a:gd name="connsiteX22" fmla="*/ 1461842 w 1887010"/>
                <a:gd name="connsiteY22" fmla="*/ 1445322 h 2347256"/>
                <a:gd name="connsiteX23" fmla="*/ 1687362 w 1887010"/>
                <a:gd name="connsiteY23" fmla="*/ 1413105 h 2347256"/>
                <a:gd name="connsiteX24" fmla="*/ 1726483 w 1887010"/>
                <a:gd name="connsiteY24" fmla="*/ 1355574 h 2347256"/>
                <a:gd name="connsiteX25" fmla="*/ 1719580 w 1887010"/>
                <a:gd name="connsiteY25" fmla="*/ 1219802 h 2347256"/>
                <a:gd name="connsiteX26" fmla="*/ 1830039 w 1887010"/>
                <a:gd name="connsiteY26" fmla="*/ 1143861 h 2347256"/>
                <a:gd name="connsiteX27" fmla="*/ 1843846 w 1887010"/>
                <a:gd name="connsiteY27" fmla="*/ 978172 h 2347256"/>
                <a:gd name="connsiteX28" fmla="*/ 1742592 w 1887010"/>
                <a:gd name="connsiteY28" fmla="*/ 1067920 h 2347256"/>
                <a:gd name="connsiteX29" fmla="*/ 1641338 w 1887010"/>
                <a:gd name="connsiteY29" fmla="*/ 1123150 h 2347256"/>
                <a:gd name="connsiteX30" fmla="*/ 1599915 w 1887010"/>
                <a:gd name="connsiteY30" fmla="*/ 1180681 h 2347256"/>
                <a:gd name="connsiteX31" fmla="*/ 1606819 w 1887010"/>
                <a:gd name="connsiteY31" fmla="*/ 1314152 h 2347256"/>
                <a:gd name="connsiteX32" fmla="*/ 1445733 w 1887010"/>
                <a:gd name="connsiteY32" fmla="*/ 1327960 h 2347256"/>
                <a:gd name="connsiteX33" fmla="*/ 1360587 w 1887010"/>
                <a:gd name="connsiteY33" fmla="*/ 1367080 h 2347256"/>
                <a:gd name="connsiteX34" fmla="*/ 1344479 w 1887010"/>
                <a:gd name="connsiteY34" fmla="*/ 1461431 h 2347256"/>
                <a:gd name="connsiteX35" fmla="*/ 1558493 w 1887010"/>
                <a:gd name="connsiteY35" fmla="*/ 1638626 h 2347256"/>
                <a:gd name="connsiteX36" fmla="*/ 1556192 w 1887010"/>
                <a:gd name="connsiteY36" fmla="*/ 1647831 h 2347256"/>
                <a:gd name="connsiteX37" fmla="*/ 1551590 w 1887010"/>
                <a:gd name="connsiteY37" fmla="*/ 1758290 h 2347256"/>
                <a:gd name="connsiteX38" fmla="*/ 1553891 w 1887010"/>
                <a:gd name="connsiteY38" fmla="*/ 1765194 h 2347256"/>
                <a:gd name="connsiteX39" fmla="*/ 1546987 w 1887010"/>
                <a:gd name="connsiteY39" fmla="*/ 1838833 h 2347256"/>
                <a:gd name="connsiteX40" fmla="*/ 1487155 w 1887010"/>
                <a:gd name="connsiteY40" fmla="*/ 1882557 h 2347256"/>
                <a:gd name="connsiteX41" fmla="*/ 1224815 w 1887010"/>
                <a:gd name="connsiteY41" fmla="*/ 1894063 h 2347256"/>
                <a:gd name="connsiteX42" fmla="*/ 976281 w 1887010"/>
                <a:gd name="connsiteY42" fmla="*/ 1822725 h 2347256"/>
                <a:gd name="connsiteX43" fmla="*/ 854316 w 1887010"/>
                <a:gd name="connsiteY43" fmla="*/ 1719169 h 2347256"/>
                <a:gd name="connsiteX44" fmla="*/ 773773 w 1887010"/>
                <a:gd name="connsiteY44" fmla="*/ 1703060 h 2347256"/>
                <a:gd name="connsiteX45" fmla="*/ 757664 w 1887010"/>
                <a:gd name="connsiteY45" fmla="*/ 1783604 h 2347256"/>
                <a:gd name="connsiteX46" fmla="*/ 921052 w 1887010"/>
                <a:gd name="connsiteY46" fmla="*/ 1926280 h 2347256"/>
                <a:gd name="connsiteX47" fmla="*/ 1047620 w 1887010"/>
                <a:gd name="connsiteY47" fmla="*/ 1979208 h 2347256"/>
                <a:gd name="connsiteX48" fmla="*/ 1047620 w 1887010"/>
                <a:gd name="connsiteY48" fmla="*/ 2193223 h 2347256"/>
                <a:gd name="connsiteX49" fmla="*/ 322732 w 1887010"/>
                <a:gd name="connsiteY49" fmla="*/ 2002221 h 2347256"/>
                <a:gd name="connsiteX50" fmla="*/ 253695 w 1887010"/>
                <a:gd name="connsiteY50" fmla="*/ 1180681 h 2347256"/>
                <a:gd name="connsiteX51" fmla="*/ 159344 w 1887010"/>
                <a:gd name="connsiteY51" fmla="*/ 773363 h 2347256"/>
                <a:gd name="connsiteX52" fmla="*/ 891136 w 1887010"/>
                <a:gd name="connsiteY52" fmla="*/ 156632 h 2347256"/>
                <a:gd name="connsiteX53" fmla="*/ 900341 w 1887010"/>
                <a:gd name="connsiteY53" fmla="*/ 156632 h 2347256"/>
                <a:gd name="connsiteX54" fmla="*/ 1494059 w 1887010"/>
                <a:gd name="connsiteY54" fmla="*/ 600770 h 2347256"/>
                <a:gd name="connsiteX55" fmla="*/ 1500963 w 1887010"/>
                <a:gd name="connsiteY55" fmla="*/ 681313 h 2347256"/>
                <a:gd name="connsiteX56" fmla="*/ 1719580 w 1887010"/>
                <a:gd name="connsiteY56" fmla="*/ 1021896 h 2347256"/>
                <a:gd name="connsiteX57" fmla="*/ 1744893 w 1887010"/>
                <a:gd name="connsiteY57" fmla="*/ 1038004 h 2347256"/>
                <a:gd name="connsiteX58" fmla="*/ 1742592 w 1887010"/>
                <a:gd name="connsiteY58" fmla="*/ 1067920 h 234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887010" h="2347256">
                  <a:moveTo>
                    <a:pt x="1843846" y="978172"/>
                  </a:moveTo>
                  <a:cubicBezTo>
                    <a:pt x="1827737" y="952859"/>
                    <a:pt x="1802424" y="932148"/>
                    <a:pt x="1774809" y="918340"/>
                  </a:cubicBezTo>
                  <a:cubicBezTo>
                    <a:pt x="1682760" y="870014"/>
                    <a:pt x="1620627" y="777965"/>
                    <a:pt x="1616024" y="674410"/>
                  </a:cubicBezTo>
                  <a:cubicBezTo>
                    <a:pt x="1613723" y="644494"/>
                    <a:pt x="1611422" y="612276"/>
                    <a:pt x="1606819" y="582360"/>
                  </a:cubicBezTo>
                  <a:cubicBezTo>
                    <a:pt x="1567698" y="336128"/>
                    <a:pt x="1411214" y="41571"/>
                    <a:pt x="900341" y="41571"/>
                  </a:cubicBezTo>
                  <a:lnTo>
                    <a:pt x="891136" y="41571"/>
                  </a:lnTo>
                  <a:cubicBezTo>
                    <a:pt x="435492" y="41571"/>
                    <a:pt x="78801" y="345333"/>
                    <a:pt x="44282" y="764158"/>
                  </a:cubicBezTo>
                  <a:cubicBezTo>
                    <a:pt x="30475" y="929846"/>
                    <a:pt x="69596" y="1097836"/>
                    <a:pt x="157043" y="1240513"/>
                  </a:cubicBezTo>
                  <a:cubicBezTo>
                    <a:pt x="299719" y="1468335"/>
                    <a:pt x="315828" y="1751386"/>
                    <a:pt x="200766" y="1993016"/>
                  </a:cubicBezTo>
                  <a:cubicBezTo>
                    <a:pt x="189260" y="2016028"/>
                    <a:pt x="193862" y="2041342"/>
                    <a:pt x="212272" y="2059751"/>
                  </a:cubicBezTo>
                  <a:cubicBezTo>
                    <a:pt x="400973" y="2225440"/>
                    <a:pt x="642603" y="2317490"/>
                    <a:pt x="895738" y="2319791"/>
                  </a:cubicBezTo>
                  <a:cubicBezTo>
                    <a:pt x="971679" y="2319791"/>
                    <a:pt x="1045318" y="2310586"/>
                    <a:pt x="1118958" y="2294477"/>
                  </a:cubicBezTo>
                  <a:cubicBezTo>
                    <a:pt x="1146573" y="2289875"/>
                    <a:pt x="1164983" y="2264561"/>
                    <a:pt x="1164983" y="2239248"/>
                  </a:cubicBezTo>
                  <a:lnTo>
                    <a:pt x="1164983" y="2002221"/>
                  </a:lnTo>
                  <a:cubicBezTo>
                    <a:pt x="1181091" y="2004522"/>
                    <a:pt x="1199501" y="2006823"/>
                    <a:pt x="1215610" y="2009124"/>
                  </a:cubicBezTo>
                  <a:cubicBezTo>
                    <a:pt x="1312261" y="2018329"/>
                    <a:pt x="1411214" y="2013727"/>
                    <a:pt x="1507866" y="1995317"/>
                  </a:cubicBezTo>
                  <a:cubicBezTo>
                    <a:pt x="1618325" y="1974606"/>
                    <a:pt x="1689663" y="1866448"/>
                    <a:pt x="1668952" y="1758290"/>
                  </a:cubicBezTo>
                  <a:cubicBezTo>
                    <a:pt x="1666651" y="1749085"/>
                    <a:pt x="1664350" y="1742181"/>
                    <a:pt x="1662049" y="1732976"/>
                  </a:cubicBezTo>
                  <a:cubicBezTo>
                    <a:pt x="1662049" y="1714567"/>
                    <a:pt x="1664350" y="1696157"/>
                    <a:pt x="1668952" y="1677747"/>
                  </a:cubicBezTo>
                  <a:lnTo>
                    <a:pt x="1675856" y="1650132"/>
                  </a:lnTo>
                  <a:cubicBezTo>
                    <a:pt x="1682760" y="1624819"/>
                    <a:pt x="1678157" y="1594903"/>
                    <a:pt x="1664350" y="1574191"/>
                  </a:cubicBezTo>
                  <a:cubicBezTo>
                    <a:pt x="1650543" y="1551179"/>
                    <a:pt x="1627530" y="1537372"/>
                    <a:pt x="1599915" y="1532769"/>
                  </a:cubicBezTo>
                  <a:cubicBezTo>
                    <a:pt x="1528577" y="1521263"/>
                    <a:pt x="1482553" y="1491347"/>
                    <a:pt x="1461842" y="1445322"/>
                  </a:cubicBezTo>
                  <a:cubicBezTo>
                    <a:pt x="1537782" y="1445322"/>
                    <a:pt x="1613723" y="1436117"/>
                    <a:pt x="1687362" y="1413105"/>
                  </a:cubicBezTo>
                  <a:cubicBezTo>
                    <a:pt x="1712676" y="1403900"/>
                    <a:pt x="1726483" y="1380888"/>
                    <a:pt x="1726483" y="1355574"/>
                  </a:cubicBezTo>
                  <a:lnTo>
                    <a:pt x="1719580" y="1219802"/>
                  </a:lnTo>
                  <a:cubicBezTo>
                    <a:pt x="1761002" y="1203693"/>
                    <a:pt x="1800123" y="1178380"/>
                    <a:pt x="1830039" y="1143861"/>
                  </a:cubicBezTo>
                  <a:cubicBezTo>
                    <a:pt x="1869160" y="1097836"/>
                    <a:pt x="1876063" y="1031101"/>
                    <a:pt x="1843846" y="978172"/>
                  </a:cubicBezTo>
                  <a:close/>
                  <a:moveTo>
                    <a:pt x="1742592" y="1067920"/>
                  </a:moveTo>
                  <a:cubicBezTo>
                    <a:pt x="1714977" y="1095535"/>
                    <a:pt x="1680459" y="1116246"/>
                    <a:pt x="1641338" y="1123150"/>
                  </a:cubicBezTo>
                  <a:cubicBezTo>
                    <a:pt x="1616024" y="1130054"/>
                    <a:pt x="1599915" y="1155367"/>
                    <a:pt x="1599915" y="1180681"/>
                  </a:cubicBezTo>
                  <a:lnTo>
                    <a:pt x="1606819" y="1314152"/>
                  </a:lnTo>
                  <a:cubicBezTo>
                    <a:pt x="1553891" y="1325658"/>
                    <a:pt x="1500963" y="1330261"/>
                    <a:pt x="1445733" y="1327960"/>
                  </a:cubicBezTo>
                  <a:cubicBezTo>
                    <a:pt x="1413516" y="1325658"/>
                    <a:pt x="1381298" y="1341767"/>
                    <a:pt x="1360587" y="1367080"/>
                  </a:cubicBezTo>
                  <a:cubicBezTo>
                    <a:pt x="1339876" y="1394695"/>
                    <a:pt x="1332972" y="1429214"/>
                    <a:pt x="1344479" y="1461431"/>
                  </a:cubicBezTo>
                  <a:cubicBezTo>
                    <a:pt x="1360587" y="1514359"/>
                    <a:pt x="1411214" y="1606409"/>
                    <a:pt x="1558493" y="1638626"/>
                  </a:cubicBezTo>
                  <a:lnTo>
                    <a:pt x="1556192" y="1647831"/>
                  </a:lnTo>
                  <a:cubicBezTo>
                    <a:pt x="1546987" y="1684651"/>
                    <a:pt x="1544686" y="1721470"/>
                    <a:pt x="1551590" y="1758290"/>
                  </a:cubicBezTo>
                  <a:cubicBezTo>
                    <a:pt x="1551590" y="1760591"/>
                    <a:pt x="1553891" y="1762893"/>
                    <a:pt x="1553891" y="1765194"/>
                  </a:cubicBezTo>
                  <a:cubicBezTo>
                    <a:pt x="1563096" y="1790507"/>
                    <a:pt x="1560795" y="1815821"/>
                    <a:pt x="1546987" y="1838833"/>
                  </a:cubicBezTo>
                  <a:cubicBezTo>
                    <a:pt x="1535481" y="1861845"/>
                    <a:pt x="1512469" y="1877954"/>
                    <a:pt x="1487155" y="1882557"/>
                  </a:cubicBezTo>
                  <a:cubicBezTo>
                    <a:pt x="1402009" y="1898665"/>
                    <a:pt x="1312261" y="1900966"/>
                    <a:pt x="1224815" y="1894063"/>
                  </a:cubicBezTo>
                  <a:cubicBezTo>
                    <a:pt x="1137368" y="1887159"/>
                    <a:pt x="1054523" y="1864147"/>
                    <a:pt x="976281" y="1822725"/>
                  </a:cubicBezTo>
                  <a:cubicBezTo>
                    <a:pt x="927956" y="1799712"/>
                    <a:pt x="886533" y="1762893"/>
                    <a:pt x="854316" y="1719169"/>
                  </a:cubicBezTo>
                  <a:cubicBezTo>
                    <a:pt x="835906" y="1691554"/>
                    <a:pt x="801388" y="1684651"/>
                    <a:pt x="773773" y="1703060"/>
                  </a:cubicBezTo>
                  <a:cubicBezTo>
                    <a:pt x="746158" y="1721470"/>
                    <a:pt x="739255" y="1755989"/>
                    <a:pt x="757664" y="1783604"/>
                  </a:cubicBezTo>
                  <a:cubicBezTo>
                    <a:pt x="799087" y="1843436"/>
                    <a:pt x="856617" y="1891762"/>
                    <a:pt x="921052" y="1926280"/>
                  </a:cubicBezTo>
                  <a:cubicBezTo>
                    <a:pt x="962474" y="1949292"/>
                    <a:pt x="1003896" y="1965401"/>
                    <a:pt x="1047620" y="1979208"/>
                  </a:cubicBezTo>
                  <a:lnTo>
                    <a:pt x="1047620" y="2193223"/>
                  </a:lnTo>
                  <a:cubicBezTo>
                    <a:pt x="684025" y="2255356"/>
                    <a:pt x="410178" y="2073559"/>
                    <a:pt x="322732" y="2002221"/>
                  </a:cubicBezTo>
                  <a:cubicBezTo>
                    <a:pt x="433191" y="1732976"/>
                    <a:pt x="407877" y="1426913"/>
                    <a:pt x="253695" y="1180681"/>
                  </a:cubicBezTo>
                  <a:cubicBezTo>
                    <a:pt x="180055" y="1058715"/>
                    <a:pt x="147838" y="916039"/>
                    <a:pt x="159344" y="773363"/>
                  </a:cubicBezTo>
                  <a:cubicBezTo>
                    <a:pt x="189260" y="416672"/>
                    <a:pt x="495324" y="156632"/>
                    <a:pt x="891136" y="156632"/>
                  </a:cubicBezTo>
                  <a:lnTo>
                    <a:pt x="900341" y="156632"/>
                  </a:lnTo>
                  <a:cubicBezTo>
                    <a:pt x="1250128" y="156632"/>
                    <a:pt x="1445733" y="301610"/>
                    <a:pt x="1494059" y="600770"/>
                  </a:cubicBezTo>
                  <a:cubicBezTo>
                    <a:pt x="1498661" y="628385"/>
                    <a:pt x="1500963" y="653698"/>
                    <a:pt x="1500963" y="681313"/>
                  </a:cubicBezTo>
                  <a:cubicBezTo>
                    <a:pt x="1507866" y="826291"/>
                    <a:pt x="1590711" y="955160"/>
                    <a:pt x="1719580" y="1021896"/>
                  </a:cubicBezTo>
                  <a:cubicBezTo>
                    <a:pt x="1728785" y="1026498"/>
                    <a:pt x="1737989" y="1031101"/>
                    <a:pt x="1744893" y="1038004"/>
                  </a:cubicBezTo>
                  <a:cubicBezTo>
                    <a:pt x="1751797" y="1047209"/>
                    <a:pt x="1749495" y="1058715"/>
                    <a:pt x="1742592" y="1067920"/>
                  </a:cubicBezTo>
                  <a:close/>
                </a:path>
              </a:pathLst>
            </a:custGeom>
            <a:solidFill>
              <a:schemeClr val="accent1"/>
            </a:solidFill>
            <a:ln w="22942" cap="flat">
              <a:noFill/>
              <a:prstDash val="solid"/>
              <a:miter/>
            </a:ln>
          </p:spPr>
          <p:txBody>
            <a:bodyPr rtlCol="0" anchor="ctr"/>
            <a:lstStyle/>
            <a:p>
              <a:endParaRPr lang="en-GB"/>
            </a:p>
          </p:txBody>
        </p:sp>
        <p:sp>
          <p:nvSpPr>
            <p:cNvPr id="10" name="TextBox 9">
              <a:extLst>
                <a:ext uri="{FF2B5EF4-FFF2-40B4-BE49-F238E27FC236}">
                  <a16:creationId xmlns:a16="http://schemas.microsoft.com/office/drawing/2014/main" id="{176407D4-0FCA-455E-9544-EE18E98A3574}"/>
                </a:ext>
              </a:extLst>
            </p:cNvPr>
            <p:cNvSpPr txBox="1"/>
            <p:nvPr/>
          </p:nvSpPr>
          <p:spPr>
            <a:xfrm>
              <a:off x="3195733" y="2497396"/>
              <a:ext cx="2614278" cy="1256546"/>
            </a:xfrm>
            <a:prstGeom prst="rect">
              <a:avLst/>
            </a:prstGeom>
            <a:noFill/>
          </p:spPr>
          <p:txBody>
            <a:bodyPr wrap="square" rtlCol="0">
              <a:spAutoFit/>
            </a:bodyPr>
            <a:lstStyle/>
            <a:p>
              <a:r>
                <a:rPr lang="en-GB" sz="2400" b="1" dirty="0">
                  <a:solidFill>
                    <a:schemeClr val="accent1"/>
                  </a:solidFill>
                </a:rPr>
                <a:t>Do you use want to quit smoking?</a:t>
              </a:r>
            </a:p>
          </p:txBody>
        </p:sp>
        <p:sp>
          <p:nvSpPr>
            <p:cNvPr id="11" name="Speech Bubble: Rectangle with Corners Rounded 10">
              <a:extLst>
                <a:ext uri="{FF2B5EF4-FFF2-40B4-BE49-F238E27FC236}">
                  <a16:creationId xmlns:a16="http://schemas.microsoft.com/office/drawing/2014/main" id="{6680B5B9-4E91-4086-9B28-36B22CE3EC2B}"/>
                </a:ext>
              </a:extLst>
            </p:cNvPr>
            <p:cNvSpPr/>
            <p:nvPr/>
          </p:nvSpPr>
          <p:spPr>
            <a:xfrm>
              <a:off x="3131327" y="2497395"/>
              <a:ext cx="2678684" cy="1331244"/>
            </a:xfrm>
            <a:prstGeom prst="wedgeRoundRectCallout">
              <a:avLst>
                <a:gd name="adj1" fmla="val -48356"/>
                <a:gd name="adj2" fmla="val 92500"/>
                <a:gd name="adj3" fmla="val 16667"/>
              </a:avLst>
            </a:prstGeom>
            <a:no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4" name="TextBox 13">
            <a:extLst>
              <a:ext uri="{FF2B5EF4-FFF2-40B4-BE49-F238E27FC236}">
                <a16:creationId xmlns:a16="http://schemas.microsoft.com/office/drawing/2014/main" id="{4EDC8DCD-9933-430D-92EC-2D8D55605A35}"/>
              </a:ext>
            </a:extLst>
          </p:cNvPr>
          <p:cNvSpPr txBox="1"/>
          <p:nvPr/>
        </p:nvSpPr>
        <p:spPr>
          <a:xfrm>
            <a:off x="5131452" y="1175716"/>
            <a:ext cx="984282" cy="646331"/>
          </a:xfrm>
          <a:prstGeom prst="rect">
            <a:avLst/>
          </a:prstGeom>
          <a:noFill/>
        </p:spPr>
        <p:txBody>
          <a:bodyPr wrap="square" rtlCol="0">
            <a:spAutoFit/>
          </a:bodyPr>
          <a:lstStyle/>
          <a:p>
            <a:r>
              <a:rPr lang="en-GB" sz="3600" b="1" dirty="0">
                <a:solidFill>
                  <a:schemeClr val="tx2"/>
                </a:solidFill>
              </a:rPr>
              <a:t>No</a:t>
            </a:r>
          </a:p>
        </p:txBody>
      </p:sp>
      <p:sp>
        <p:nvSpPr>
          <p:cNvPr id="15" name="Speech Bubble: Rectangle with Corners Rounded 14">
            <a:extLst>
              <a:ext uri="{FF2B5EF4-FFF2-40B4-BE49-F238E27FC236}">
                <a16:creationId xmlns:a16="http://schemas.microsoft.com/office/drawing/2014/main" id="{76BBC68C-4167-4E96-A732-74A37258C995}"/>
              </a:ext>
            </a:extLst>
          </p:cNvPr>
          <p:cNvSpPr/>
          <p:nvPr/>
        </p:nvSpPr>
        <p:spPr>
          <a:xfrm>
            <a:off x="4874607" y="863040"/>
            <a:ext cx="1536266" cy="1271685"/>
          </a:xfrm>
          <a:prstGeom prst="wedgeRoundRectCallout">
            <a:avLst>
              <a:gd name="adj1" fmla="val 58335"/>
              <a:gd name="adj2" fmla="val 94052"/>
              <a:gd name="adj3" fmla="val 16667"/>
            </a:avLst>
          </a:prstGeom>
          <a:noFill/>
          <a:ln w="349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6" name="Straight Connector 15">
            <a:extLst>
              <a:ext uri="{FF2B5EF4-FFF2-40B4-BE49-F238E27FC236}">
                <a16:creationId xmlns:a16="http://schemas.microsoft.com/office/drawing/2014/main" id="{D9A465EA-2978-4610-98AE-692C0A749135}"/>
              </a:ext>
            </a:extLst>
          </p:cNvPr>
          <p:cNvCxnSpPr/>
          <p:nvPr/>
        </p:nvCxnSpPr>
        <p:spPr>
          <a:xfrm>
            <a:off x="0" y="6168496"/>
            <a:ext cx="9144000" cy="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5354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73A0CFB-EE5E-4F43-8F0D-D9E2588D3F3E}"/>
              </a:ext>
            </a:extLst>
          </p:cNvPr>
          <p:cNvSpPr>
            <a:spLocks noGrp="1"/>
          </p:cNvSpPr>
          <p:nvPr>
            <p:ph type="body" sz="quarter" idx="10"/>
          </p:nvPr>
        </p:nvSpPr>
        <p:spPr>
          <a:xfrm>
            <a:off x="598278" y="2155244"/>
            <a:ext cx="8032766" cy="1666816"/>
          </a:xfrm>
        </p:spPr>
        <p:txBody>
          <a:bodyPr/>
          <a:lstStyle/>
          <a:p>
            <a:r>
              <a:rPr lang="en-GB" sz="6000" dirty="0"/>
              <a:t>Narrow Questions</a:t>
            </a:r>
          </a:p>
        </p:txBody>
      </p:sp>
    </p:spTree>
    <p:extLst>
      <p:ext uri="{BB962C8B-B14F-4D97-AF65-F5344CB8AC3E}">
        <p14:creationId xmlns:p14="http://schemas.microsoft.com/office/powerpoint/2010/main" val="2920717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C86D5DC7-144A-4FEF-9A5E-5E35340DDBF6}"/>
              </a:ext>
            </a:extLst>
          </p:cNvPr>
          <p:cNvSpPr/>
          <p:nvPr/>
        </p:nvSpPr>
        <p:spPr>
          <a:xfrm flipH="1">
            <a:off x="6527639" y="905418"/>
            <a:ext cx="2221547" cy="2849312"/>
          </a:xfrm>
          <a:custGeom>
            <a:avLst/>
            <a:gdLst>
              <a:gd name="connsiteX0" fmla="*/ 1843846 w 1887010"/>
              <a:gd name="connsiteY0" fmla="*/ 978172 h 2347256"/>
              <a:gd name="connsiteX1" fmla="*/ 1774809 w 1887010"/>
              <a:gd name="connsiteY1" fmla="*/ 918340 h 2347256"/>
              <a:gd name="connsiteX2" fmla="*/ 1616024 w 1887010"/>
              <a:gd name="connsiteY2" fmla="*/ 674410 h 2347256"/>
              <a:gd name="connsiteX3" fmla="*/ 1606819 w 1887010"/>
              <a:gd name="connsiteY3" fmla="*/ 582360 h 2347256"/>
              <a:gd name="connsiteX4" fmla="*/ 900341 w 1887010"/>
              <a:gd name="connsiteY4" fmla="*/ 41571 h 2347256"/>
              <a:gd name="connsiteX5" fmla="*/ 891136 w 1887010"/>
              <a:gd name="connsiteY5" fmla="*/ 41571 h 2347256"/>
              <a:gd name="connsiteX6" fmla="*/ 44282 w 1887010"/>
              <a:gd name="connsiteY6" fmla="*/ 764158 h 2347256"/>
              <a:gd name="connsiteX7" fmla="*/ 157043 w 1887010"/>
              <a:gd name="connsiteY7" fmla="*/ 1240513 h 2347256"/>
              <a:gd name="connsiteX8" fmla="*/ 200766 w 1887010"/>
              <a:gd name="connsiteY8" fmla="*/ 1993016 h 2347256"/>
              <a:gd name="connsiteX9" fmla="*/ 212272 w 1887010"/>
              <a:gd name="connsiteY9" fmla="*/ 2059751 h 2347256"/>
              <a:gd name="connsiteX10" fmla="*/ 895738 w 1887010"/>
              <a:gd name="connsiteY10" fmla="*/ 2319791 h 2347256"/>
              <a:gd name="connsiteX11" fmla="*/ 1118958 w 1887010"/>
              <a:gd name="connsiteY11" fmla="*/ 2294477 h 2347256"/>
              <a:gd name="connsiteX12" fmla="*/ 1164983 w 1887010"/>
              <a:gd name="connsiteY12" fmla="*/ 2239248 h 2347256"/>
              <a:gd name="connsiteX13" fmla="*/ 1164983 w 1887010"/>
              <a:gd name="connsiteY13" fmla="*/ 2002221 h 2347256"/>
              <a:gd name="connsiteX14" fmla="*/ 1215610 w 1887010"/>
              <a:gd name="connsiteY14" fmla="*/ 2009124 h 2347256"/>
              <a:gd name="connsiteX15" fmla="*/ 1507866 w 1887010"/>
              <a:gd name="connsiteY15" fmla="*/ 1995317 h 2347256"/>
              <a:gd name="connsiteX16" fmla="*/ 1668952 w 1887010"/>
              <a:gd name="connsiteY16" fmla="*/ 1758290 h 2347256"/>
              <a:gd name="connsiteX17" fmla="*/ 1662049 w 1887010"/>
              <a:gd name="connsiteY17" fmla="*/ 1732976 h 2347256"/>
              <a:gd name="connsiteX18" fmla="*/ 1668952 w 1887010"/>
              <a:gd name="connsiteY18" fmla="*/ 1677747 h 2347256"/>
              <a:gd name="connsiteX19" fmla="*/ 1675856 w 1887010"/>
              <a:gd name="connsiteY19" fmla="*/ 1650132 h 2347256"/>
              <a:gd name="connsiteX20" fmla="*/ 1664350 w 1887010"/>
              <a:gd name="connsiteY20" fmla="*/ 1574191 h 2347256"/>
              <a:gd name="connsiteX21" fmla="*/ 1599915 w 1887010"/>
              <a:gd name="connsiteY21" fmla="*/ 1532769 h 2347256"/>
              <a:gd name="connsiteX22" fmla="*/ 1461842 w 1887010"/>
              <a:gd name="connsiteY22" fmla="*/ 1445322 h 2347256"/>
              <a:gd name="connsiteX23" fmla="*/ 1687362 w 1887010"/>
              <a:gd name="connsiteY23" fmla="*/ 1413105 h 2347256"/>
              <a:gd name="connsiteX24" fmla="*/ 1726483 w 1887010"/>
              <a:gd name="connsiteY24" fmla="*/ 1355574 h 2347256"/>
              <a:gd name="connsiteX25" fmla="*/ 1719580 w 1887010"/>
              <a:gd name="connsiteY25" fmla="*/ 1219802 h 2347256"/>
              <a:gd name="connsiteX26" fmla="*/ 1830039 w 1887010"/>
              <a:gd name="connsiteY26" fmla="*/ 1143861 h 2347256"/>
              <a:gd name="connsiteX27" fmla="*/ 1843846 w 1887010"/>
              <a:gd name="connsiteY27" fmla="*/ 978172 h 2347256"/>
              <a:gd name="connsiteX28" fmla="*/ 1742592 w 1887010"/>
              <a:gd name="connsiteY28" fmla="*/ 1067920 h 2347256"/>
              <a:gd name="connsiteX29" fmla="*/ 1641338 w 1887010"/>
              <a:gd name="connsiteY29" fmla="*/ 1123150 h 2347256"/>
              <a:gd name="connsiteX30" fmla="*/ 1599915 w 1887010"/>
              <a:gd name="connsiteY30" fmla="*/ 1180681 h 2347256"/>
              <a:gd name="connsiteX31" fmla="*/ 1606819 w 1887010"/>
              <a:gd name="connsiteY31" fmla="*/ 1314152 h 2347256"/>
              <a:gd name="connsiteX32" fmla="*/ 1445733 w 1887010"/>
              <a:gd name="connsiteY32" fmla="*/ 1327960 h 2347256"/>
              <a:gd name="connsiteX33" fmla="*/ 1360587 w 1887010"/>
              <a:gd name="connsiteY33" fmla="*/ 1367080 h 2347256"/>
              <a:gd name="connsiteX34" fmla="*/ 1344479 w 1887010"/>
              <a:gd name="connsiteY34" fmla="*/ 1461431 h 2347256"/>
              <a:gd name="connsiteX35" fmla="*/ 1558493 w 1887010"/>
              <a:gd name="connsiteY35" fmla="*/ 1638626 h 2347256"/>
              <a:gd name="connsiteX36" fmla="*/ 1556192 w 1887010"/>
              <a:gd name="connsiteY36" fmla="*/ 1647831 h 2347256"/>
              <a:gd name="connsiteX37" fmla="*/ 1551590 w 1887010"/>
              <a:gd name="connsiteY37" fmla="*/ 1758290 h 2347256"/>
              <a:gd name="connsiteX38" fmla="*/ 1553891 w 1887010"/>
              <a:gd name="connsiteY38" fmla="*/ 1765194 h 2347256"/>
              <a:gd name="connsiteX39" fmla="*/ 1546987 w 1887010"/>
              <a:gd name="connsiteY39" fmla="*/ 1838833 h 2347256"/>
              <a:gd name="connsiteX40" fmla="*/ 1487155 w 1887010"/>
              <a:gd name="connsiteY40" fmla="*/ 1882557 h 2347256"/>
              <a:gd name="connsiteX41" fmla="*/ 1224815 w 1887010"/>
              <a:gd name="connsiteY41" fmla="*/ 1894063 h 2347256"/>
              <a:gd name="connsiteX42" fmla="*/ 976281 w 1887010"/>
              <a:gd name="connsiteY42" fmla="*/ 1822725 h 2347256"/>
              <a:gd name="connsiteX43" fmla="*/ 854316 w 1887010"/>
              <a:gd name="connsiteY43" fmla="*/ 1719169 h 2347256"/>
              <a:gd name="connsiteX44" fmla="*/ 773773 w 1887010"/>
              <a:gd name="connsiteY44" fmla="*/ 1703060 h 2347256"/>
              <a:gd name="connsiteX45" fmla="*/ 757664 w 1887010"/>
              <a:gd name="connsiteY45" fmla="*/ 1783604 h 2347256"/>
              <a:gd name="connsiteX46" fmla="*/ 921052 w 1887010"/>
              <a:gd name="connsiteY46" fmla="*/ 1926280 h 2347256"/>
              <a:gd name="connsiteX47" fmla="*/ 1047620 w 1887010"/>
              <a:gd name="connsiteY47" fmla="*/ 1979208 h 2347256"/>
              <a:gd name="connsiteX48" fmla="*/ 1047620 w 1887010"/>
              <a:gd name="connsiteY48" fmla="*/ 2193223 h 2347256"/>
              <a:gd name="connsiteX49" fmla="*/ 322732 w 1887010"/>
              <a:gd name="connsiteY49" fmla="*/ 2002221 h 2347256"/>
              <a:gd name="connsiteX50" fmla="*/ 253695 w 1887010"/>
              <a:gd name="connsiteY50" fmla="*/ 1180681 h 2347256"/>
              <a:gd name="connsiteX51" fmla="*/ 159344 w 1887010"/>
              <a:gd name="connsiteY51" fmla="*/ 773363 h 2347256"/>
              <a:gd name="connsiteX52" fmla="*/ 891136 w 1887010"/>
              <a:gd name="connsiteY52" fmla="*/ 156632 h 2347256"/>
              <a:gd name="connsiteX53" fmla="*/ 900341 w 1887010"/>
              <a:gd name="connsiteY53" fmla="*/ 156632 h 2347256"/>
              <a:gd name="connsiteX54" fmla="*/ 1494059 w 1887010"/>
              <a:gd name="connsiteY54" fmla="*/ 600770 h 2347256"/>
              <a:gd name="connsiteX55" fmla="*/ 1500963 w 1887010"/>
              <a:gd name="connsiteY55" fmla="*/ 681313 h 2347256"/>
              <a:gd name="connsiteX56" fmla="*/ 1719580 w 1887010"/>
              <a:gd name="connsiteY56" fmla="*/ 1021896 h 2347256"/>
              <a:gd name="connsiteX57" fmla="*/ 1744893 w 1887010"/>
              <a:gd name="connsiteY57" fmla="*/ 1038004 h 2347256"/>
              <a:gd name="connsiteX58" fmla="*/ 1742592 w 1887010"/>
              <a:gd name="connsiteY58" fmla="*/ 1067920 h 234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887010" h="2347256">
                <a:moveTo>
                  <a:pt x="1843846" y="978172"/>
                </a:moveTo>
                <a:cubicBezTo>
                  <a:pt x="1827737" y="952859"/>
                  <a:pt x="1802424" y="932148"/>
                  <a:pt x="1774809" y="918340"/>
                </a:cubicBezTo>
                <a:cubicBezTo>
                  <a:pt x="1682760" y="870014"/>
                  <a:pt x="1620627" y="777965"/>
                  <a:pt x="1616024" y="674410"/>
                </a:cubicBezTo>
                <a:cubicBezTo>
                  <a:pt x="1613723" y="644494"/>
                  <a:pt x="1611422" y="612276"/>
                  <a:pt x="1606819" y="582360"/>
                </a:cubicBezTo>
                <a:cubicBezTo>
                  <a:pt x="1567698" y="336128"/>
                  <a:pt x="1411214" y="41571"/>
                  <a:pt x="900341" y="41571"/>
                </a:cubicBezTo>
                <a:lnTo>
                  <a:pt x="891136" y="41571"/>
                </a:lnTo>
                <a:cubicBezTo>
                  <a:pt x="435492" y="41571"/>
                  <a:pt x="78801" y="345333"/>
                  <a:pt x="44282" y="764158"/>
                </a:cubicBezTo>
                <a:cubicBezTo>
                  <a:pt x="30475" y="929846"/>
                  <a:pt x="69596" y="1097836"/>
                  <a:pt x="157043" y="1240513"/>
                </a:cubicBezTo>
                <a:cubicBezTo>
                  <a:pt x="299719" y="1468335"/>
                  <a:pt x="315828" y="1751386"/>
                  <a:pt x="200766" y="1993016"/>
                </a:cubicBezTo>
                <a:cubicBezTo>
                  <a:pt x="189260" y="2016028"/>
                  <a:pt x="193862" y="2041342"/>
                  <a:pt x="212272" y="2059751"/>
                </a:cubicBezTo>
                <a:cubicBezTo>
                  <a:pt x="400973" y="2225440"/>
                  <a:pt x="642603" y="2317490"/>
                  <a:pt x="895738" y="2319791"/>
                </a:cubicBezTo>
                <a:cubicBezTo>
                  <a:pt x="971679" y="2319791"/>
                  <a:pt x="1045318" y="2310586"/>
                  <a:pt x="1118958" y="2294477"/>
                </a:cubicBezTo>
                <a:cubicBezTo>
                  <a:pt x="1146573" y="2289875"/>
                  <a:pt x="1164983" y="2264561"/>
                  <a:pt x="1164983" y="2239248"/>
                </a:cubicBezTo>
                <a:lnTo>
                  <a:pt x="1164983" y="2002221"/>
                </a:lnTo>
                <a:cubicBezTo>
                  <a:pt x="1181091" y="2004522"/>
                  <a:pt x="1199501" y="2006823"/>
                  <a:pt x="1215610" y="2009124"/>
                </a:cubicBezTo>
                <a:cubicBezTo>
                  <a:pt x="1312261" y="2018329"/>
                  <a:pt x="1411214" y="2013727"/>
                  <a:pt x="1507866" y="1995317"/>
                </a:cubicBezTo>
                <a:cubicBezTo>
                  <a:pt x="1618325" y="1974606"/>
                  <a:pt x="1689663" y="1866448"/>
                  <a:pt x="1668952" y="1758290"/>
                </a:cubicBezTo>
                <a:cubicBezTo>
                  <a:pt x="1666651" y="1749085"/>
                  <a:pt x="1664350" y="1742181"/>
                  <a:pt x="1662049" y="1732976"/>
                </a:cubicBezTo>
                <a:cubicBezTo>
                  <a:pt x="1662049" y="1714567"/>
                  <a:pt x="1664350" y="1696157"/>
                  <a:pt x="1668952" y="1677747"/>
                </a:cubicBezTo>
                <a:lnTo>
                  <a:pt x="1675856" y="1650132"/>
                </a:lnTo>
                <a:cubicBezTo>
                  <a:pt x="1682760" y="1624819"/>
                  <a:pt x="1678157" y="1594903"/>
                  <a:pt x="1664350" y="1574191"/>
                </a:cubicBezTo>
                <a:cubicBezTo>
                  <a:pt x="1650543" y="1551179"/>
                  <a:pt x="1627530" y="1537372"/>
                  <a:pt x="1599915" y="1532769"/>
                </a:cubicBezTo>
                <a:cubicBezTo>
                  <a:pt x="1528577" y="1521263"/>
                  <a:pt x="1482553" y="1491347"/>
                  <a:pt x="1461842" y="1445322"/>
                </a:cubicBezTo>
                <a:cubicBezTo>
                  <a:pt x="1537782" y="1445322"/>
                  <a:pt x="1613723" y="1436117"/>
                  <a:pt x="1687362" y="1413105"/>
                </a:cubicBezTo>
                <a:cubicBezTo>
                  <a:pt x="1712676" y="1403900"/>
                  <a:pt x="1726483" y="1380888"/>
                  <a:pt x="1726483" y="1355574"/>
                </a:cubicBezTo>
                <a:lnTo>
                  <a:pt x="1719580" y="1219802"/>
                </a:lnTo>
                <a:cubicBezTo>
                  <a:pt x="1761002" y="1203693"/>
                  <a:pt x="1800123" y="1178380"/>
                  <a:pt x="1830039" y="1143861"/>
                </a:cubicBezTo>
                <a:cubicBezTo>
                  <a:pt x="1869160" y="1097836"/>
                  <a:pt x="1876063" y="1031101"/>
                  <a:pt x="1843846" y="978172"/>
                </a:cubicBezTo>
                <a:close/>
                <a:moveTo>
                  <a:pt x="1742592" y="1067920"/>
                </a:moveTo>
                <a:cubicBezTo>
                  <a:pt x="1714977" y="1095535"/>
                  <a:pt x="1680459" y="1116246"/>
                  <a:pt x="1641338" y="1123150"/>
                </a:cubicBezTo>
                <a:cubicBezTo>
                  <a:pt x="1616024" y="1130054"/>
                  <a:pt x="1599915" y="1155367"/>
                  <a:pt x="1599915" y="1180681"/>
                </a:cubicBezTo>
                <a:lnTo>
                  <a:pt x="1606819" y="1314152"/>
                </a:lnTo>
                <a:cubicBezTo>
                  <a:pt x="1553891" y="1325658"/>
                  <a:pt x="1500963" y="1330261"/>
                  <a:pt x="1445733" y="1327960"/>
                </a:cubicBezTo>
                <a:cubicBezTo>
                  <a:pt x="1413516" y="1325658"/>
                  <a:pt x="1381298" y="1341767"/>
                  <a:pt x="1360587" y="1367080"/>
                </a:cubicBezTo>
                <a:cubicBezTo>
                  <a:pt x="1339876" y="1394695"/>
                  <a:pt x="1332972" y="1429214"/>
                  <a:pt x="1344479" y="1461431"/>
                </a:cubicBezTo>
                <a:cubicBezTo>
                  <a:pt x="1360587" y="1514359"/>
                  <a:pt x="1411214" y="1606409"/>
                  <a:pt x="1558493" y="1638626"/>
                </a:cubicBezTo>
                <a:lnTo>
                  <a:pt x="1556192" y="1647831"/>
                </a:lnTo>
                <a:cubicBezTo>
                  <a:pt x="1546987" y="1684651"/>
                  <a:pt x="1544686" y="1721470"/>
                  <a:pt x="1551590" y="1758290"/>
                </a:cubicBezTo>
                <a:cubicBezTo>
                  <a:pt x="1551590" y="1760591"/>
                  <a:pt x="1553891" y="1762893"/>
                  <a:pt x="1553891" y="1765194"/>
                </a:cubicBezTo>
                <a:cubicBezTo>
                  <a:pt x="1563096" y="1790507"/>
                  <a:pt x="1560795" y="1815821"/>
                  <a:pt x="1546987" y="1838833"/>
                </a:cubicBezTo>
                <a:cubicBezTo>
                  <a:pt x="1535481" y="1861845"/>
                  <a:pt x="1512469" y="1877954"/>
                  <a:pt x="1487155" y="1882557"/>
                </a:cubicBezTo>
                <a:cubicBezTo>
                  <a:pt x="1402009" y="1898665"/>
                  <a:pt x="1312261" y="1900966"/>
                  <a:pt x="1224815" y="1894063"/>
                </a:cubicBezTo>
                <a:cubicBezTo>
                  <a:pt x="1137368" y="1887159"/>
                  <a:pt x="1054523" y="1864147"/>
                  <a:pt x="976281" y="1822725"/>
                </a:cubicBezTo>
                <a:cubicBezTo>
                  <a:pt x="927956" y="1799712"/>
                  <a:pt x="886533" y="1762893"/>
                  <a:pt x="854316" y="1719169"/>
                </a:cubicBezTo>
                <a:cubicBezTo>
                  <a:pt x="835906" y="1691554"/>
                  <a:pt x="801388" y="1684651"/>
                  <a:pt x="773773" y="1703060"/>
                </a:cubicBezTo>
                <a:cubicBezTo>
                  <a:pt x="746158" y="1721470"/>
                  <a:pt x="739255" y="1755989"/>
                  <a:pt x="757664" y="1783604"/>
                </a:cubicBezTo>
                <a:cubicBezTo>
                  <a:pt x="799087" y="1843436"/>
                  <a:pt x="856617" y="1891762"/>
                  <a:pt x="921052" y="1926280"/>
                </a:cubicBezTo>
                <a:cubicBezTo>
                  <a:pt x="962474" y="1949292"/>
                  <a:pt x="1003896" y="1965401"/>
                  <a:pt x="1047620" y="1979208"/>
                </a:cubicBezTo>
                <a:lnTo>
                  <a:pt x="1047620" y="2193223"/>
                </a:lnTo>
                <a:cubicBezTo>
                  <a:pt x="684025" y="2255356"/>
                  <a:pt x="410178" y="2073559"/>
                  <a:pt x="322732" y="2002221"/>
                </a:cubicBezTo>
                <a:cubicBezTo>
                  <a:pt x="433191" y="1732976"/>
                  <a:pt x="407877" y="1426913"/>
                  <a:pt x="253695" y="1180681"/>
                </a:cubicBezTo>
                <a:cubicBezTo>
                  <a:pt x="180055" y="1058715"/>
                  <a:pt x="147838" y="916039"/>
                  <a:pt x="159344" y="773363"/>
                </a:cubicBezTo>
                <a:cubicBezTo>
                  <a:pt x="189260" y="416672"/>
                  <a:pt x="495324" y="156632"/>
                  <a:pt x="891136" y="156632"/>
                </a:cubicBezTo>
                <a:lnTo>
                  <a:pt x="900341" y="156632"/>
                </a:lnTo>
                <a:cubicBezTo>
                  <a:pt x="1250128" y="156632"/>
                  <a:pt x="1445733" y="301610"/>
                  <a:pt x="1494059" y="600770"/>
                </a:cubicBezTo>
                <a:cubicBezTo>
                  <a:pt x="1498661" y="628385"/>
                  <a:pt x="1500963" y="653698"/>
                  <a:pt x="1500963" y="681313"/>
                </a:cubicBezTo>
                <a:cubicBezTo>
                  <a:pt x="1507866" y="826291"/>
                  <a:pt x="1590711" y="955160"/>
                  <a:pt x="1719580" y="1021896"/>
                </a:cubicBezTo>
                <a:cubicBezTo>
                  <a:pt x="1728785" y="1026498"/>
                  <a:pt x="1737989" y="1031101"/>
                  <a:pt x="1744893" y="1038004"/>
                </a:cubicBezTo>
                <a:cubicBezTo>
                  <a:pt x="1751797" y="1047209"/>
                  <a:pt x="1749495" y="1058715"/>
                  <a:pt x="1742592" y="1067920"/>
                </a:cubicBezTo>
                <a:close/>
              </a:path>
            </a:pathLst>
          </a:custGeom>
          <a:solidFill>
            <a:schemeClr val="tx2"/>
          </a:solidFill>
          <a:ln w="22942"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4D84CD61-920A-4D00-9754-23474A387974}"/>
              </a:ext>
            </a:extLst>
          </p:cNvPr>
          <p:cNvGrpSpPr/>
          <p:nvPr/>
        </p:nvGrpSpPr>
        <p:grpSpPr>
          <a:xfrm>
            <a:off x="394814" y="2651101"/>
            <a:ext cx="5172925" cy="3281919"/>
            <a:chOff x="394814" y="2497395"/>
            <a:chExt cx="5415197" cy="3435626"/>
          </a:xfrm>
        </p:grpSpPr>
        <p:sp>
          <p:nvSpPr>
            <p:cNvPr id="8" name="Freeform: Shape 7">
              <a:extLst>
                <a:ext uri="{FF2B5EF4-FFF2-40B4-BE49-F238E27FC236}">
                  <a16:creationId xmlns:a16="http://schemas.microsoft.com/office/drawing/2014/main" id="{EA0A82BA-1CC4-44FD-A9E2-93A0E1D81A99}"/>
                </a:ext>
              </a:extLst>
            </p:cNvPr>
            <p:cNvSpPr/>
            <p:nvPr/>
          </p:nvSpPr>
          <p:spPr>
            <a:xfrm>
              <a:off x="394814" y="2497395"/>
              <a:ext cx="2678684" cy="3435626"/>
            </a:xfrm>
            <a:custGeom>
              <a:avLst/>
              <a:gdLst>
                <a:gd name="connsiteX0" fmla="*/ 1843846 w 1887010"/>
                <a:gd name="connsiteY0" fmla="*/ 978172 h 2347256"/>
                <a:gd name="connsiteX1" fmla="*/ 1774809 w 1887010"/>
                <a:gd name="connsiteY1" fmla="*/ 918340 h 2347256"/>
                <a:gd name="connsiteX2" fmla="*/ 1616024 w 1887010"/>
                <a:gd name="connsiteY2" fmla="*/ 674410 h 2347256"/>
                <a:gd name="connsiteX3" fmla="*/ 1606819 w 1887010"/>
                <a:gd name="connsiteY3" fmla="*/ 582360 h 2347256"/>
                <a:gd name="connsiteX4" fmla="*/ 900341 w 1887010"/>
                <a:gd name="connsiteY4" fmla="*/ 41571 h 2347256"/>
                <a:gd name="connsiteX5" fmla="*/ 891136 w 1887010"/>
                <a:gd name="connsiteY5" fmla="*/ 41571 h 2347256"/>
                <a:gd name="connsiteX6" fmla="*/ 44282 w 1887010"/>
                <a:gd name="connsiteY6" fmla="*/ 764158 h 2347256"/>
                <a:gd name="connsiteX7" fmla="*/ 157043 w 1887010"/>
                <a:gd name="connsiteY7" fmla="*/ 1240513 h 2347256"/>
                <a:gd name="connsiteX8" fmla="*/ 200766 w 1887010"/>
                <a:gd name="connsiteY8" fmla="*/ 1993016 h 2347256"/>
                <a:gd name="connsiteX9" fmla="*/ 212272 w 1887010"/>
                <a:gd name="connsiteY9" fmla="*/ 2059751 h 2347256"/>
                <a:gd name="connsiteX10" fmla="*/ 895738 w 1887010"/>
                <a:gd name="connsiteY10" fmla="*/ 2319791 h 2347256"/>
                <a:gd name="connsiteX11" fmla="*/ 1118958 w 1887010"/>
                <a:gd name="connsiteY11" fmla="*/ 2294477 h 2347256"/>
                <a:gd name="connsiteX12" fmla="*/ 1164983 w 1887010"/>
                <a:gd name="connsiteY12" fmla="*/ 2239248 h 2347256"/>
                <a:gd name="connsiteX13" fmla="*/ 1164983 w 1887010"/>
                <a:gd name="connsiteY13" fmla="*/ 2002221 h 2347256"/>
                <a:gd name="connsiteX14" fmla="*/ 1215610 w 1887010"/>
                <a:gd name="connsiteY14" fmla="*/ 2009124 h 2347256"/>
                <a:gd name="connsiteX15" fmla="*/ 1507866 w 1887010"/>
                <a:gd name="connsiteY15" fmla="*/ 1995317 h 2347256"/>
                <a:gd name="connsiteX16" fmla="*/ 1668952 w 1887010"/>
                <a:gd name="connsiteY16" fmla="*/ 1758290 h 2347256"/>
                <a:gd name="connsiteX17" fmla="*/ 1662049 w 1887010"/>
                <a:gd name="connsiteY17" fmla="*/ 1732976 h 2347256"/>
                <a:gd name="connsiteX18" fmla="*/ 1668952 w 1887010"/>
                <a:gd name="connsiteY18" fmla="*/ 1677747 h 2347256"/>
                <a:gd name="connsiteX19" fmla="*/ 1675856 w 1887010"/>
                <a:gd name="connsiteY19" fmla="*/ 1650132 h 2347256"/>
                <a:gd name="connsiteX20" fmla="*/ 1664350 w 1887010"/>
                <a:gd name="connsiteY20" fmla="*/ 1574191 h 2347256"/>
                <a:gd name="connsiteX21" fmla="*/ 1599915 w 1887010"/>
                <a:gd name="connsiteY21" fmla="*/ 1532769 h 2347256"/>
                <a:gd name="connsiteX22" fmla="*/ 1461842 w 1887010"/>
                <a:gd name="connsiteY22" fmla="*/ 1445322 h 2347256"/>
                <a:gd name="connsiteX23" fmla="*/ 1687362 w 1887010"/>
                <a:gd name="connsiteY23" fmla="*/ 1413105 h 2347256"/>
                <a:gd name="connsiteX24" fmla="*/ 1726483 w 1887010"/>
                <a:gd name="connsiteY24" fmla="*/ 1355574 h 2347256"/>
                <a:gd name="connsiteX25" fmla="*/ 1719580 w 1887010"/>
                <a:gd name="connsiteY25" fmla="*/ 1219802 h 2347256"/>
                <a:gd name="connsiteX26" fmla="*/ 1830039 w 1887010"/>
                <a:gd name="connsiteY26" fmla="*/ 1143861 h 2347256"/>
                <a:gd name="connsiteX27" fmla="*/ 1843846 w 1887010"/>
                <a:gd name="connsiteY27" fmla="*/ 978172 h 2347256"/>
                <a:gd name="connsiteX28" fmla="*/ 1742592 w 1887010"/>
                <a:gd name="connsiteY28" fmla="*/ 1067920 h 2347256"/>
                <a:gd name="connsiteX29" fmla="*/ 1641338 w 1887010"/>
                <a:gd name="connsiteY29" fmla="*/ 1123150 h 2347256"/>
                <a:gd name="connsiteX30" fmla="*/ 1599915 w 1887010"/>
                <a:gd name="connsiteY30" fmla="*/ 1180681 h 2347256"/>
                <a:gd name="connsiteX31" fmla="*/ 1606819 w 1887010"/>
                <a:gd name="connsiteY31" fmla="*/ 1314152 h 2347256"/>
                <a:gd name="connsiteX32" fmla="*/ 1445733 w 1887010"/>
                <a:gd name="connsiteY32" fmla="*/ 1327960 h 2347256"/>
                <a:gd name="connsiteX33" fmla="*/ 1360587 w 1887010"/>
                <a:gd name="connsiteY33" fmla="*/ 1367080 h 2347256"/>
                <a:gd name="connsiteX34" fmla="*/ 1344479 w 1887010"/>
                <a:gd name="connsiteY34" fmla="*/ 1461431 h 2347256"/>
                <a:gd name="connsiteX35" fmla="*/ 1558493 w 1887010"/>
                <a:gd name="connsiteY35" fmla="*/ 1638626 h 2347256"/>
                <a:gd name="connsiteX36" fmla="*/ 1556192 w 1887010"/>
                <a:gd name="connsiteY36" fmla="*/ 1647831 h 2347256"/>
                <a:gd name="connsiteX37" fmla="*/ 1551590 w 1887010"/>
                <a:gd name="connsiteY37" fmla="*/ 1758290 h 2347256"/>
                <a:gd name="connsiteX38" fmla="*/ 1553891 w 1887010"/>
                <a:gd name="connsiteY38" fmla="*/ 1765194 h 2347256"/>
                <a:gd name="connsiteX39" fmla="*/ 1546987 w 1887010"/>
                <a:gd name="connsiteY39" fmla="*/ 1838833 h 2347256"/>
                <a:gd name="connsiteX40" fmla="*/ 1487155 w 1887010"/>
                <a:gd name="connsiteY40" fmla="*/ 1882557 h 2347256"/>
                <a:gd name="connsiteX41" fmla="*/ 1224815 w 1887010"/>
                <a:gd name="connsiteY41" fmla="*/ 1894063 h 2347256"/>
                <a:gd name="connsiteX42" fmla="*/ 976281 w 1887010"/>
                <a:gd name="connsiteY42" fmla="*/ 1822725 h 2347256"/>
                <a:gd name="connsiteX43" fmla="*/ 854316 w 1887010"/>
                <a:gd name="connsiteY43" fmla="*/ 1719169 h 2347256"/>
                <a:gd name="connsiteX44" fmla="*/ 773773 w 1887010"/>
                <a:gd name="connsiteY44" fmla="*/ 1703060 h 2347256"/>
                <a:gd name="connsiteX45" fmla="*/ 757664 w 1887010"/>
                <a:gd name="connsiteY45" fmla="*/ 1783604 h 2347256"/>
                <a:gd name="connsiteX46" fmla="*/ 921052 w 1887010"/>
                <a:gd name="connsiteY46" fmla="*/ 1926280 h 2347256"/>
                <a:gd name="connsiteX47" fmla="*/ 1047620 w 1887010"/>
                <a:gd name="connsiteY47" fmla="*/ 1979208 h 2347256"/>
                <a:gd name="connsiteX48" fmla="*/ 1047620 w 1887010"/>
                <a:gd name="connsiteY48" fmla="*/ 2193223 h 2347256"/>
                <a:gd name="connsiteX49" fmla="*/ 322732 w 1887010"/>
                <a:gd name="connsiteY49" fmla="*/ 2002221 h 2347256"/>
                <a:gd name="connsiteX50" fmla="*/ 253695 w 1887010"/>
                <a:gd name="connsiteY50" fmla="*/ 1180681 h 2347256"/>
                <a:gd name="connsiteX51" fmla="*/ 159344 w 1887010"/>
                <a:gd name="connsiteY51" fmla="*/ 773363 h 2347256"/>
                <a:gd name="connsiteX52" fmla="*/ 891136 w 1887010"/>
                <a:gd name="connsiteY52" fmla="*/ 156632 h 2347256"/>
                <a:gd name="connsiteX53" fmla="*/ 900341 w 1887010"/>
                <a:gd name="connsiteY53" fmla="*/ 156632 h 2347256"/>
                <a:gd name="connsiteX54" fmla="*/ 1494059 w 1887010"/>
                <a:gd name="connsiteY54" fmla="*/ 600770 h 2347256"/>
                <a:gd name="connsiteX55" fmla="*/ 1500963 w 1887010"/>
                <a:gd name="connsiteY55" fmla="*/ 681313 h 2347256"/>
                <a:gd name="connsiteX56" fmla="*/ 1719580 w 1887010"/>
                <a:gd name="connsiteY56" fmla="*/ 1021896 h 2347256"/>
                <a:gd name="connsiteX57" fmla="*/ 1744893 w 1887010"/>
                <a:gd name="connsiteY57" fmla="*/ 1038004 h 2347256"/>
                <a:gd name="connsiteX58" fmla="*/ 1742592 w 1887010"/>
                <a:gd name="connsiteY58" fmla="*/ 1067920 h 234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887010" h="2347256">
                  <a:moveTo>
                    <a:pt x="1843846" y="978172"/>
                  </a:moveTo>
                  <a:cubicBezTo>
                    <a:pt x="1827737" y="952859"/>
                    <a:pt x="1802424" y="932148"/>
                    <a:pt x="1774809" y="918340"/>
                  </a:cubicBezTo>
                  <a:cubicBezTo>
                    <a:pt x="1682760" y="870014"/>
                    <a:pt x="1620627" y="777965"/>
                    <a:pt x="1616024" y="674410"/>
                  </a:cubicBezTo>
                  <a:cubicBezTo>
                    <a:pt x="1613723" y="644494"/>
                    <a:pt x="1611422" y="612276"/>
                    <a:pt x="1606819" y="582360"/>
                  </a:cubicBezTo>
                  <a:cubicBezTo>
                    <a:pt x="1567698" y="336128"/>
                    <a:pt x="1411214" y="41571"/>
                    <a:pt x="900341" y="41571"/>
                  </a:cubicBezTo>
                  <a:lnTo>
                    <a:pt x="891136" y="41571"/>
                  </a:lnTo>
                  <a:cubicBezTo>
                    <a:pt x="435492" y="41571"/>
                    <a:pt x="78801" y="345333"/>
                    <a:pt x="44282" y="764158"/>
                  </a:cubicBezTo>
                  <a:cubicBezTo>
                    <a:pt x="30475" y="929846"/>
                    <a:pt x="69596" y="1097836"/>
                    <a:pt x="157043" y="1240513"/>
                  </a:cubicBezTo>
                  <a:cubicBezTo>
                    <a:pt x="299719" y="1468335"/>
                    <a:pt x="315828" y="1751386"/>
                    <a:pt x="200766" y="1993016"/>
                  </a:cubicBezTo>
                  <a:cubicBezTo>
                    <a:pt x="189260" y="2016028"/>
                    <a:pt x="193862" y="2041342"/>
                    <a:pt x="212272" y="2059751"/>
                  </a:cubicBezTo>
                  <a:cubicBezTo>
                    <a:pt x="400973" y="2225440"/>
                    <a:pt x="642603" y="2317490"/>
                    <a:pt x="895738" y="2319791"/>
                  </a:cubicBezTo>
                  <a:cubicBezTo>
                    <a:pt x="971679" y="2319791"/>
                    <a:pt x="1045318" y="2310586"/>
                    <a:pt x="1118958" y="2294477"/>
                  </a:cubicBezTo>
                  <a:cubicBezTo>
                    <a:pt x="1146573" y="2289875"/>
                    <a:pt x="1164983" y="2264561"/>
                    <a:pt x="1164983" y="2239248"/>
                  </a:cubicBezTo>
                  <a:lnTo>
                    <a:pt x="1164983" y="2002221"/>
                  </a:lnTo>
                  <a:cubicBezTo>
                    <a:pt x="1181091" y="2004522"/>
                    <a:pt x="1199501" y="2006823"/>
                    <a:pt x="1215610" y="2009124"/>
                  </a:cubicBezTo>
                  <a:cubicBezTo>
                    <a:pt x="1312261" y="2018329"/>
                    <a:pt x="1411214" y="2013727"/>
                    <a:pt x="1507866" y="1995317"/>
                  </a:cubicBezTo>
                  <a:cubicBezTo>
                    <a:pt x="1618325" y="1974606"/>
                    <a:pt x="1689663" y="1866448"/>
                    <a:pt x="1668952" y="1758290"/>
                  </a:cubicBezTo>
                  <a:cubicBezTo>
                    <a:pt x="1666651" y="1749085"/>
                    <a:pt x="1664350" y="1742181"/>
                    <a:pt x="1662049" y="1732976"/>
                  </a:cubicBezTo>
                  <a:cubicBezTo>
                    <a:pt x="1662049" y="1714567"/>
                    <a:pt x="1664350" y="1696157"/>
                    <a:pt x="1668952" y="1677747"/>
                  </a:cubicBezTo>
                  <a:lnTo>
                    <a:pt x="1675856" y="1650132"/>
                  </a:lnTo>
                  <a:cubicBezTo>
                    <a:pt x="1682760" y="1624819"/>
                    <a:pt x="1678157" y="1594903"/>
                    <a:pt x="1664350" y="1574191"/>
                  </a:cubicBezTo>
                  <a:cubicBezTo>
                    <a:pt x="1650543" y="1551179"/>
                    <a:pt x="1627530" y="1537372"/>
                    <a:pt x="1599915" y="1532769"/>
                  </a:cubicBezTo>
                  <a:cubicBezTo>
                    <a:pt x="1528577" y="1521263"/>
                    <a:pt x="1482553" y="1491347"/>
                    <a:pt x="1461842" y="1445322"/>
                  </a:cubicBezTo>
                  <a:cubicBezTo>
                    <a:pt x="1537782" y="1445322"/>
                    <a:pt x="1613723" y="1436117"/>
                    <a:pt x="1687362" y="1413105"/>
                  </a:cubicBezTo>
                  <a:cubicBezTo>
                    <a:pt x="1712676" y="1403900"/>
                    <a:pt x="1726483" y="1380888"/>
                    <a:pt x="1726483" y="1355574"/>
                  </a:cubicBezTo>
                  <a:lnTo>
                    <a:pt x="1719580" y="1219802"/>
                  </a:lnTo>
                  <a:cubicBezTo>
                    <a:pt x="1761002" y="1203693"/>
                    <a:pt x="1800123" y="1178380"/>
                    <a:pt x="1830039" y="1143861"/>
                  </a:cubicBezTo>
                  <a:cubicBezTo>
                    <a:pt x="1869160" y="1097836"/>
                    <a:pt x="1876063" y="1031101"/>
                    <a:pt x="1843846" y="978172"/>
                  </a:cubicBezTo>
                  <a:close/>
                  <a:moveTo>
                    <a:pt x="1742592" y="1067920"/>
                  </a:moveTo>
                  <a:cubicBezTo>
                    <a:pt x="1714977" y="1095535"/>
                    <a:pt x="1680459" y="1116246"/>
                    <a:pt x="1641338" y="1123150"/>
                  </a:cubicBezTo>
                  <a:cubicBezTo>
                    <a:pt x="1616024" y="1130054"/>
                    <a:pt x="1599915" y="1155367"/>
                    <a:pt x="1599915" y="1180681"/>
                  </a:cubicBezTo>
                  <a:lnTo>
                    <a:pt x="1606819" y="1314152"/>
                  </a:lnTo>
                  <a:cubicBezTo>
                    <a:pt x="1553891" y="1325658"/>
                    <a:pt x="1500963" y="1330261"/>
                    <a:pt x="1445733" y="1327960"/>
                  </a:cubicBezTo>
                  <a:cubicBezTo>
                    <a:pt x="1413516" y="1325658"/>
                    <a:pt x="1381298" y="1341767"/>
                    <a:pt x="1360587" y="1367080"/>
                  </a:cubicBezTo>
                  <a:cubicBezTo>
                    <a:pt x="1339876" y="1394695"/>
                    <a:pt x="1332972" y="1429214"/>
                    <a:pt x="1344479" y="1461431"/>
                  </a:cubicBezTo>
                  <a:cubicBezTo>
                    <a:pt x="1360587" y="1514359"/>
                    <a:pt x="1411214" y="1606409"/>
                    <a:pt x="1558493" y="1638626"/>
                  </a:cubicBezTo>
                  <a:lnTo>
                    <a:pt x="1556192" y="1647831"/>
                  </a:lnTo>
                  <a:cubicBezTo>
                    <a:pt x="1546987" y="1684651"/>
                    <a:pt x="1544686" y="1721470"/>
                    <a:pt x="1551590" y="1758290"/>
                  </a:cubicBezTo>
                  <a:cubicBezTo>
                    <a:pt x="1551590" y="1760591"/>
                    <a:pt x="1553891" y="1762893"/>
                    <a:pt x="1553891" y="1765194"/>
                  </a:cubicBezTo>
                  <a:cubicBezTo>
                    <a:pt x="1563096" y="1790507"/>
                    <a:pt x="1560795" y="1815821"/>
                    <a:pt x="1546987" y="1838833"/>
                  </a:cubicBezTo>
                  <a:cubicBezTo>
                    <a:pt x="1535481" y="1861845"/>
                    <a:pt x="1512469" y="1877954"/>
                    <a:pt x="1487155" y="1882557"/>
                  </a:cubicBezTo>
                  <a:cubicBezTo>
                    <a:pt x="1402009" y="1898665"/>
                    <a:pt x="1312261" y="1900966"/>
                    <a:pt x="1224815" y="1894063"/>
                  </a:cubicBezTo>
                  <a:cubicBezTo>
                    <a:pt x="1137368" y="1887159"/>
                    <a:pt x="1054523" y="1864147"/>
                    <a:pt x="976281" y="1822725"/>
                  </a:cubicBezTo>
                  <a:cubicBezTo>
                    <a:pt x="927956" y="1799712"/>
                    <a:pt x="886533" y="1762893"/>
                    <a:pt x="854316" y="1719169"/>
                  </a:cubicBezTo>
                  <a:cubicBezTo>
                    <a:pt x="835906" y="1691554"/>
                    <a:pt x="801388" y="1684651"/>
                    <a:pt x="773773" y="1703060"/>
                  </a:cubicBezTo>
                  <a:cubicBezTo>
                    <a:pt x="746158" y="1721470"/>
                    <a:pt x="739255" y="1755989"/>
                    <a:pt x="757664" y="1783604"/>
                  </a:cubicBezTo>
                  <a:cubicBezTo>
                    <a:pt x="799087" y="1843436"/>
                    <a:pt x="856617" y="1891762"/>
                    <a:pt x="921052" y="1926280"/>
                  </a:cubicBezTo>
                  <a:cubicBezTo>
                    <a:pt x="962474" y="1949292"/>
                    <a:pt x="1003896" y="1965401"/>
                    <a:pt x="1047620" y="1979208"/>
                  </a:cubicBezTo>
                  <a:lnTo>
                    <a:pt x="1047620" y="2193223"/>
                  </a:lnTo>
                  <a:cubicBezTo>
                    <a:pt x="684025" y="2255356"/>
                    <a:pt x="410178" y="2073559"/>
                    <a:pt x="322732" y="2002221"/>
                  </a:cubicBezTo>
                  <a:cubicBezTo>
                    <a:pt x="433191" y="1732976"/>
                    <a:pt x="407877" y="1426913"/>
                    <a:pt x="253695" y="1180681"/>
                  </a:cubicBezTo>
                  <a:cubicBezTo>
                    <a:pt x="180055" y="1058715"/>
                    <a:pt x="147838" y="916039"/>
                    <a:pt x="159344" y="773363"/>
                  </a:cubicBezTo>
                  <a:cubicBezTo>
                    <a:pt x="189260" y="416672"/>
                    <a:pt x="495324" y="156632"/>
                    <a:pt x="891136" y="156632"/>
                  </a:cubicBezTo>
                  <a:lnTo>
                    <a:pt x="900341" y="156632"/>
                  </a:lnTo>
                  <a:cubicBezTo>
                    <a:pt x="1250128" y="156632"/>
                    <a:pt x="1445733" y="301610"/>
                    <a:pt x="1494059" y="600770"/>
                  </a:cubicBezTo>
                  <a:cubicBezTo>
                    <a:pt x="1498661" y="628385"/>
                    <a:pt x="1500963" y="653698"/>
                    <a:pt x="1500963" y="681313"/>
                  </a:cubicBezTo>
                  <a:cubicBezTo>
                    <a:pt x="1507866" y="826291"/>
                    <a:pt x="1590711" y="955160"/>
                    <a:pt x="1719580" y="1021896"/>
                  </a:cubicBezTo>
                  <a:cubicBezTo>
                    <a:pt x="1728785" y="1026498"/>
                    <a:pt x="1737989" y="1031101"/>
                    <a:pt x="1744893" y="1038004"/>
                  </a:cubicBezTo>
                  <a:cubicBezTo>
                    <a:pt x="1751797" y="1047209"/>
                    <a:pt x="1749495" y="1058715"/>
                    <a:pt x="1742592" y="1067920"/>
                  </a:cubicBezTo>
                  <a:close/>
                </a:path>
              </a:pathLst>
            </a:custGeom>
            <a:solidFill>
              <a:schemeClr val="accent1"/>
            </a:solidFill>
            <a:ln w="22942" cap="flat">
              <a:noFill/>
              <a:prstDash val="solid"/>
              <a:miter/>
            </a:ln>
          </p:spPr>
          <p:txBody>
            <a:bodyPr rtlCol="0" anchor="ctr"/>
            <a:lstStyle/>
            <a:p>
              <a:endParaRPr lang="en-GB"/>
            </a:p>
          </p:txBody>
        </p:sp>
        <p:sp>
          <p:nvSpPr>
            <p:cNvPr id="10" name="TextBox 9">
              <a:extLst>
                <a:ext uri="{FF2B5EF4-FFF2-40B4-BE49-F238E27FC236}">
                  <a16:creationId xmlns:a16="http://schemas.microsoft.com/office/drawing/2014/main" id="{176407D4-0FCA-455E-9544-EE18E98A3574}"/>
                </a:ext>
              </a:extLst>
            </p:cNvPr>
            <p:cNvSpPr txBox="1"/>
            <p:nvPr/>
          </p:nvSpPr>
          <p:spPr>
            <a:xfrm>
              <a:off x="3195733" y="2497396"/>
              <a:ext cx="2614278" cy="1256546"/>
            </a:xfrm>
            <a:prstGeom prst="rect">
              <a:avLst/>
            </a:prstGeom>
            <a:noFill/>
          </p:spPr>
          <p:txBody>
            <a:bodyPr wrap="square" rtlCol="0">
              <a:spAutoFit/>
            </a:bodyPr>
            <a:lstStyle/>
            <a:p>
              <a:r>
                <a:rPr lang="en-GB" sz="2400" b="1" dirty="0">
                  <a:solidFill>
                    <a:schemeClr val="accent1"/>
                  </a:solidFill>
                </a:rPr>
                <a:t>How long since you took your medication?</a:t>
              </a:r>
            </a:p>
          </p:txBody>
        </p:sp>
        <p:sp>
          <p:nvSpPr>
            <p:cNvPr id="11" name="Speech Bubble: Rectangle with Corners Rounded 10">
              <a:extLst>
                <a:ext uri="{FF2B5EF4-FFF2-40B4-BE49-F238E27FC236}">
                  <a16:creationId xmlns:a16="http://schemas.microsoft.com/office/drawing/2014/main" id="{6680B5B9-4E91-4086-9B28-36B22CE3EC2B}"/>
                </a:ext>
              </a:extLst>
            </p:cNvPr>
            <p:cNvSpPr/>
            <p:nvPr/>
          </p:nvSpPr>
          <p:spPr>
            <a:xfrm>
              <a:off x="3131327" y="2497395"/>
              <a:ext cx="2678684" cy="1331244"/>
            </a:xfrm>
            <a:prstGeom prst="wedgeRoundRectCallout">
              <a:avLst>
                <a:gd name="adj1" fmla="val -48356"/>
                <a:gd name="adj2" fmla="val 92500"/>
                <a:gd name="adj3" fmla="val 16667"/>
              </a:avLst>
            </a:prstGeom>
            <a:no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4" name="TextBox 13">
            <a:extLst>
              <a:ext uri="{FF2B5EF4-FFF2-40B4-BE49-F238E27FC236}">
                <a16:creationId xmlns:a16="http://schemas.microsoft.com/office/drawing/2014/main" id="{4EDC8DCD-9933-430D-92EC-2D8D55605A35}"/>
              </a:ext>
            </a:extLst>
          </p:cNvPr>
          <p:cNvSpPr txBox="1"/>
          <p:nvPr/>
        </p:nvSpPr>
        <p:spPr>
          <a:xfrm>
            <a:off x="4469185" y="1175716"/>
            <a:ext cx="2221547" cy="523220"/>
          </a:xfrm>
          <a:prstGeom prst="rect">
            <a:avLst/>
          </a:prstGeom>
          <a:noFill/>
        </p:spPr>
        <p:txBody>
          <a:bodyPr wrap="square" rtlCol="0">
            <a:spAutoFit/>
          </a:bodyPr>
          <a:lstStyle/>
          <a:p>
            <a:r>
              <a:rPr lang="en-GB" sz="2800" b="1" dirty="0">
                <a:solidFill>
                  <a:schemeClr val="tx2"/>
                </a:solidFill>
              </a:rPr>
              <a:t>4 months</a:t>
            </a:r>
          </a:p>
        </p:txBody>
      </p:sp>
      <p:sp>
        <p:nvSpPr>
          <p:cNvPr id="15" name="Speech Bubble: Rectangle with Corners Rounded 14">
            <a:extLst>
              <a:ext uri="{FF2B5EF4-FFF2-40B4-BE49-F238E27FC236}">
                <a16:creationId xmlns:a16="http://schemas.microsoft.com/office/drawing/2014/main" id="{76BBC68C-4167-4E96-A732-74A37258C995}"/>
              </a:ext>
            </a:extLst>
          </p:cNvPr>
          <p:cNvSpPr/>
          <p:nvPr/>
        </p:nvSpPr>
        <p:spPr>
          <a:xfrm>
            <a:off x="4469185" y="863040"/>
            <a:ext cx="1941688" cy="1271685"/>
          </a:xfrm>
          <a:prstGeom prst="wedgeRoundRectCallout">
            <a:avLst>
              <a:gd name="adj1" fmla="val 58335"/>
              <a:gd name="adj2" fmla="val 94052"/>
              <a:gd name="adj3" fmla="val 16667"/>
            </a:avLst>
          </a:prstGeom>
          <a:noFill/>
          <a:ln w="349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6" name="Straight Connector 15">
            <a:extLst>
              <a:ext uri="{FF2B5EF4-FFF2-40B4-BE49-F238E27FC236}">
                <a16:creationId xmlns:a16="http://schemas.microsoft.com/office/drawing/2014/main" id="{D9A465EA-2978-4610-98AE-692C0A749135}"/>
              </a:ext>
            </a:extLst>
          </p:cNvPr>
          <p:cNvCxnSpPr/>
          <p:nvPr/>
        </p:nvCxnSpPr>
        <p:spPr>
          <a:xfrm>
            <a:off x="0" y="6168496"/>
            <a:ext cx="9144000" cy="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2411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93DC2BD-5B83-C645-88F3-8521EC61B9D9}"/>
              </a:ext>
            </a:extLst>
          </p:cNvPr>
          <p:cNvSpPr/>
          <p:nvPr/>
        </p:nvSpPr>
        <p:spPr>
          <a:xfrm>
            <a:off x="324465" y="648929"/>
            <a:ext cx="8568811" cy="3939540"/>
          </a:xfrm>
          <a:prstGeom prst="rect">
            <a:avLst/>
          </a:prstGeom>
        </p:spPr>
        <p:txBody>
          <a:bodyPr wrap="square">
            <a:spAutoFit/>
          </a:bodyPr>
          <a:lstStyle/>
          <a:p>
            <a:pPr algn="ctr"/>
            <a:r>
              <a:rPr lang="en-US" sz="3600" dirty="0">
                <a:solidFill>
                  <a:schemeClr val="accent1"/>
                </a:solidFill>
                <a:latin typeface="League Spartan"/>
              </a:rPr>
              <a:t>Stems:</a:t>
            </a:r>
          </a:p>
          <a:p>
            <a:pPr algn="ctr"/>
            <a:endParaRPr lang="en-US" sz="3600" dirty="0">
              <a:solidFill>
                <a:schemeClr val="accent1"/>
              </a:solidFill>
              <a:latin typeface="League Spartan"/>
            </a:endParaRPr>
          </a:p>
          <a:p>
            <a:pPr marL="285750" indent="-285750">
              <a:buFont typeface="Arial" panose="020B0604020202020204" pitchFamily="34" charset="0"/>
              <a:buChar char="•"/>
            </a:pPr>
            <a:r>
              <a:rPr lang="en-US" sz="3200" dirty="0">
                <a:solidFill>
                  <a:schemeClr val="bg1"/>
                </a:solidFill>
                <a:latin typeface="League Spartan"/>
              </a:rPr>
              <a:t>Tell me more (about)….</a:t>
            </a:r>
          </a:p>
          <a:p>
            <a:pPr marL="285750" indent="-285750">
              <a:buFont typeface="Arial" panose="020B0604020202020204" pitchFamily="34" charset="0"/>
              <a:buChar char="•"/>
            </a:pPr>
            <a:endParaRPr lang="en-US" sz="3200" dirty="0">
              <a:solidFill>
                <a:schemeClr val="bg1"/>
              </a:solidFill>
              <a:latin typeface="League Spartan"/>
            </a:endParaRPr>
          </a:p>
          <a:p>
            <a:pPr marL="285750" indent="-285750">
              <a:buFont typeface="Arial" panose="020B0604020202020204" pitchFamily="34" charset="0"/>
              <a:buChar char="•"/>
            </a:pPr>
            <a:r>
              <a:rPr lang="en-US" sz="3200" dirty="0">
                <a:solidFill>
                  <a:schemeClr val="bg1"/>
                </a:solidFill>
                <a:latin typeface="League Spartan"/>
              </a:rPr>
              <a:t>How (did you/are you)….</a:t>
            </a:r>
          </a:p>
          <a:p>
            <a:pPr marL="285750" indent="-285750">
              <a:buFont typeface="Arial" panose="020B0604020202020204" pitchFamily="34" charset="0"/>
              <a:buChar char="•"/>
            </a:pPr>
            <a:endParaRPr lang="en-US" sz="3200" dirty="0">
              <a:solidFill>
                <a:schemeClr val="bg1"/>
              </a:solidFill>
              <a:latin typeface="League Spartan"/>
            </a:endParaRPr>
          </a:p>
          <a:p>
            <a:pPr marL="285750" indent="-285750">
              <a:buFont typeface="Arial" panose="020B0604020202020204" pitchFamily="34" charset="0"/>
              <a:buChar char="•"/>
            </a:pPr>
            <a:r>
              <a:rPr lang="en-US" sz="3200" dirty="0">
                <a:solidFill>
                  <a:schemeClr val="bg1"/>
                </a:solidFill>
                <a:latin typeface="League Spartan"/>
              </a:rPr>
              <a:t>What (are your/do you)...</a:t>
            </a:r>
          </a:p>
          <a:p>
            <a:pPr marL="285750" indent="-285750">
              <a:buFont typeface="Arial" panose="020B0604020202020204" pitchFamily="34" charset="0"/>
              <a:buChar char="•"/>
            </a:pPr>
            <a:endParaRPr lang="en-US" dirty="0">
              <a:solidFill>
                <a:schemeClr val="accent1"/>
              </a:solidFill>
              <a:latin typeface="League Spartan"/>
            </a:endParaRPr>
          </a:p>
        </p:txBody>
      </p:sp>
      <p:sp>
        <p:nvSpPr>
          <p:cNvPr id="11" name="&quot;No&quot; Symbol 10">
            <a:extLst>
              <a:ext uri="{FF2B5EF4-FFF2-40B4-BE49-F238E27FC236}">
                <a16:creationId xmlns:a16="http://schemas.microsoft.com/office/drawing/2014/main" id="{163D6BE4-4C67-764F-B9CB-B636B4D735A8}"/>
              </a:ext>
            </a:extLst>
          </p:cNvPr>
          <p:cNvSpPr/>
          <p:nvPr/>
        </p:nvSpPr>
        <p:spPr>
          <a:xfrm>
            <a:off x="6201697" y="4042521"/>
            <a:ext cx="2610463" cy="2713301"/>
          </a:xfrm>
          <a:prstGeom prst="noSmoking">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TextBox 11">
            <a:extLst>
              <a:ext uri="{FF2B5EF4-FFF2-40B4-BE49-F238E27FC236}">
                <a16:creationId xmlns:a16="http://schemas.microsoft.com/office/drawing/2014/main" id="{590601EF-1748-1246-BBB7-B71821889C31}"/>
              </a:ext>
            </a:extLst>
          </p:cNvPr>
          <p:cNvSpPr txBox="1"/>
          <p:nvPr/>
        </p:nvSpPr>
        <p:spPr>
          <a:xfrm>
            <a:off x="6430297" y="5014452"/>
            <a:ext cx="2153264" cy="769441"/>
          </a:xfrm>
          <a:prstGeom prst="rect">
            <a:avLst/>
          </a:prstGeom>
          <a:noFill/>
        </p:spPr>
        <p:txBody>
          <a:bodyPr wrap="square" rtlCol="0">
            <a:spAutoFit/>
          </a:bodyPr>
          <a:lstStyle/>
          <a:p>
            <a:r>
              <a:rPr lang="en-US" sz="4400" b="1" dirty="0">
                <a:solidFill>
                  <a:schemeClr val="bg2"/>
                </a:solidFill>
              </a:rPr>
              <a:t>Why…?</a:t>
            </a:r>
          </a:p>
        </p:txBody>
      </p:sp>
    </p:spTree>
    <p:extLst>
      <p:ext uri="{BB962C8B-B14F-4D97-AF65-F5344CB8AC3E}">
        <p14:creationId xmlns:p14="http://schemas.microsoft.com/office/powerpoint/2010/main" val="15555282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BB7EBA57-27FE-45DA-8C81-7CC07D3B396E}"/>
              </a:ext>
            </a:extLst>
          </p:cNvPr>
          <p:cNvCxnSpPr/>
          <p:nvPr/>
        </p:nvCxnSpPr>
        <p:spPr>
          <a:xfrm>
            <a:off x="8351117" y="-2367"/>
            <a:ext cx="34506" cy="685800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grpSp>
        <p:nvGrpSpPr>
          <p:cNvPr id="29" name="Group 28">
            <a:extLst>
              <a:ext uri="{FF2B5EF4-FFF2-40B4-BE49-F238E27FC236}">
                <a16:creationId xmlns:a16="http://schemas.microsoft.com/office/drawing/2014/main" id="{ADFE2C20-E72E-4EEA-9D9D-32FE2D7A8113}"/>
              </a:ext>
            </a:extLst>
          </p:cNvPr>
          <p:cNvGrpSpPr/>
          <p:nvPr/>
        </p:nvGrpSpPr>
        <p:grpSpPr>
          <a:xfrm>
            <a:off x="989458" y="1402051"/>
            <a:ext cx="6510059" cy="4046142"/>
            <a:chOff x="1074980" y="1605983"/>
            <a:chExt cx="6510059" cy="4046142"/>
          </a:xfrm>
        </p:grpSpPr>
        <p:grpSp>
          <p:nvGrpSpPr>
            <p:cNvPr id="11" name="Group 10">
              <a:extLst>
                <a:ext uri="{FF2B5EF4-FFF2-40B4-BE49-F238E27FC236}">
                  <a16:creationId xmlns:a16="http://schemas.microsoft.com/office/drawing/2014/main" id="{4408CC91-87AF-4FC0-8D61-588B3FB86884}"/>
                </a:ext>
              </a:extLst>
            </p:cNvPr>
            <p:cNvGrpSpPr/>
            <p:nvPr/>
          </p:nvGrpSpPr>
          <p:grpSpPr>
            <a:xfrm>
              <a:off x="2189138" y="1756839"/>
              <a:ext cx="5395901" cy="3819834"/>
              <a:chOff x="2412804" y="1850819"/>
              <a:chExt cx="5395901" cy="3819834"/>
            </a:xfrm>
          </p:grpSpPr>
          <p:sp>
            <p:nvSpPr>
              <p:cNvPr id="3" name="TextBox 2">
                <a:extLst>
                  <a:ext uri="{FF2B5EF4-FFF2-40B4-BE49-F238E27FC236}">
                    <a16:creationId xmlns:a16="http://schemas.microsoft.com/office/drawing/2014/main" id="{7662DC93-F81A-4A9D-A054-9F2AC8ABCD89}"/>
                  </a:ext>
                </a:extLst>
              </p:cNvPr>
              <p:cNvSpPr txBox="1"/>
              <p:nvPr/>
            </p:nvSpPr>
            <p:spPr>
              <a:xfrm>
                <a:off x="2412804" y="1850819"/>
                <a:ext cx="5395901" cy="892552"/>
              </a:xfrm>
              <a:prstGeom prst="rect">
                <a:avLst/>
              </a:prstGeom>
              <a:noFill/>
            </p:spPr>
            <p:txBody>
              <a:bodyPr wrap="square" rtlCol="0">
                <a:spAutoFit/>
              </a:bodyPr>
              <a:lstStyle/>
              <a:p>
                <a:r>
                  <a:rPr lang="es-ES_tradnl" sz="2600" dirty="0" err="1">
                    <a:solidFill>
                      <a:schemeClr val="accent4"/>
                    </a:solidFill>
                    <a:latin typeface="League Spartan Bold"/>
                    <a:cs typeface="League Spartan Bold"/>
                  </a:rPr>
                  <a:t>Which</a:t>
                </a:r>
                <a:r>
                  <a:rPr lang="es-ES_tradnl" sz="2600" dirty="0">
                    <a:solidFill>
                      <a:schemeClr val="accent4"/>
                    </a:solidFill>
                    <a:latin typeface="League Spartan Bold"/>
                    <a:cs typeface="League Spartan Bold"/>
                  </a:rPr>
                  <a:t> </a:t>
                </a:r>
                <a:r>
                  <a:rPr lang="es-ES_tradnl" sz="2600" dirty="0" err="1">
                    <a:solidFill>
                      <a:schemeClr val="accent4"/>
                    </a:solidFill>
                    <a:latin typeface="League Spartan Bold"/>
                    <a:cs typeface="League Spartan Bold"/>
                  </a:rPr>
                  <a:t>medications</a:t>
                </a:r>
                <a:r>
                  <a:rPr lang="es-ES_tradnl" sz="2600" dirty="0">
                    <a:solidFill>
                      <a:schemeClr val="accent4"/>
                    </a:solidFill>
                    <a:latin typeface="League Spartan Bold"/>
                    <a:cs typeface="League Spartan Bold"/>
                  </a:rPr>
                  <a:t> are </a:t>
                </a:r>
                <a:r>
                  <a:rPr lang="es-ES_tradnl" sz="2600" dirty="0" err="1">
                    <a:solidFill>
                      <a:schemeClr val="accent4"/>
                    </a:solidFill>
                    <a:latin typeface="League Spartan Bold"/>
                    <a:cs typeface="League Spartan Bold"/>
                  </a:rPr>
                  <a:t>you</a:t>
                </a:r>
                <a:r>
                  <a:rPr lang="es-ES_tradnl" sz="2600" dirty="0">
                    <a:solidFill>
                      <a:schemeClr val="accent4"/>
                    </a:solidFill>
                    <a:latin typeface="League Spartan Bold"/>
                    <a:cs typeface="League Spartan Bold"/>
                  </a:rPr>
                  <a:t> </a:t>
                </a:r>
                <a:r>
                  <a:rPr lang="es-ES_tradnl" sz="2600" dirty="0" err="1">
                    <a:solidFill>
                      <a:schemeClr val="accent4"/>
                    </a:solidFill>
                    <a:latin typeface="League Spartan Bold"/>
                    <a:cs typeface="League Spartan Bold"/>
                  </a:rPr>
                  <a:t>taking</a:t>
                </a:r>
                <a:r>
                  <a:rPr lang="es-ES_tradnl" sz="2600" dirty="0">
                    <a:solidFill>
                      <a:schemeClr val="accent4"/>
                    </a:solidFill>
                    <a:latin typeface="League Spartan Bold"/>
                    <a:cs typeface="League Spartan Bold"/>
                  </a:rPr>
                  <a:t>?</a:t>
                </a:r>
                <a:endParaRPr lang="es-ES_tradnl" dirty="0">
                  <a:solidFill>
                    <a:schemeClr val="accent4"/>
                  </a:solidFill>
                </a:endParaRPr>
              </a:p>
            </p:txBody>
          </p:sp>
          <p:sp>
            <p:nvSpPr>
              <p:cNvPr id="4" name="TextBox 3">
                <a:extLst>
                  <a:ext uri="{FF2B5EF4-FFF2-40B4-BE49-F238E27FC236}">
                    <a16:creationId xmlns:a16="http://schemas.microsoft.com/office/drawing/2014/main" id="{71587B0D-35CC-4D3B-BFFE-DBC10F119306}"/>
                  </a:ext>
                </a:extLst>
              </p:cNvPr>
              <p:cNvSpPr txBox="1"/>
              <p:nvPr/>
            </p:nvSpPr>
            <p:spPr>
              <a:xfrm>
                <a:off x="2412804" y="3389387"/>
                <a:ext cx="4925482" cy="892552"/>
              </a:xfrm>
              <a:prstGeom prst="rect">
                <a:avLst/>
              </a:prstGeom>
              <a:noFill/>
            </p:spPr>
            <p:txBody>
              <a:bodyPr wrap="square" rtlCol="0">
                <a:spAutoFit/>
              </a:bodyPr>
              <a:lstStyle/>
              <a:p>
                <a:r>
                  <a:rPr lang="es-ES_tradnl" sz="2600" b="1" dirty="0">
                    <a:solidFill>
                      <a:schemeClr val="accent4"/>
                    </a:solidFill>
                    <a:latin typeface="League Spartan Bold"/>
                    <a:cs typeface="League Spartan Bold"/>
                  </a:rPr>
                  <a:t>Are </a:t>
                </a:r>
                <a:r>
                  <a:rPr lang="es-ES_tradnl" sz="2600" b="1" dirty="0" err="1">
                    <a:solidFill>
                      <a:schemeClr val="accent4"/>
                    </a:solidFill>
                    <a:latin typeface="League Spartan Bold"/>
                    <a:cs typeface="League Spartan Bold"/>
                  </a:rPr>
                  <a:t>you</a:t>
                </a:r>
                <a:r>
                  <a:rPr lang="es-ES_tradnl" sz="2600" b="1" dirty="0">
                    <a:solidFill>
                      <a:schemeClr val="accent4"/>
                    </a:solidFill>
                    <a:latin typeface="League Spartan Bold"/>
                    <a:cs typeface="League Spartan Bold"/>
                  </a:rPr>
                  <a:t> </a:t>
                </a:r>
                <a:r>
                  <a:rPr lang="es-ES_tradnl" sz="2600" b="1" dirty="0" err="1">
                    <a:solidFill>
                      <a:schemeClr val="accent4"/>
                    </a:solidFill>
                    <a:latin typeface="League Spartan Bold"/>
                    <a:cs typeface="League Spartan Bold"/>
                  </a:rPr>
                  <a:t>checking</a:t>
                </a:r>
                <a:r>
                  <a:rPr lang="es-ES_tradnl" sz="2600" b="1" dirty="0">
                    <a:solidFill>
                      <a:schemeClr val="accent4"/>
                    </a:solidFill>
                    <a:latin typeface="League Spartan Bold"/>
                    <a:cs typeface="League Spartan Bold"/>
                  </a:rPr>
                  <a:t> </a:t>
                </a:r>
                <a:r>
                  <a:rPr lang="es-ES_tradnl" sz="2600" b="1" dirty="0" err="1">
                    <a:solidFill>
                      <a:schemeClr val="accent4"/>
                    </a:solidFill>
                    <a:latin typeface="League Spartan Bold"/>
                    <a:cs typeface="League Spartan Bold"/>
                  </a:rPr>
                  <a:t>your</a:t>
                </a:r>
                <a:r>
                  <a:rPr lang="es-ES_tradnl" sz="2600" b="1" dirty="0">
                    <a:solidFill>
                      <a:schemeClr val="accent4"/>
                    </a:solidFill>
                    <a:latin typeface="League Spartan Bold"/>
                    <a:cs typeface="League Spartan Bold"/>
                  </a:rPr>
                  <a:t> </a:t>
                </a:r>
                <a:r>
                  <a:rPr lang="es-ES_tradnl" sz="2600" b="1" dirty="0" err="1">
                    <a:solidFill>
                      <a:schemeClr val="accent4"/>
                    </a:solidFill>
                    <a:latin typeface="League Spartan Bold"/>
                    <a:cs typeface="League Spartan Bold"/>
                  </a:rPr>
                  <a:t>blood</a:t>
                </a:r>
                <a:r>
                  <a:rPr lang="es-ES_tradnl" sz="2600" b="1" dirty="0">
                    <a:solidFill>
                      <a:schemeClr val="accent4"/>
                    </a:solidFill>
                    <a:latin typeface="League Spartan Bold"/>
                    <a:cs typeface="League Spartan Bold"/>
                  </a:rPr>
                  <a:t> </a:t>
                </a:r>
                <a:r>
                  <a:rPr lang="es-ES_tradnl" sz="2600" b="1" dirty="0" err="1">
                    <a:solidFill>
                      <a:schemeClr val="accent4"/>
                    </a:solidFill>
                    <a:latin typeface="League Spartan Bold"/>
                    <a:cs typeface="League Spartan Bold"/>
                  </a:rPr>
                  <a:t>sugars</a:t>
                </a:r>
                <a:r>
                  <a:rPr lang="es-ES_tradnl" sz="2600" b="1" dirty="0">
                    <a:solidFill>
                      <a:schemeClr val="accent4"/>
                    </a:solidFill>
                    <a:latin typeface="League Spartan Bold"/>
                    <a:cs typeface="League Spartan Bold"/>
                  </a:rPr>
                  <a:t>?</a:t>
                </a:r>
              </a:p>
            </p:txBody>
          </p:sp>
          <p:sp>
            <p:nvSpPr>
              <p:cNvPr id="5" name="TextBox 4">
                <a:extLst>
                  <a:ext uri="{FF2B5EF4-FFF2-40B4-BE49-F238E27FC236}">
                    <a16:creationId xmlns:a16="http://schemas.microsoft.com/office/drawing/2014/main" id="{D5D93039-6AA7-4273-9ADC-B775C460C983}"/>
                  </a:ext>
                </a:extLst>
              </p:cNvPr>
              <p:cNvSpPr txBox="1"/>
              <p:nvPr/>
            </p:nvSpPr>
            <p:spPr>
              <a:xfrm>
                <a:off x="2412804" y="5178210"/>
                <a:ext cx="5361083" cy="492443"/>
              </a:xfrm>
              <a:prstGeom prst="rect">
                <a:avLst/>
              </a:prstGeom>
              <a:noFill/>
            </p:spPr>
            <p:txBody>
              <a:bodyPr wrap="none" rtlCol="0">
                <a:spAutoFit/>
              </a:bodyPr>
              <a:lstStyle/>
              <a:p>
                <a:r>
                  <a:rPr lang="es-ES_tradnl" sz="2600" dirty="0">
                    <a:solidFill>
                      <a:schemeClr val="accent4"/>
                    </a:solidFill>
                    <a:latin typeface="League Spartan Bold"/>
                    <a:cs typeface="League Spartan Bold"/>
                  </a:rPr>
                  <a:t>Do </a:t>
                </a:r>
                <a:r>
                  <a:rPr lang="es-ES_tradnl" sz="2600" dirty="0" err="1">
                    <a:solidFill>
                      <a:schemeClr val="accent4"/>
                    </a:solidFill>
                    <a:latin typeface="League Spartan Bold"/>
                    <a:cs typeface="League Spartan Bold"/>
                  </a:rPr>
                  <a:t>you</a:t>
                </a:r>
                <a:r>
                  <a:rPr lang="es-ES_tradnl" sz="2600" dirty="0">
                    <a:solidFill>
                      <a:schemeClr val="accent4"/>
                    </a:solidFill>
                    <a:latin typeface="League Spartan Bold"/>
                    <a:cs typeface="League Spartan Bold"/>
                  </a:rPr>
                  <a:t> </a:t>
                </a:r>
                <a:r>
                  <a:rPr lang="es-ES_tradnl" sz="2600" dirty="0" err="1">
                    <a:solidFill>
                      <a:schemeClr val="accent4"/>
                    </a:solidFill>
                    <a:latin typeface="League Spartan Bold"/>
                    <a:cs typeface="League Spartan Bold"/>
                  </a:rPr>
                  <a:t>want</a:t>
                </a:r>
                <a:r>
                  <a:rPr lang="es-ES_tradnl" sz="2600" dirty="0">
                    <a:solidFill>
                      <a:schemeClr val="accent4"/>
                    </a:solidFill>
                    <a:latin typeface="League Spartan Bold"/>
                    <a:cs typeface="League Spartan Bold"/>
                  </a:rPr>
                  <a:t> </a:t>
                </a:r>
                <a:r>
                  <a:rPr lang="es-ES_tradnl" sz="2600" dirty="0" err="1">
                    <a:solidFill>
                      <a:schemeClr val="accent4"/>
                    </a:solidFill>
                    <a:latin typeface="League Spartan Bold"/>
                    <a:cs typeface="League Spartan Bold"/>
                  </a:rPr>
                  <a:t>to</a:t>
                </a:r>
                <a:r>
                  <a:rPr lang="es-ES_tradnl" sz="2600" dirty="0">
                    <a:solidFill>
                      <a:schemeClr val="accent4"/>
                    </a:solidFill>
                    <a:latin typeface="League Spartan Bold"/>
                    <a:cs typeface="League Spartan Bold"/>
                  </a:rPr>
                  <a:t> </a:t>
                </a:r>
                <a:r>
                  <a:rPr lang="es-ES_tradnl" sz="2600" dirty="0" err="1">
                    <a:solidFill>
                      <a:schemeClr val="accent4"/>
                    </a:solidFill>
                    <a:latin typeface="League Spartan Bold"/>
                    <a:cs typeface="League Spartan Bold"/>
                  </a:rPr>
                  <a:t>quit</a:t>
                </a:r>
                <a:r>
                  <a:rPr lang="es-ES_tradnl" sz="2600" dirty="0">
                    <a:solidFill>
                      <a:schemeClr val="accent4"/>
                    </a:solidFill>
                    <a:latin typeface="League Spartan Bold"/>
                    <a:cs typeface="League Spartan Bold"/>
                  </a:rPr>
                  <a:t> </a:t>
                </a:r>
                <a:r>
                  <a:rPr lang="es-ES_tradnl" sz="2600" dirty="0" err="1">
                    <a:solidFill>
                      <a:schemeClr val="accent4"/>
                    </a:solidFill>
                    <a:latin typeface="League Spartan Bold"/>
                    <a:cs typeface="League Spartan Bold"/>
                  </a:rPr>
                  <a:t>drinking</a:t>
                </a:r>
                <a:r>
                  <a:rPr lang="es-ES_tradnl" sz="2600" dirty="0">
                    <a:solidFill>
                      <a:schemeClr val="accent4"/>
                    </a:solidFill>
                    <a:latin typeface="League Spartan Bold"/>
                    <a:cs typeface="League Spartan Bold"/>
                  </a:rPr>
                  <a:t>?</a:t>
                </a:r>
              </a:p>
            </p:txBody>
          </p:sp>
        </p:grpSp>
        <p:grpSp>
          <p:nvGrpSpPr>
            <p:cNvPr id="13" name="Graphic 19">
              <a:extLst>
                <a:ext uri="{FF2B5EF4-FFF2-40B4-BE49-F238E27FC236}">
                  <a16:creationId xmlns:a16="http://schemas.microsoft.com/office/drawing/2014/main" id="{854E7729-5BA5-4F13-BFEA-1BBC02287FE8}"/>
                </a:ext>
              </a:extLst>
            </p:cNvPr>
            <p:cNvGrpSpPr/>
            <p:nvPr/>
          </p:nvGrpSpPr>
          <p:grpSpPr>
            <a:xfrm>
              <a:off x="1092298" y="3144551"/>
              <a:ext cx="882828" cy="969005"/>
              <a:chOff x="6148659" y="2377189"/>
              <a:chExt cx="2140146" cy="2278220"/>
            </a:xfrm>
          </p:grpSpPr>
          <p:sp>
            <p:nvSpPr>
              <p:cNvPr id="14" name="Freeform: Shape 13">
                <a:extLst>
                  <a:ext uri="{FF2B5EF4-FFF2-40B4-BE49-F238E27FC236}">
                    <a16:creationId xmlns:a16="http://schemas.microsoft.com/office/drawing/2014/main" id="{82F8B238-5E13-4605-8F11-E1F77DBB2D36}"/>
                  </a:ext>
                </a:extLst>
              </p:cNvPr>
              <p:cNvSpPr/>
              <p:nvPr/>
            </p:nvSpPr>
            <p:spPr>
              <a:xfrm>
                <a:off x="7977290" y="3795573"/>
                <a:ext cx="345185" cy="207111"/>
              </a:xfrm>
              <a:custGeom>
                <a:avLst/>
                <a:gdLst>
                  <a:gd name="connsiteX0" fmla="*/ 253984 w 345184"/>
                  <a:gd name="connsiteY0" fmla="*/ 185575 h 207110"/>
                  <a:gd name="connsiteX1" fmla="*/ 316117 w 345184"/>
                  <a:gd name="connsiteY1" fmla="*/ 132647 h 207110"/>
                  <a:gd name="connsiteX2" fmla="*/ 263189 w 345184"/>
                  <a:gd name="connsiteY2" fmla="*/ 70513 h 207110"/>
                  <a:gd name="connsiteX3" fmla="*/ 109006 w 345184"/>
                  <a:gd name="connsiteY3" fmla="*/ 42898 h 207110"/>
                  <a:gd name="connsiteX4" fmla="*/ 42271 w 345184"/>
                  <a:gd name="connsiteY4" fmla="*/ 88923 h 207110"/>
                  <a:gd name="connsiteX5" fmla="*/ 88295 w 345184"/>
                  <a:gd name="connsiteY5" fmla="*/ 155659 h 207110"/>
                  <a:gd name="connsiteX6" fmla="*/ 242478 w 345184"/>
                  <a:gd name="connsiteY6" fmla="*/ 183274 h 207110"/>
                  <a:gd name="connsiteX7" fmla="*/ 253984 w 345184"/>
                  <a:gd name="connsiteY7" fmla="*/ 185575 h 207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5184" h="207110">
                    <a:moveTo>
                      <a:pt x="253984" y="185575"/>
                    </a:moveTo>
                    <a:cubicBezTo>
                      <a:pt x="286201" y="187876"/>
                      <a:pt x="313816" y="164864"/>
                      <a:pt x="316117" y="132647"/>
                    </a:cubicBezTo>
                    <a:cubicBezTo>
                      <a:pt x="318418" y="100429"/>
                      <a:pt x="295406" y="72815"/>
                      <a:pt x="263189" y="70513"/>
                    </a:cubicBezTo>
                    <a:lnTo>
                      <a:pt x="109006" y="42898"/>
                    </a:lnTo>
                    <a:cubicBezTo>
                      <a:pt x="76789" y="35995"/>
                      <a:pt x="46873" y="56706"/>
                      <a:pt x="42271" y="88923"/>
                    </a:cubicBezTo>
                    <a:cubicBezTo>
                      <a:pt x="37668" y="121140"/>
                      <a:pt x="56078" y="151056"/>
                      <a:pt x="88295" y="155659"/>
                    </a:cubicBezTo>
                    <a:lnTo>
                      <a:pt x="242478" y="183274"/>
                    </a:lnTo>
                    <a:cubicBezTo>
                      <a:pt x="247080" y="185575"/>
                      <a:pt x="251683" y="185575"/>
                      <a:pt x="253984" y="185575"/>
                    </a:cubicBezTo>
                    <a:close/>
                  </a:path>
                </a:pathLst>
              </a:custGeom>
              <a:solidFill>
                <a:schemeClr val="accent1"/>
              </a:solidFill>
              <a:ln w="22942"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4986465-2907-4C55-9579-616749B1FE03}"/>
                  </a:ext>
                </a:extLst>
              </p:cNvPr>
              <p:cNvSpPr/>
              <p:nvPr/>
            </p:nvSpPr>
            <p:spPr>
              <a:xfrm>
                <a:off x="7851591" y="3973723"/>
                <a:ext cx="253136" cy="299160"/>
              </a:xfrm>
              <a:custGeom>
                <a:avLst/>
                <a:gdLst>
                  <a:gd name="connsiteX0" fmla="*/ 121945 w 253135"/>
                  <a:gd name="connsiteY0" fmla="*/ 246753 h 299160"/>
                  <a:gd name="connsiteX1" fmla="*/ 202489 w 253135"/>
                  <a:gd name="connsiteY1" fmla="*/ 258259 h 299160"/>
                  <a:gd name="connsiteX2" fmla="*/ 220898 w 253135"/>
                  <a:gd name="connsiteY2" fmla="*/ 189222 h 299160"/>
                  <a:gd name="connsiteX3" fmla="*/ 147259 w 253135"/>
                  <a:gd name="connsiteY3" fmla="*/ 69558 h 299160"/>
                  <a:gd name="connsiteX4" fmla="*/ 69017 w 253135"/>
                  <a:gd name="connsiteY4" fmla="*/ 51149 h 299160"/>
                  <a:gd name="connsiteX5" fmla="*/ 50607 w 253135"/>
                  <a:gd name="connsiteY5" fmla="*/ 129390 h 299160"/>
                  <a:gd name="connsiteX6" fmla="*/ 121945 w 253135"/>
                  <a:gd name="connsiteY6" fmla="*/ 246753 h 29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135" h="299160">
                    <a:moveTo>
                      <a:pt x="121945" y="246753"/>
                    </a:moveTo>
                    <a:cubicBezTo>
                      <a:pt x="140355" y="272067"/>
                      <a:pt x="177175" y="276669"/>
                      <a:pt x="202489" y="258259"/>
                    </a:cubicBezTo>
                    <a:cubicBezTo>
                      <a:pt x="223199" y="242151"/>
                      <a:pt x="230103" y="212235"/>
                      <a:pt x="220898" y="189222"/>
                    </a:cubicBezTo>
                    <a:lnTo>
                      <a:pt x="147259" y="69558"/>
                    </a:lnTo>
                    <a:cubicBezTo>
                      <a:pt x="131150" y="41944"/>
                      <a:pt x="94330" y="32739"/>
                      <a:pt x="69017" y="51149"/>
                    </a:cubicBezTo>
                    <a:cubicBezTo>
                      <a:pt x="43703" y="69558"/>
                      <a:pt x="32197" y="104077"/>
                      <a:pt x="50607" y="129390"/>
                    </a:cubicBezTo>
                    <a:lnTo>
                      <a:pt x="121945" y="246753"/>
                    </a:lnTo>
                    <a:close/>
                  </a:path>
                </a:pathLst>
              </a:custGeom>
              <a:solidFill>
                <a:schemeClr val="accent1"/>
              </a:solidFill>
              <a:ln w="22942"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1985EAF3-8673-4792-9006-1D5E0322CC54}"/>
                  </a:ext>
                </a:extLst>
              </p:cNvPr>
              <p:cNvSpPr/>
              <p:nvPr/>
            </p:nvSpPr>
            <p:spPr>
              <a:xfrm>
                <a:off x="7928983" y="3504953"/>
                <a:ext cx="299160" cy="276148"/>
              </a:xfrm>
              <a:custGeom>
                <a:avLst/>
                <a:gdLst>
                  <a:gd name="connsiteX0" fmla="*/ 99783 w 299160"/>
                  <a:gd name="connsiteY0" fmla="*/ 241470 h 276147"/>
                  <a:gd name="connsiteX1" fmla="*/ 134301 w 299160"/>
                  <a:gd name="connsiteY1" fmla="*/ 229963 h 276147"/>
                  <a:gd name="connsiteX2" fmla="*/ 244761 w 299160"/>
                  <a:gd name="connsiteY2" fmla="*/ 144818 h 276147"/>
                  <a:gd name="connsiteX3" fmla="*/ 256267 w 299160"/>
                  <a:gd name="connsiteY3" fmla="*/ 64275 h 276147"/>
                  <a:gd name="connsiteX4" fmla="*/ 175724 w 299160"/>
                  <a:gd name="connsiteY4" fmla="*/ 52768 h 276147"/>
                  <a:gd name="connsiteX5" fmla="*/ 175724 w 299160"/>
                  <a:gd name="connsiteY5" fmla="*/ 52768 h 276147"/>
                  <a:gd name="connsiteX6" fmla="*/ 65264 w 299160"/>
                  <a:gd name="connsiteY6" fmla="*/ 137914 h 276147"/>
                  <a:gd name="connsiteX7" fmla="*/ 53758 w 299160"/>
                  <a:gd name="connsiteY7" fmla="*/ 218457 h 276147"/>
                  <a:gd name="connsiteX8" fmla="*/ 99783 w 299160"/>
                  <a:gd name="connsiteY8" fmla="*/ 241470 h 27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160" h="276147">
                    <a:moveTo>
                      <a:pt x="99783" y="241470"/>
                    </a:moveTo>
                    <a:cubicBezTo>
                      <a:pt x="113590" y="241470"/>
                      <a:pt x="125097" y="236867"/>
                      <a:pt x="134301" y="229963"/>
                    </a:cubicBezTo>
                    <a:lnTo>
                      <a:pt x="244761" y="144818"/>
                    </a:lnTo>
                    <a:cubicBezTo>
                      <a:pt x="270074" y="126408"/>
                      <a:pt x="274677" y="89588"/>
                      <a:pt x="256267" y="64275"/>
                    </a:cubicBezTo>
                    <a:cubicBezTo>
                      <a:pt x="237857" y="38961"/>
                      <a:pt x="201037" y="34359"/>
                      <a:pt x="175724" y="52768"/>
                    </a:cubicBezTo>
                    <a:lnTo>
                      <a:pt x="175724" y="52768"/>
                    </a:lnTo>
                    <a:lnTo>
                      <a:pt x="65264" y="137914"/>
                    </a:lnTo>
                    <a:cubicBezTo>
                      <a:pt x="39951" y="156324"/>
                      <a:pt x="33047" y="193144"/>
                      <a:pt x="53758" y="218457"/>
                    </a:cubicBezTo>
                    <a:cubicBezTo>
                      <a:pt x="62963" y="232265"/>
                      <a:pt x="81373" y="241470"/>
                      <a:pt x="99783" y="241470"/>
                    </a:cubicBezTo>
                    <a:close/>
                  </a:path>
                </a:pathLst>
              </a:custGeom>
              <a:solidFill>
                <a:schemeClr val="accent1"/>
              </a:solidFill>
              <a:ln w="22942"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5DD0B54B-B158-4349-93DC-EDB353328B9F}"/>
                  </a:ext>
                </a:extLst>
              </p:cNvPr>
              <p:cNvSpPr/>
              <p:nvPr/>
            </p:nvSpPr>
            <p:spPr>
              <a:xfrm>
                <a:off x="6106678" y="2335618"/>
                <a:ext cx="1887010" cy="2347257"/>
              </a:xfrm>
              <a:custGeom>
                <a:avLst/>
                <a:gdLst>
                  <a:gd name="connsiteX0" fmla="*/ 1843846 w 1887010"/>
                  <a:gd name="connsiteY0" fmla="*/ 978172 h 2347256"/>
                  <a:gd name="connsiteX1" fmla="*/ 1774809 w 1887010"/>
                  <a:gd name="connsiteY1" fmla="*/ 918340 h 2347256"/>
                  <a:gd name="connsiteX2" fmla="*/ 1616024 w 1887010"/>
                  <a:gd name="connsiteY2" fmla="*/ 674410 h 2347256"/>
                  <a:gd name="connsiteX3" fmla="*/ 1606819 w 1887010"/>
                  <a:gd name="connsiteY3" fmla="*/ 582360 h 2347256"/>
                  <a:gd name="connsiteX4" fmla="*/ 900341 w 1887010"/>
                  <a:gd name="connsiteY4" fmla="*/ 41571 h 2347256"/>
                  <a:gd name="connsiteX5" fmla="*/ 891136 w 1887010"/>
                  <a:gd name="connsiteY5" fmla="*/ 41571 h 2347256"/>
                  <a:gd name="connsiteX6" fmla="*/ 44282 w 1887010"/>
                  <a:gd name="connsiteY6" fmla="*/ 764158 h 2347256"/>
                  <a:gd name="connsiteX7" fmla="*/ 157043 w 1887010"/>
                  <a:gd name="connsiteY7" fmla="*/ 1240513 h 2347256"/>
                  <a:gd name="connsiteX8" fmla="*/ 200766 w 1887010"/>
                  <a:gd name="connsiteY8" fmla="*/ 1993016 h 2347256"/>
                  <a:gd name="connsiteX9" fmla="*/ 212272 w 1887010"/>
                  <a:gd name="connsiteY9" fmla="*/ 2059751 h 2347256"/>
                  <a:gd name="connsiteX10" fmla="*/ 895738 w 1887010"/>
                  <a:gd name="connsiteY10" fmla="*/ 2319791 h 2347256"/>
                  <a:gd name="connsiteX11" fmla="*/ 1118958 w 1887010"/>
                  <a:gd name="connsiteY11" fmla="*/ 2294477 h 2347256"/>
                  <a:gd name="connsiteX12" fmla="*/ 1164983 w 1887010"/>
                  <a:gd name="connsiteY12" fmla="*/ 2239248 h 2347256"/>
                  <a:gd name="connsiteX13" fmla="*/ 1164983 w 1887010"/>
                  <a:gd name="connsiteY13" fmla="*/ 2002221 h 2347256"/>
                  <a:gd name="connsiteX14" fmla="*/ 1215610 w 1887010"/>
                  <a:gd name="connsiteY14" fmla="*/ 2009124 h 2347256"/>
                  <a:gd name="connsiteX15" fmla="*/ 1507866 w 1887010"/>
                  <a:gd name="connsiteY15" fmla="*/ 1995317 h 2347256"/>
                  <a:gd name="connsiteX16" fmla="*/ 1668952 w 1887010"/>
                  <a:gd name="connsiteY16" fmla="*/ 1758290 h 2347256"/>
                  <a:gd name="connsiteX17" fmla="*/ 1662049 w 1887010"/>
                  <a:gd name="connsiteY17" fmla="*/ 1732976 h 2347256"/>
                  <a:gd name="connsiteX18" fmla="*/ 1668952 w 1887010"/>
                  <a:gd name="connsiteY18" fmla="*/ 1677747 h 2347256"/>
                  <a:gd name="connsiteX19" fmla="*/ 1675856 w 1887010"/>
                  <a:gd name="connsiteY19" fmla="*/ 1650132 h 2347256"/>
                  <a:gd name="connsiteX20" fmla="*/ 1664350 w 1887010"/>
                  <a:gd name="connsiteY20" fmla="*/ 1574191 h 2347256"/>
                  <a:gd name="connsiteX21" fmla="*/ 1599915 w 1887010"/>
                  <a:gd name="connsiteY21" fmla="*/ 1532769 h 2347256"/>
                  <a:gd name="connsiteX22" fmla="*/ 1461842 w 1887010"/>
                  <a:gd name="connsiteY22" fmla="*/ 1445322 h 2347256"/>
                  <a:gd name="connsiteX23" fmla="*/ 1687362 w 1887010"/>
                  <a:gd name="connsiteY23" fmla="*/ 1413105 h 2347256"/>
                  <a:gd name="connsiteX24" fmla="*/ 1726483 w 1887010"/>
                  <a:gd name="connsiteY24" fmla="*/ 1355574 h 2347256"/>
                  <a:gd name="connsiteX25" fmla="*/ 1719580 w 1887010"/>
                  <a:gd name="connsiteY25" fmla="*/ 1219802 h 2347256"/>
                  <a:gd name="connsiteX26" fmla="*/ 1830039 w 1887010"/>
                  <a:gd name="connsiteY26" fmla="*/ 1143861 h 2347256"/>
                  <a:gd name="connsiteX27" fmla="*/ 1843846 w 1887010"/>
                  <a:gd name="connsiteY27" fmla="*/ 978172 h 2347256"/>
                  <a:gd name="connsiteX28" fmla="*/ 1742592 w 1887010"/>
                  <a:gd name="connsiteY28" fmla="*/ 1067920 h 2347256"/>
                  <a:gd name="connsiteX29" fmla="*/ 1641338 w 1887010"/>
                  <a:gd name="connsiteY29" fmla="*/ 1123150 h 2347256"/>
                  <a:gd name="connsiteX30" fmla="*/ 1599915 w 1887010"/>
                  <a:gd name="connsiteY30" fmla="*/ 1180681 h 2347256"/>
                  <a:gd name="connsiteX31" fmla="*/ 1606819 w 1887010"/>
                  <a:gd name="connsiteY31" fmla="*/ 1314152 h 2347256"/>
                  <a:gd name="connsiteX32" fmla="*/ 1445733 w 1887010"/>
                  <a:gd name="connsiteY32" fmla="*/ 1327960 h 2347256"/>
                  <a:gd name="connsiteX33" fmla="*/ 1360587 w 1887010"/>
                  <a:gd name="connsiteY33" fmla="*/ 1367080 h 2347256"/>
                  <a:gd name="connsiteX34" fmla="*/ 1344479 w 1887010"/>
                  <a:gd name="connsiteY34" fmla="*/ 1461431 h 2347256"/>
                  <a:gd name="connsiteX35" fmla="*/ 1558493 w 1887010"/>
                  <a:gd name="connsiteY35" fmla="*/ 1638626 h 2347256"/>
                  <a:gd name="connsiteX36" fmla="*/ 1556192 w 1887010"/>
                  <a:gd name="connsiteY36" fmla="*/ 1647831 h 2347256"/>
                  <a:gd name="connsiteX37" fmla="*/ 1551590 w 1887010"/>
                  <a:gd name="connsiteY37" fmla="*/ 1758290 h 2347256"/>
                  <a:gd name="connsiteX38" fmla="*/ 1553891 w 1887010"/>
                  <a:gd name="connsiteY38" fmla="*/ 1765194 h 2347256"/>
                  <a:gd name="connsiteX39" fmla="*/ 1546987 w 1887010"/>
                  <a:gd name="connsiteY39" fmla="*/ 1838833 h 2347256"/>
                  <a:gd name="connsiteX40" fmla="*/ 1487155 w 1887010"/>
                  <a:gd name="connsiteY40" fmla="*/ 1882557 h 2347256"/>
                  <a:gd name="connsiteX41" fmla="*/ 1224815 w 1887010"/>
                  <a:gd name="connsiteY41" fmla="*/ 1894063 h 2347256"/>
                  <a:gd name="connsiteX42" fmla="*/ 976281 w 1887010"/>
                  <a:gd name="connsiteY42" fmla="*/ 1822725 h 2347256"/>
                  <a:gd name="connsiteX43" fmla="*/ 854316 w 1887010"/>
                  <a:gd name="connsiteY43" fmla="*/ 1719169 h 2347256"/>
                  <a:gd name="connsiteX44" fmla="*/ 773773 w 1887010"/>
                  <a:gd name="connsiteY44" fmla="*/ 1703060 h 2347256"/>
                  <a:gd name="connsiteX45" fmla="*/ 757664 w 1887010"/>
                  <a:gd name="connsiteY45" fmla="*/ 1783604 h 2347256"/>
                  <a:gd name="connsiteX46" fmla="*/ 921052 w 1887010"/>
                  <a:gd name="connsiteY46" fmla="*/ 1926280 h 2347256"/>
                  <a:gd name="connsiteX47" fmla="*/ 1047620 w 1887010"/>
                  <a:gd name="connsiteY47" fmla="*/ 1979208 h 2347256"/>
                  <a:gd name="connsiteX48" fmla="*/ 1047620 w 1887010"/>
                  <a:gd name="connsiteY48" fmla="*/ 2193223 h 2347256"/>
                  <a:gd name="connsiteX49" fmla="*/ 322732 w 1887010"/>
                  <a:gd name="connsiteY49" fmla="*/ 2002221 h 2347256"/>
                  <a:gd name="connsiteX50" fmla="*/ 253695 w 1887010"/>
                  <a:gd name="connsiteY50" fmla="*/ 1180681 h 2347256"/>
                  <a:gd name="connsiteX51" fmla="*/ 159344 w 1887010"/>
                  <a:gd name="connsiteY51" fmla="*/ 773363 h 2347256"/>
                  <a:gd name="connsiteX52" fmla="*/ 891136 w 1887010"/>
                  <a:gd name="connsiteY52" fmla="*/ 156632 h 2347256"/>
                  <a:gd name="connsiteX53" fmla="*/ 900341 w 1887010"/>
                  <a:gd name="connsiteY53" fmla="*/ 156632 h 2347256"/>
                  <a:gd name="connsiteX54" fmla="*/ 1494059 w 1887010"/>
                  <a:gd name="connsiteY54" fmla="*/ 600770 h 2347256"/>
                  <a:gd name="connsiteX55" fmla="*/ 1500963 w 1887010"/>
                  <a:gd name="connsiteY55" fmla="*/ 681313 h 2347256"/>
                  <a:gd name="connsiteX56" fmla="*/ 1719580 w 1887010"/>
                  <a:gd name="connsiteY56" fmla="*/ 1021896 h 2347256"/>
                  <a:gd name="connsiteX57" fmla="*/ 1744893 w 1887010"/>
                  <a:gd name="connsiteY57" fmla="*/ 1038004 h 2347256"/>
                  <a:gd name="connsiteX58" fmla="*/ 1742592 w 1887010"/>
                  <a:gd name="connsiteY58" fmla="*/ 1067920 h 234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887010" h="2347256">
                    <a:moveTo>
                      <a:pt x="1843846" y="978172"/>
                    </a:moveTo>
                    <a:cubicBezTo>
                      <a:pt x="1827737" y="952859"/>
                      <a:pt x="1802424" y="932148"/>
                      <a:pt x="1774809" y="918340"/>
                    </a:cubicBezTo>
                    <a:cubicBezTo>
                      <a:pt x="1682760" y="870014"/>
                      <a:pt x="1620627" y="777965"/>
                      <a:pt x="1616024" y="674410"/>
                    </a:cubicBezTo>
                    <a:cubicBezTo>
                      <a:pt x="1613723" y="644494"/>
                      <a:pt x="1611422" y="612276"/>
                      <a:pt x="1606819" y="582360"/>
                    </a:cubicBezTo>
                    <a:cubicBezTo>
                      <a:pt x="1567698" y="336128"/>
                      <a:pt x="1411214" y="41571"/>
                      <a:pt x="900341" y="41571"/>
                    </a:cubicBezTo>
                    <a:lnTo>
                      <a:pt x="891136" y="41571"/>
                    </a:lnTo>
                    <a:cubicBezTo>
                      <a:pt x="435492" y="41571"/>
                      <a:pt x="78801" y="345333"/>
                      <a:pt x="44282" y="764158"/>
                    </a:cubicBezTo>
                    <a:cubicBezTo>
                      <a:pt x="30475" y="929846"/>
                      <a:pt x="69596" y="1097836"/>
                      <a:pt x="157043" y="1240513"/>
                    </a:cubicBezTo>
                    <a:cubicBezTo>
                      <a:pt x="299719" y="1468335"/>
                      <a:pt x="315828" y="1751386"/>
                      <a:pt x="200766" y="1993016"/>
                    </a:cubicBezTo>
                    <a:cubicBezTo>
                      <a:pt x="189260" y="2016028"/>
                      <a:pt x="193862" y="2041342"/>
                      <a:pt x="212272" y="2059751"/>
                    </a:cubicBezTo>
                    <a:cubicBezTo>
                      <a:pt x="400973" y="2225440"/>
                      <a:pt x="642603" y="2317490"/>
                      <a:pt x="895738" y="2319791"/>
                    </a:cubicBezTo>
                    <a:cubicBezTo>
                      <a:pt x="971679" y="2319791"/>
                      <a:pt x="1045318" y="2310586"/>
                      <a:pt x="1118958" y="2294477"/>
                    </a:cubicBezTo>
                    <a:cubicBezTo>
                      <a:pt x="1146573" y="2289875"/>
                      <a:pt x="1164983" y="2264561"/>
                      <a:pt x="1164983" y="2239248"/>
                    </a:cubicBezTo>
                    <a:lnTo>
                      <a:pt x="1164983" y="2002221"/>
                    </a:lnTo>
                    <a:cubicBezTo>
                      <a:pt x="1181091" y="2004522"/>
                      <a:pt x="1199501" y="2006823"/>
                      <a:pt x="1215610" y="2009124"/>
                    </a:cubicBezTo>
                    <a:cubicBezTo>
                      <a:pt x="1312261" y="2018329"/>
                      <a:pt x="1411214" y="2013727"/>
                      <a:pt x="1507866" y="1995317"/>
                    </a:cubicBezTo>
                    <a:cubicBezTo>
                      <a:pt x="1618325" y="1974606"/>
                      <a:pt x="1689663" y="1866448"/>
                      <a:pt x="1668952" y="1758290"/>
                    </a:cubicBezTo>
                    <a:cubicBezTo>
                      <a:pt x="1666651" y="1749085"/>
                      <a:pt x="1664350" y="1742181"/>
                      <a:pt x="1662049" y="1732976"/>
                    </a:cubicBezTo>
                    <a:cubicBezTo>
                      <a:pt x="1662049" y="1714567"/>
                      <a:pt x="1664350" y="1696157"/>
                      <a:pt x="1668952" y="1677747"/>
                    </a:cubicBezTo>
                    <a:lnTo>
                      <a:pt x="1675856" y="1650132"/>
                    </a:lnTo>
                    <a:cubicBezTo>
                      <a:pt x="1682760" y="1624819"/>
                      <a:pt x="1678157" y="1594903"/>
                      <a:pt x="1664350" y="1574191"/>
                    </a:cubicBezTo>
                    <a:cubicBezTo>
                      <a:pt x="1650543" y="1551179"/>
                      <a:pt x="1627530" y="1537372"/>
                      <a:pt x="1599915" y="1532769"/>
                    </a:cubicBezTo>
                    <a:cubicBezTo>
                      <a:pt x="1528577" y="1521263"/>
                      <a:pt x="1482553" y="1491347"/>
                      <a:pt x="1461842" y="1445322"/>
                    </a:cubicBezTo>
                    <a:cubicBezTo>
                      <a:pt x="1537782" y="1445322"/>
                      <a:pt x="1613723" y="1436117"/>
                      <a:pt x="1687362" y="1413105"/>
                    </a:cubicBezTo>
                    <a:cubicBezTo>
                      <a:pt x="1712676" y="1403900"/>
                      <a:pt x="1726483" y="1380888"/>
                      <a:pt x="1726483" y="1355574"/>
                    </a:cubicBezTo>
                    <a:lnTo>
                      <a:pt x="1719580" y="1219802"/>
                    </a:lnTo>
                    <a:cubicBezTo>
                      <a:pt x="1761002" y="1203693"/>
                      <a:pt x="1800123" y="1178380"/>
                      <a:pt x="1830039" y="1143861"/>
                    </a:cubicBezTo>
                    <a:cubicBezTo>
                      <a:pt x="1869160" y="1097836"/>
                      <a:pt x="1876063" y="1031101"/>
                      <a:pt x="1843846" y="978172"/>
                    </a:cubicBezTo>
                    <a:close/>
                    <a:moveTo>
                      <a:pt x="1742592" y="1067920"/>
                    </a:moveTo>
                    <a:cubicBezTo>
                      <a:pt x="1714977" y="1095535"/>
                      <a:pt x="1680459" y="1116246"/>
                      <a:pt x="1641338" y="1123150"/>
                    </a:cubicBezTo>
                    <a:cubicBezTo>
                      <a:pt x="1616024" y="1130054"/>
                      <a:pt x="1599915" y="1155367"/>
                      <a:pt x="1599915" y="1180681"/>
                    </a:cubicBezTo>
                    <a:lnTo>
                      <a:pt x="1606819" y="1314152"/>
                    </a:lnTo>
                    <a:cubicBezTo>
                      <a:pt x="1553891" y="1325658"/>
                      <a:pt x="1500963" y="1330261"/>
                      <a:pt x="1445733" y="1327960"/>
                    </a:cubicBezTo>
                    <a:cubicBezTo>
                      <a:pt x="1413516" y="1325658"/>
                      <a:pt x="1381298" y="1341767"/>
                      <a:pt x="1360587" y="1367080"/>
                    </a:cubicBezTo>
                    <a:cubicBezTo>
                      <a:pt x="1339876" y="1394695"/>
                      <a:pt x="1332972" y="1429214"/>
                      <a:pt x="1344479" y="1461431"/>
                    </a:cubicBezTo>
                    <a:cubicBezTo>
                      <a:pt x="1360587" y="1514359"/>
                      <a:pt x="1411214" y="1606409"/>
                      <a:pt x="1558493" y="1638626"/>
                    </a:cubicBezTo>
                    <a:lnTo>
                      <a:pt x="1556192" y="1647831"/>
                    </a:lnTo>
                    <a:cubicBezTo>
                      <a:pt x="1546987" y="1684651"/>
                      <a:pt x="1544686" y="1721470"/>
                      <a:pt x="1551590" y="1758290"/>
                    </a:cubicBezTo>
                    <a:cubicBezTo>
                      <a:pt x="1551590" y="1760591"/>
                      <a:pt x="1553891" y="1762893"/>
                      <a:pt x="1553891" y="1765194"/>
                    </a:cubicBezTo>
                    <a:cubicBezTo>
                      <a:pt x="1563096" y="1790507"/>
                      <a:pt x="1560795" y="1815821"/>
                      <a:pt x="1546987" y="1838833"/>
                    </a:cubicBezTo>
                    <a:cubicBezTo>
                      <a:pt x="1535481" y="1861845"/>
                      <a:pt x="1512469" y="1877954"/>
                      <a:pt x="1487155" y="1882557"/>
                    </a:cubicBezTo>
                    <a:cubicBezTo>
                      <a:pt x="1402009" y="1898665"/>
                      <a:pt x="1312261" y="1900966"/>
                      <a:pt x="1224815" y="1894063"/>
                    </a:cubicBezTo>
                    <a:cubicBezTo>
                      <a:pt x="1137368" y="1887159"/>
                      <a:pt x="1054523" y="1864147"/>
                      <a:pt x="976281" y="1822725"/>
                    </a:cubicBezTo>
                    <a:cubicBezTo>
                      <a:pt x="927956" y="1799712"/>
                      <a:pt x="886533" y="1762893"/>
                      <a:pt x="854316" y="1719169"/>
                    </a:cubicBezTo>
                    <a:cubicBezTo>
                      <a:pt x="835906" y="1691554"/>
                      <a:pt x="801388" y="1684651"/>
                      <a:pt x="773773" y="1703060"/>
                    </a:cubicBezTo>
                    <a:cubicBezTo>
                      <a:pt x="746158" y="1721470"/>
                      <a:pt x="739255" y="1755989"/>
                      <a:pt x="757664" y="1783604"/>
                    </a:cubicBezTo>
                    <a:cubicBezTo>
                      <a:pt x="799087" y="1843436"/>
                      <a:pt x="856617" y="1891762"/>
                      <a:pt x="921052" y="1926280"/>
                    </a:cubicBezTo>
                    <a:cubicBezTo>
                      <a:pt x="962474" y="1949292"/>
                      <a:pt x="1003896" y="1965401"/>
                      <a:pt x="1047620" y="1979208"/>
                    </a:cubicBezTo>
                    <a:lnTo>
                      <a:pt x="1047620" y="2193223"/>
                    </a:lnTo>
                    <a:cubicBezTo>
                      <a:pt x="684025" y="2255356"/>
                      <a:pt x="410178" y="2073559"/>
                      <a:pt x="322732" y="2002221"/>
                    </a:cubicBezTo>
                    <a:cubicBezTo>
                      <a:pt x="433191" y="1732976"/>
                      <a:pt x="407877" y="1426913"/>
                      <a:pt x="253695" y="1180681"/>
                    </a:cubicBezTo>
                    <a:cubicBezTo>
                      <a:pt x="180055" y="1058715"/>
                      <a:pt x="147838" y="916039"/>
                      <a:pt x="159344" y="773363"/>
                    </a:cubicBezTo>
                    <a:cubicBezTo>
                      <a:pt x="189260" y="416672"/>
                      <a:pt x="495324" y="156632"/>
                      <a:pt x="891136" y="156632"/>
                    </a:cubicBezTo>
                    <a:lnTo>
                      <a:pt x="900341" y="156632"/>
                    </a:lnTo>
                    <a:cubicBezTo>
                      <a:pt x="1250128" y="156632"/>
                      <a:pt x="1445733" y="301610"/>
                      <a:pt x="1494059" y="600770"/>
                    </a:cubicBezTo>
                    <a:cubicBezTo>
                      <a:pt x="1498661" y="628385"/>
                      <a:pt x="1500963" y="653698"/>
                      <a:pt x="1500963" y="681313"/>
                    </a:cubicBezTo>
                    <a:cubicBezTo>
                      <a:pt x="1507866" y="826291"/>
                      <a:pt x="1590711" y="955160"/>
                      <a:pt x="1719580" y="1021896"/>
                    </a:cubicBezTo>
                    <a:cubicBezTo>
                      <a:pt x="1728785" y="1026498"/>
                      <a:pt x="1737989" y="1031101"/>
                      <a:pt x="1744893" y="1038004"/>
                    </a:cubicBezTo>
                    <a:cubicBezTo>
                      <a:pt x="1751797" y="1047209"/>
                      <a:pt x="1749495" y="1058715"/>
                      <a:pt x="1742592" y="1067920"/>
                    </a:cubicBezTo>
                    <a:close/>
                  </a:path>
                </a:pathLst>
              </a:custGeom>
              <a:solidFill>
                <a:schemeClr val="tx2"/>
              </a:solidFill>
              <a:ln w="22942" cap="flat">
                <a:noFill/>
                <a:prstDash val="solid"/>
                <a:miter/>
              </a:ln>
            </p:spPr>
            <p:txBody>
              <a:bodyPr rtlCol="0" anchor="ctr"/>
              <a:lstStyle/>
              <a:p>
                <a:endParaRPr lang="en-GB"/>
              </a:p>
            </p:txBody>
          </p:sp>
        </p:grpSp>
        <p:grpSp>
          <p:nvGrpSpPr>
            <p:cNvPr id="18" name="Graphic 19">
              <a:extLst>
                <a:ext uri="{FF2B5EF4-FFF2-40B4-BE49-F238E27FC236}">
                  <a16:creationId xmlns:a16="http://schemas.microsoft.com/office/drawing/2014/main" id="{F0914B05-CF2F-4CF9-A559-0963EC5B5CBD}"/>
                </a:ext>
              </a:extLst>
            </p:cNvPr>
            <p:cNvGrpSpPr/>
            <p:nvPr/>
          </p:nvGrpSpPr>
          <p:grpSpPr>
            <a:xfrm>
              <a:off x="1074980" y="1605983"/>
              <a:ext cx="882828" cy="969005"/>
              <a:chOff x="6148659" y="2377189"/>
              <a:chExt cx="2140146" cy="2278220"/>
            </a:xfrm>
          </p:grpSpPr>
          <p:sp>
            <p:nvSpPr>
              <p:cNvPr id="19" name="Freeform: Shape 18">
                <a:extLst>
                  <a:ext uri="{FF2B5EF4-FFF2-40B4-BE49-F238E27FC236}">
                    <a16:creationId xmlns:a16="http://schemas.microsoft.com/office/drawing/2014/main" id="{6FA520E0-B0D7-4A72-8BC6-1F0BED491438}"/>
                  </a:ext>
                </a:extLst>
              </p:cNvPr>
              <p:cNvSpPr/>
              <p:nvPr/>
            </p:nvSpPr>
            <p:spPr>
              <a:xfrm>
                <a:off x="7977290" y="3795573"/>
                <a:ext cx="345185" cy="207111"/>
              </a:xfrm>
              <a:custGeom>
                <a:avLst/>
                <a:gdLst>
                  <a:gd name="connsiteX0" fmla="*/ 253984 w 345184"/>
                  <a:gd name="connsiteY0" fmla="*/ 185575 h 207110"/>
                  <a:gd name="connsiteX1" fmla="*/ 316117 w 345184"/>
                  <a:gd name="connsiteY1" fmla="*/ 132647 h 207110"/>
                  <a:gd name="connsiteX2" fmla="*/ 263189 w 345184"/>
                  <a:gd name="connsiteY2" fmla="*/ 70513 h 207110"/>
                  <a:gd name="connsiteX3" fmla="*/ 109006 w 345184"/>
                  <a:gd name="connsiteY3" fmla="*/ 42898 h 207110"/>
                  <a:gd name="connsiteX4" fmla="*/ 42271 w 345184"/>
                  <a:gd name="connsiteY4" fmla="*/ 88923 h 207110"/>
                  <a:gd name="connsiteX5" fmla="*/ 88295 w 345184"/>
                  <a:gd name="connsiteY5" fmla="*/ 155659 h 207110"/>
                  <a:gd name="connsiteX6" fmla="*/ 242478 w 345184"/>
                  <a:gd name="connsiteY6" fmla="*/ 183274 h 207110"/>
                  <a:gd name="connsiteX7" fmla="*/ 253984 w 345184"/>
                  <a:gd name="connsiteY7" fmla="*/ 185575 h 207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5184" h="207110">
                    <a:moveTo>
                      <a:pt x="253984" y="185575"/>
                    </a:moveTo>
                    <a:cubicBezTo>
                      <a:pt x="286201" y="187876"/>
                      <a:pt x="313816" y="164864"/>
                      <a:pt x="316117" y="132647"/>
                    </a:cubicBezTo>
                    <a:cubicBezTo>
                      <a:pt x="318418" y="100429"/>
                      <a:pt x="295406" y="72815"/>
                      <a:pt x="263189" y="70513"/>
                    </a:cubicBezTo>
                    <a:lnTo>
                      <a:pt x="109006" y="42898"/>
                    </a:lnTo>
                    <a:cubicBezTo>
                      <a:pt x="76789" y="35995"/>
                      <a:pt x="46873" y="56706"/>
                      <a:pt x="42271" y="88923"/>
                    </a:cubicBezTo>
                    <a:cubicBezTo>
                      <a:pt x="37668" y="121140"/>
                      <a:pt x="56078" y="151056"/>
                      <a:pt x="88295" y="155659"/>
                    </a:cubicBezTo>
                    <a:lnTo>
                      <a:pt x="242478" y="183274"/>
                    </a:lnTo>
                    <a:cubicBezTo>
                      <a:pt x="247080" y="185575"/>
                      <a:pt x="251683" y="185575"/>
                      <a:pt x="253984" y="185575"/>
                    </a:cubicBezTo>
                    <a:close/>
                  </a:path>
                </a:pathLst>
              </a:custGeom>
              <a:solidFill>
                <a:schemeClr val="accent1"/>
              </a:solidFill>
              <a:ln w="22942"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D650308-3FF7-47C2-A0DC-CE04F2E32617}"/>
                  </a:ext>
                </a:extLst>
              </p:cNvPr>
              <p:cNvSpPr/>
              <p:nvPr/>
            </p:nvSpPr>
            <p:spPr>
              <a:xfrm>
                <a:off x="7851591" y="3973723"/>
                <a:ext cx="253136" cy="299160"/>
              </a:xfrm>
              <a:custGeom>
                <a:avLst/>
                <a:gdLst>
                  <a:gd name="connsiteX0" fmla="*/ 121945 w 253135"/>
                  <a:gd name="connsiteY0" fmla="*/ 246753 h 299160"/>
                  <a:gd name="connsiteX1" fmla="*/ 202489 w 253135"/>
                  <a:gd name="connsiteY1" fmla="*/ 258259 h 299160"/>
                  <a:gd name="connsiteX2" fmla="*/ 220898 w 253135"/>
                  <a:gd name="connsiteY2" fmla="*/ 189222 h 299160"/>
                  <a:gd name="connsiteX3" fmla="*/ 147259 w 253135"/>
                  <a:gd name="connsiteY3" fmla="*/ 69558 h 299160"/>
                  <a:gd name="connsiteX4" fmla="*/ 69017 w 253135"/>
                  <a:gd name="connsiteY4" fmla="*/ 51149 h 299160"/>
                  <a:gd name="connsiteX5" fmla="*/ 50607 w 253135"/>
                  <a:gd name="connsiteY5" fmla="*/ 129390 h 299160"/>
                  <a:gd name="connsiteX6" fmla="*/ 121945 w 253135"/>
                  <a:gd name="connsiteY6" fmla="*/ 246753 h 29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135" h="299160">
                    <a:moveTo>
                      <a:pt x="121945" y="246753"/>
                    </a:moveTo>
                    <a:cubicBezTo>
                      <a:pt x="140355" y="272067"/>
                      <a:pt x="177175" y="276669"/>
                      <a:pt x="202489" y="258259"/>
                    </a:cubicBezTo>
                    <a:cubicBezTo>
                      <a:pt x="223199" y="242151"/>
                      <a:pt x="230103" y="212235"/>
                      <a:pt x="220898" y="189222"/>
                    </a:cubicBezTo>
                    <a:lnTo>
                      <a:pt x="147259" y="69558"/>
                    </a:lnTo>
                    <a:cubicBezTo>
                      <a:pt x="131150" y="41944"/>
                      <a:pt x="94330" y="32739"/>
                      <a:pt x="69017" y="51149"/>
                    </a:cubicBezTo>
                    <a:cubicBezTo>
                      <a:pt x="43703" y="69558"/>
                      <a:pt x="32197" y="104077"/>
                      <a:pt x="50607" y="129390"/>
                    </a:cubicBezTo>
                    <a:lnTo>
                      <a:pt x="121945" y="246753"/>
                    </a:lnTo>
                    <a:close/>
                  </a:path>
                </a:pathLst>
              </a:custGeom>
              <a:solidFill>
                <a:schemeClr val="accent1"/>
              </a:solidFill>
              <a:ln w="22942"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E135BA99-877D-485E-872C-612649D88244}"/>
                  </a:ext>
                </a:extLst>
              </p:cNvPr>
              <p:cNvSpPr/>
              <p:nvPr/>
            </p:nvSpPr>
            <p:spPr>
              <a:xfrm>
                <a:off x="7928983" y="3504953"/>
                <a:ext cx="299160" cy="276148"/>
              </a:xfrm>
              <a:custGeom>
                <a:avLst/>
                <a:gdLst>
                  <a:gd name="connsiteX0" fmla="*/ 99783 w 299160"/>
                  <a:gd name="connsiteY0" fmla="*/ 241470 h 276147"/>
                  <a:gd name="connsiteX1" fmla="*/ 134301 w 299160"/>
                  <a:gd name="connsiteY1" fmla="*/ 229963 h 276147"/>
                  <a:gd name="connsiteX2" fmla="*/ 244761 w 299160"/>
                  <a:gd name="connsiteY2" fmla="*/ 144818 h 276147"/>
                  <a:gd name="connsiteX3" fmla="*/ 256267 w 299160"/>
                  <a:gd name="connsiteY3" fmla="*/ 64275 h 276147"/>
                  <a:gd name="connsiteX4" fmla="*/ 175724 w 299160"/>
                  <a:gd name="connsiteY4" fmla="*/ 52768 h 276147"/>
                  <a:gd name="connsiteX5" fmla="*/ 175724 w 299160"/>
                  <a:gd name="connsiteY5" fmla="*/ 52768 h 276147"/>
                  <a:gd name="connsiteX6" fmla="*/ 65264 w 299160"/>
                  <a:gd name="connsiteY6" fmla="*/ 137914 h 276147"/>
                  <a:gd name="connsiteX7" fmla="*/ 53758 w 299160"/>
                  <a:gd name="connsiteY7" fmla="*/ 218457 h 276147"/>
                  <a:gd name="connsiteX8" fmla="*/ 99783 w 299160"/>
                  <a:gd name="connsiteY8" fmla="*/ 241470 h 27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160" h="276147">
                    <a:moveTo>
                      <a:pt x="99783" y="241470"/>
                    </a:moveTo>
                    <a:cubicBezTo>
                      <a:pt x="113590" y="241470"/>
                      <a:pt x="125097" y="236867"/>
                      <a:pt x="134301" y="229963"/>
                    </a:cubicBezTo>
                    <a:lnTo>
                      <a:pt x="244761" y="144818"/>
                    </a:lnTo>
                    <a:cubicBezTo>
                      <a:pt x="270074" y="126408"/>
                      <a:pt x="274677" y="89588"/>
                      <a:pt x="256267" y="64275"/>
                    </a:cubicBezTo>
                    <a:cubicBezTo>
                      <a:pt x="237857" y="38961"/>
                      <a:pt x="201037" y="34359"/>
                      <a:pt x="175724" y="52768"/>
                    </a:cubicBezTo>
                    <a:lnTo>
                      <a:pt x="175724" y="52768"/>
                    </a:lnTo>
                    <a:lnTo>
                      <a:pt x="65264" y="137914"/>
                    </a:lnTo>
                    <a:cubicBezTo>
                      <a:pt x="39951" y="156324"/>
                      <a:pt x="33047" y="193144"/>
                      <a:pt x="53758" y="218457"/>
                    </a:cubicBezTo>
                    <a:cubicBezTo>
                      <a:pt x="62963" y="232265"/>
                      <a:pt x="81373" y="241470"/>
                      <a:pt x="99783" y="241470"/>
                    </a:cubicBezTo>
                    <a:close/>
                  </a:path>
                </a:pathLst>
              </a:custGeom>
              <a:solidFill>
                <a:schemeClr val="accent1"/>
              </a:solidFill>
              <a:ln w="22942"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F95B200B-2D11-42BC-BFA9-71CF5AE77652}"/>
                  </a:ext>
                </a:extLst>
              </p:cNvPr>
              <p:cNvSpPr/>
              <p:nvPr/>
            </p:nvSpPr>
            <p:spPr>
              <a:xfrm>
                <a:off x="6106678" y="2335618"/>
                <a:ext cx="1887010" cy="2347257"/>
              </a:xfrm>
              <a:custGeom>
                <a:avLst/>
                <a:gdLst>
                  <a:gd name="connsiteX0" fmla="*/ 1843846 w 1887010"/>
                  <a:gd name="connsiteY0" fmla="*/ 978172 h 2347256"/>
                  <a:gd name="connsiteX1" fmla="*/ 1774809 w 1887010"/>
                  <a:gd name="connsiteY1" fmla="*/ 918340 h 2347256"/>
                  <a:gd name="connsiteX2" fmla="*/ 1616024 w 1887010"/>
                  <a:gd name="connsiteY2" fmla="*/ 674410 h 2347256"/>
                  <a:gd name="connsiteX3" fmla="*/ 1606819 w 1887010"/>
                  <a:gd name="connsiteY3" fmla="*/ 582360 h 2347256"/>
                  <a:gd name="connsiteX4" fmla="*/ 900341 w 1887010"/>
                  <a:gd name="connsiteY4" fmla="*/ 41571 h 2347256"/>
                  <a:gd name="connsiteX5" fmla="*/ 891136 w 1887010"/>
                  <a:gd name="connsiteY5" fmla="*/ 41571 h 2347256"/>
                  <a:gd name="connsiteX6" fmla="*/ 44282 w 1887010"/>
                  <a:gd name="connsiteY6" fmla="*/ 764158 h 2347256"/>
                  <a:gd name="connsiteX7" fmla="*/ 157043 w 1887010"/>
                  <a:gd name="connsiteY7" fmla="*/ 1240513 h 2347256"/>
                  <a:gd name="connsiteX8" fmla="*/ 200766 w 1887010"/>
                  <a:gd name="connsiteY8" fmla="*/ 1993016 h 2347256"/>
                  <a:gd name="connsiteX9" fmla="*/ 212272 w 1887010"/>
                  <a:gd name="connsiteY9" fmla="*/ 2059751 h 2347256"/>
                  <a:gd name="connsiteX10" fmla="*/ 895738 w 1887010"/>
                  <a:gd name="connsiteY10" fmla="*/ 2319791 h 2347256"/>
                  <a:gd name="connsiteX11" fmla="*/ 1118958 w 1887010"/>
                  <a:gd name="connsiteY11" fmla="*/ 2294477 h 2347256"/>
                  <a:gd name="connsiteX12" fmla="*/ 1164983 w 1887010"/>
                  <a:gd name="connsiteY12" fmla="*/ 2239248 h 2347256"/>
                  <a:gd name="connsiteX13" fmla="*/ 1164983 w 1887010"/>
                  <a:gd name="connsiteY13" fmla="*/ 2002221 h 2347256"/>
                  <a:gd name="connsiteX14" fmla="*/ 1215610 w 1887010"/>
                  <a:gd name="connsiteY14" fmla="*/ 2009124 h 2347256"/>
                  <a:gd name="connsiteX15" fmla="*/ 1507866 w 1887010"/>
                  <a:gd name="connsiteY15" fmla="*/ 1995317 h 2347256"/>
                  <a:gd name="connsiteX16" fmla="*/ 1668952 w 1887010"/>
                  <a:gd name="connsiteY16" fmla="*/ 1758290 h 2347256"/>
                  <a:gd name="connsiteX17" fmla="*/ 1662049 w 1887010"/>
                  <a:gd name="connsiteY17" fmla="*/ 1732976 h 2347256"/>
                  <a:gd name="connsiteX18" fmla="*/ 1668952 w 1887010"/>
                  <a:gd name="connsiteY18" fmla="*/ 1677747 h 2347256"/>
                  <a:gd name="connsiteX19" fmla="*/ 1675856 w 1887010"/>
                  <a:gd name="connsiteY19" fmla="*/ 1650132 h 2347256"/>
                  <a:gd name="connsiteX20" fmla="*/ 1664350 w 1887010"/>
                  <a:gd name="connsiteY20" fmla="*/ 1574191 h 2347256"/>
                  <a:gd name="connsiteX21" fmla="*/ 1599915 w 1887010"/>
                  <a:gd name="connsiteY21" fmla="*/ 1532769 h 2347256"/>
                  <a:gd name="connsiteX22" fmla="*/ 1461842 w 1887010"/>
                  <a:gd name="connsiteY22" fmla="*/ 1445322 h 2347256"/>
                  <a:gd name="connsiteX23" fmla="*/ 1687362 w 1887010"/>
                  <a:gd name="connsiteY23" fmla="*/ 1413105 h 2347256"/>
                  <a:gd name="connsiteX24" fmla="*/ 1726483 w 1887010"/>
                  <a:gd name="connsiteY24" fmla="*/ 1355574 h 2347256"/>
                  <a:gd name="connsiteX25" fmla="*/ 1719580 w 1887010"/>
                  <a:gd name="connsiteY25" fmla="*/ 1219802 h 2347256"/>
                  <a:gd name="connsiteX26" fmla="*/ 1830039 w 1887010"/>
                  <a:gd name="connsiteY26" fmla="*/ 1143861 h 2347256"/>
                  <a:gd name="connsiteX27" fmla="*/ 1843846 w 1887010"/>
                  <a:gd name="connsiteY27" fmla="*/ 978172 h 2347256"/>
                  <a:gd name="connsiteX28" fmla="*/ 1742592 w 1887010"/>
                  <a:gd name="connsiteY28" fmla="*/ 1067920 h 2347256"/>
                  <a:gd name="connsiteX29" fmla="*/ 1641338 w 1887010"/>
                  <a:gd name="connsiteY29" fmla="*/ 1123150 h 2347256"/>
                  <a:gd name="connsiteX30" fmla="*/ 1599915 w 1887010"/>
                  <a:gd name="connsiteY30" fmla="*/ 1180681 h 2347256"/>
                  <a:gd name="connsiteX31" fmla="*/ 1606819 w 1887010"/>
                  <a:gd name="connsiteY31" fmla="*/ 1314152 h 2347256"/>
                  <a:gd name="connsiteX32" fmla="*/ 1445733 w 1887010"/>
                  <a:gd name="connsiteY32" fmla="*/ 1327960 h 2347256"/>
                  <a:gd name="connsiteX33" fmla="*/ 1360587 w 1887010"/>
                  <a:gd name="connsiteY33" fmla="*/ 1367080 h 2347256"/>
                  <a:gd name="connsiteX34" fmla="*/ 1344479 w 1887010"/>
                  <a:gd name="connsiteY34" fmla="*/ 1461431 h 2347256"/>
                  <a:gd name="connsiteX35" fmla="*/ 1558493 w 1887010"/>
                  <a:gd name="connsiteY35" fmla="*/ 1638626 h 2347256"/>
                  <a:gd name="connsiteX36" fmla="*/ 1556192 w 1887010"/>
                  <a:gd name="connsiteY36" fmla="*/ 1647831 h 2347256"/>
                  <a:gd name="connsiteX37" fmla="*/ 1551590 w 1887010"/>
                  <a:gd name="connsiteY37" fmla="*/ 1758290 h 2347256"/>
                  <a:gd name="connsiteX38" fmla="*/ 1553891 w 1887010"/>
                  <a:gd name="connsiteY38" fmla="*/ 1765194 h 2347256"/>
                  <a:gd name="connsiteX39" fmla="*/ 1546987 w 1887010"/>
                  <a:gd name="connsiteY39" fmla="*/ 1838833 h 2347256"/>
                  <a:gd name="connsiteX40" fmla="*/ 1487155 w 1887010"/>
                  <a:gd name="connsiteY40" fmla="*/ 1882557 h 2347256"/>
                  <a:gd name="connsiteX41" fmla="*/ 1224815 w 1887010"/>
                  <a:gd name="connsiteY41" fmla="*/ 1894063 h 2347256"/>
                  <a:gd name="connsiteX42" fmla="*/ 976281 w 1887010"/>
                  <a:gd name="connsiteY42" fmla="*/ 1822725 h 2347256"/>
                  <a:gd name="connsiteX43" fmla="*/ 854316 w 1887010"/>
                  <a:gd name="connsiteY43" fmla="*/ 1719169 h 2347256"/>
                  <a:gd name="connsiteX44" fmla="*/ 773773 w 1887010"/>
                  <a:gd name="connsiteY44" fmla="*/ 1703060 h 2347256"/>
                  <a:gd name="connsiteX45" fmla="*/ 757664 w 1887010"/>
                  <a:gd name="connsiteY45" fmla="*/ 1783604 h 2347256"/>
                  <a:gd name="connsiteX46" fmla="*/ 921052 w 1887010"/>
                  <a:gd name="connsiteY46" fmla="*/ 1926280 h 2347256"/>
                  <a:gd name="connsiteX47" fmla="*/ 1047620 w 1887010"/>
                  <a:gd name="connsiteY47" fmla="*/ 1979208 h 2347256"/>
                  <a:gd name="connsiteX48" fmla="*/ 1047620 w 1887010"/>
                  <a:gd name="connsiteY48" fmla="*/ 2193223 h 2347256"/>
                  <a:gd name="connsiteX49" fmla="*/ 322732 w 1887010"/>
                  <a:gd name="connsiteY49" fmla="*/ 2002221 h 2347256"/>
                  <a:gd name="connsiteX50" fmla="*/ 253695 w 1887010"/>
                  <a:gd name="connsiteY50" fmla="*/ 1180681 h 2347256"/>
                  <a:gd name="connsiteX51" fmla="*/ 159344 w 1887010"/>
                  <a:gd name="connsiteY51" fmla="*/ 773363 h 2347256"/>
                  <a:gd name="connsiteX52" fmla="*/ 891136 w 1887010"/>
                  <a:gd name="connsiteY52" fmla="*/ 156632 h 2347256"/>
                  <a:gd name="connsiteX53" fmla="*/ 900341 w 1887010"/>
                  <a:gd name="connsiteY53" fmla="*/ 156632 h 2347256"/>
                  <a:gd name="connsiteX54" fmla="*/ 1494059 w 1887010"/>
                  <a:gd name="connsiteY54" fmla="*/ 600770 h 2347256"/>
                  <a:gd name="connsiteX55" fmla="*/ 1500963 w 1887010"/>
                  <a:gd name="connsiteY55" fmla="*/ 681313 h 2347256"/>
                  <a:gd name="connsiteX56" fmla="*/ 1719580 w 1887010"/>
                  <a:gd name="connsiteY56" fmla="*/ 1021896 h 2347256"/>
                  <a:gd name="connsiteX57" fmla="*/ 1744893 w 1887010"/>
                  <a:gd name="connsiteY57" fmla="*/ 1038004 h 2347256"/>
                  <a:gd name="connsiteX58" fmla="*/ 1742592 w 1887010"/>
                  <a:gd name="connsiteY58" fmla="*/ 1067920 h 234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887010" h="2347256">
                    <a:moveTo>
                      <a:pt x="1843846" y="978172"/>
                    </a:moveTo>
                    <a:cubicBezTo>
                      <a:pt x="1827737" y="952859"/>
                      <a:pt x="1802424" y="932148"/>
                      <a:pt x="1774809" y="918340"/>
                    </a:cubicBezTo>
                    <a:cubicBezTo>
                      <a:pt x="1682760" y="870014"/>
                      <a:pt x="1620627" y="777965"/>
                      <a:pt x="1616024" y="674410"/>
                    </a:cubicBezTo>
                    <a:cubicBezTo>
                      <a:pt x="1613723" y="644494"/>
                      <a:pt x="1611422" y="612276"/>
                      <a:pt x="1606819" y="582360"/>
                    </a:cubicBezTo>
                    <a:cubicBezTo>
                      <a:pt x="1567698" y="336128"/>
                      <a:pt x="1411214" y="41571"/>
                      <a:pt x="900341" y="41571"/>
                    </a:cubicBezTo>
                    <a:lnTo>
                      <a:pt x="891136" y="41571"/>
                    </a:lnTo>
                    <a:cubicBezTo>
                      <a:pt x="435492" y="41571"/>
                      <a:pt x="78801" y="345333"/>
                      <a:pt x="44282" y="764158"/>
                    </a:cubicBezTo>
                    <a:cubicBezTo>
                      <a:pt x="30475" y="929846"/>
                      <a:pt x="69596" y="1097836"/>
                      <a:pt x="157043" y="1240513"/>
                    </a:cubicBezTo>
                    <a:cubicBezTo>
                      <a:pt x="299719" y="1468335"/>
                      <a:pt x="315828" y="1751386"/>
                      <a:pt x="200766" y="1993016"/>
                    </a:cubicBezTo>
                    <a:cubicBezTo>
                      <a:pt x="189260" y="2016028"/>
                      <a:pt x="193862" y="2041342"/>
                      <a:pt x="212272" y="2059751"/>
                    </a:cubicBezTo>
                    <a:cubicBezTo>
                      <a:pt x="400973" y="2225440"/>
                      <a:pt x="642603" y="2317490"/>
                      <a:pt x="895738" y="2319791"/>
                    </a:cubicBezTo>
                    <a:cubicBezTo>
                      <a:pt x="971679" y="2319791"/>
                      <a:pt x="1045318" y="2310586"/>
                      <a:pt x="1118958" y="2294477"/>
                    </a:cubicBezTo>
                    <a:cubicBezTo>
                      <a:pt x="1146573" y="2289875"/>
                      <a:pt x="1164983" y="2264561"/>
                      <a:pt x="1164983" y="2239248"/>
                    </a:cubicBezTo>
                    <a:lnTo>
                      <a:pt x="1164983" y="2002221"/>
                    </a:lnTo>
                    <a:cubicBezTo>
                      <a:pt x="1181091" y="2004522"/>
                      <a:pt x="1199501" y="2006823"/>
                      <a:pt x="1215610" y="2009124"/>
                    </a:cubicBezTo>
                    <a:cubicBezTo>
                      <a:pt x="1312261" y="2018329"/>
                      <a:pt x="1411214" y="2013727"/>
                      <a:pt x="1507866" y="1995317"/>
                    </a:cubicBezTo>
                    <a:cubicBezTo>
                      <a:pt x="1618325" y="1974606"/>
                      <a:pt x="1689663" y="1866448"/>
                      <a:pt x="1668952" y="1758290"/>
                    </a:cubicBezTo>
                    <a:cubicBezTo>
                      <a:pt x="1666651" y="1749085"/>
                      <a:pt x="1664350" y="1742181"/>
                      <a:pt x="1662049" y="1732976"/>
                    </a:cubicBezTo>
                    <a:cubicBezTo>
                      <a:pt x="1662049" y="1714567"/>
                      <a:pt x="1664350" y="1696157"/>
                      <a:pt x="1668952" y="1677747"/>
                    </a:cubicBezTo>
                    <a:lnTo>
                      <a:pt x="1675856" y="1650132"/>
                    </a:lnTo>
                    <a:cubicBezTo>
                      <a:pt x="1682760" y="1624819"/>
                      <a:pt x="1678157" y="1594903"/>
                      <a:pt x="1664350" y="1574191"/>
                    </a:cubicBezTo>
                    <a:cubicBezTo>
                      <a:pt x="1650543" y="1551179"/>
                      <a:pt x="1627530" y="1537372"/>
                      <a:pt x="1599915" y="1532769"/>
                    </a:cubicBezTo>
                    <a:cubicBezTo>
                      <a:pt x="1528577" y="1521263"/>
                      <a:pt x="1482553" y="1491347"/>
                      <a:pt x="1461842" y="1445322"/>
                    </a:cubicBezTo>
                    <a:cubicBezTo>
                      <a:pt x="1537782" y="1445322"/>
                      <a:pt x="1613723" y="1436117"/>
                      <a:pt x="1687362" y="1413105"/>
                    </a:cubicBezTo>
                    <a:cubicBezTo>
                      <a:pt x="1712676" y="1403900"/>
                      <a:pt x="1726483" y="1380888"/>
                      <a:pt x="1726483" y="1355574"/>
                    </a:cubicBezTo>
                    <a:lnTo>
                      <a:pt x="1719580" y="1219802"/>
                    </a:lnTo>
                    <a:cubicBezTo>
                      <a:pt x="1761002" y="1203693"/>
                      <a:pt x="1800123" y="1178380"/>
                      <a:pt x="1830039" y="1143861"/>
                    </a:cubicBezTo>
                    <a:cubicBezTo>
                      <a:pt x="1869160" y="1097836"/>
                      <a:pt x="1876063" y="1031101"/>
                      <a:pt x="1843846" y="978172"/>
                    </a:cubicBezTo>
                    <a:close/>
                    <a:moveTo>
                      <a:pt x="1742592" y="1067920"/>
                    </a:moveTo>
                    <a:cubicBezTo>
                      <a:pt x="1714977" y="1095535"/>
                      <a:pt x="1680459" y="1116246"/>
                      <a:pt x="1641338" y="1123150"/>
                    </a:cubicBezTo>
                    <a:cubicBezTo>
                      <a:pt x="1616024" y="1130054"/>
                      <a:pt x="1599915" y="1155367"/>
                      <a:pt x="1599915" y="1180681"/>
                    </a:cubicBezTo>
                    <a:lnTo>
                      <a:pt x="1606819" y="1314152"/>
                    </a:lnTo>
                    <a:cubicBezTo>
                      <a:pt x="1553891" y="1325658"/>
                      <a:pt x="1500963" y="1330261"/>
                      <a:pt x="1445733" y="1327960"/>
                    </a:cubicBezTo>
                    <a:cubicBezTo>
                      <a:pt x="1413516" y="1325658"/>
                      <a:pt x="1381298" y="1341767"/>
                      <a:pt x="1360587" y="1367080"/>
                    </a:cubicBezTo>
                    <a:cubicBezTo>
                      <a:pt x="1339876" y="1394695"/>
                      <a:pt x="1332972" y="1429214"/>
                      <a:pt x="1344479" y="1461431"/>
                    </a:cubicBezTo>
                    <a:cubicBezTo>
                      <a:pt x="1360587" y="1514359"/>
                      <a:pt x="1411214" y="1606409"/>
                      <a:pt x="1558493" y="1638626"/>
                    </a:cubicBezTo>
                    <a:lnTo>
                      <a:pt x="1556192" y="1647831"/>
                    </a:lnTo>
                    <a:cubicBezTo>
                      <a:pt x="1546987" y="1684651"/>
                      <a:pt x="1544686" y="1721470"/>
                      <a:pt x="1551590" y="1758290"/>
                    </a:cubicBezTo>
                    <a:cubicBezTo>
                      <a:pt x="1551590" y="1760591"/>
                      <a:pt x="1553891" y="1762893"/>
                      <a:pt x="1553891" y="1765194"/>
                    </a:cubicBezTo>
                    <a:cubicBezTo>
                      <a:pt x="1563096" y="1790507"/>
                      <a:pt x="1560795" y="1815821"/>
                      <a:pt x="1546987" y="1838833"/>
                    </a:cubicBezTo>
                    <a:cubicBezTo>
                      <a:pt x="1535481" y="1861845"/>
                      <a:pt x="1512469" y="1877954"/>
                      <a:pt x="1487155" y="1882557"/>
                    </a:cubicBezTo>
                    <a:cubicBezTo>
                      <a:pt x="1402009" y="1898665"/>
                      <a:pt x="1312261" y="1900966"/>
                      <a:pt x="1224815" y="1894063"/>
                    </a:cubicBezTo>
                    <a:cubicBezTo>
                      <a:pt x="1137368" y="1887159"/>
                      <a:pt x="1054523" y="1864147"/>
                      <a:pt x="976281" y="1822725"/>
                    </a:cubicBezTo>
                    <a:cubicBezTo>
                      <a:pt x="927956" y="1799712"/>
                      <a:pt x="886533" y="1762893"/>
                      <a:pt x="854316" y="1719169"/>
                    </a:cubicBezTo>
                    <a:cubicBezTo>
                      <a:pt x="835906" y="1691554"/>
                      <a:pt x="801388" y="1684651"/>
                      <a:pt x="773773" y="1703060"/>
                    </a:cubicBezTo>
                    <a:cubicBezTo>
                      <a:pt x="746158" y="1721470"/>
                      <a:pt x="739255" y="1755989"/>
                      <a:pt x="757664" y="1783604"/>
                    </a:cubicBezTo>
                    <a:cubicBezTo>
                      <a:pt x="799087" y="1843436"/>
                      <a:pt x="856617" y="1891762"/>
                      <a:pt x="921052" y="1926280"/>
                    </a:cubicBezTo>
                    <a:cubicBezTo>
                      <a:pt x="962474" y="1949292"/>
                      <a:pt x="1003896" y="1965401"/>
                      <a:pt x="1047620" y="1979208"/>
                    </a:cubicBezTo>
                    <a:lnTo>
                      <a:pt x="1047620" y="2193223"/>
                    </a:lnTo>
                    <a:cubicBezTo>
                      <a:pt x="684025" y="2255356"/>
                      <a:pt x="410178" y="2073559"/>
                      <a:pt x="322732" y="2002221"/>
                    </a:cubicBezTo>
                    <a:cubicBezTo>
                      <a:pt x="433191" y="1732976"/>
                      <a:pt x="407877" y="1426913"/>
                      <a:pt x="253695" y="1180681"/>
                    </a:cubicBezTo>
                    <a:cubicBezTo>
                      <a:pt x="180055" y="1058715"/>
                      <a:pt x="147838" y="916039"/>
                      <a:pt x="159344" y="773363"/>
                    </a:cubicBezTo>
                    <a:cubicBezTo>
                      <a:pt x="189260" y="416672"/>
                      <a:pt x="495324" y="156632"/>
                      <a:pt x="891136" y="156632"/>
                    </a:cubicBezTo>
                    <a:lnTo>
                      <a:pt x="900341" y="156632"/>
                    </a:lnTo>
                    <a:cubicBezTo>
                      <a:pt x="1250128" y="156632"/>
                      <a:pt x="1445733" y="301610"/>
                      <a:pt x="1494059" y="600770"/>
                    </a:cubicBezTo>
                    <a:cubicBezTo>
                      <a:pt x="1498661" y="628385"/>
                      <a:pt x="1500963" y="653698"/>
                      <a:pt x="1500963" y="681313"/>
                    </a:cubicBezTo>
                    <a:cubicBezTo>
                      <a:pt x="1507866" y="826291"/>
                      <a:pt x="1590711" y="955160"/>
                      <a:pt x="1719580" y="1021896"/>
                    </a:cubicBezTo>
                    <a:cubicBezTo>
                      <a:pt x="1728785" y="1026498"/>
                      <a:pt x="1737989" y="1031101"/>
                      <a:pt x="1744893" y="1038004"/>
                    </a:cubicBezTo>
                    <a:cubicBezTo>
                      <a:pt x="1751797" y="1047209"/>
                      <a:pt x="1749495" y="1058715"/>
                      <a:pt x="1742592" y="1067920"/>
                    </a:cubicBezTo>
                    <a:close/>
                  </a:path>
                </a:pathLst>
              </a:custGeom>
              <a:solidFill>
                <a:schemeClr val="tx2"/>
              </a:solidFill>
              <a:ln w="22942" cap="flat">
                <a:noFill/>
                <a:prstDash val="solid"/>
                <a:miter/>
              </a:ln>
            </p:spPr>
            <p:txBody>
              <a:bodyPr rtlCol="0" anchor="ctr"/>
              <a:lstStyle/>
              <a:p>
                <a:endParaRPr lang="en-GB"/>
              </a:p>
            </p:txBody>
          </p:sp>
        </p:grpSp>
        <p:grpSp>
          <p:nvGrpSpPr>
            <p:cNvPr id="23" name="Graphic 19">
              <a:extLst>
                <a:ext uri="{FF2B5EF4-FFF2-40B4-BE49-F238E27FC236}">
                  <a16:creationId xmlns:a16="http://schemas.microsoft.com/office/drawing/2014/main" id="{15498A0F-5027-470E-BCBF-DDA9E8C51BF5}"/>
                </a:ext>
              </a:extLst>
            </p:cNvPr>
            <p:cNvGrpSpPr/>
            <p:nvPr/>
          </p:nvGrpSpPr>
          <p:grpSpPr>
            <a:xfrm>
              <a:off x="1109616" y="4683120"/>
              <a:ext cx="882828" cy="969005"/>
              <a:chOff x="6148659" y="2377189"/>
              <a:chExt cx="2140146" cy="2278220"/>
            </a:xfrm>
          </p:grpSpPr>
          <p:sp>
            <p:nvSpPr>
              <p:cNvPr id="24" name="Freeform: Shape 23">
                <a:extLst>
                  <a:ext uri="{FF2B5EF4-FFF2-40B4-BE49-F238E27FC236}">
                    <a16:creationId xmlns:a16="http://schemas.microsoft.com/office/drawing/2014/main" id="{5C0705C5-F0F2-430F-A092-2246FF5DEEDD}"/>
                  </a:ext>
                </a:extLst>
              </p:cNvPr>
              <p:cNvSpPr/>
              <p:nvPr/>
            </p:nvSpPr>
            <p:spPr>
              <a:xfrm>
                <a:off x="7977290" y="3795573"/>
                <a:ext cx="345185" cy="207111"/>
              </a:xfrm>
              <a:custGeom>
                <a:avLst/>
                <a:gdLst>
                  <a:gd name="connsiteX0" fmla="*/ 253984 w 345184"/>
                  <a:gd name="connsiteY0" fmla="*/ 185575 h 207110"/>
                  <a:gd name="connsiteX1" fmla="*/ 316117 w 345184"/>
                  <a:gd name="connsiteY1" fmla="*/ 132647 h 207110"/>
                  <a:gd name="connsiteX2" fmla="*/ 263189 w 345184"/>
                  <a:gd name="connsiteY2" fmla="*/ 70513 h 207110"/>
                  <a:gd name="connsiteX3" fmla="*/ 109006 w 345184"/>
                  <a:gd name="connsiteY3" fmla="*/ 42898 h 207110"/>
                  <a:gd name="connsiteX4" fmla="*/ 42271 w 345184"/>
                  <a:gd name="connsiteY4" fmla="*/ 88923 h 207110"/>
                  <a:gd name="connsiteX5" fmla="*/ 88295 w 345184"/>
                  <a:gd name="connsiteY5" fmla="*/ 155659 h 207110"/>
                  <a:gd name="connsiteX6" fmla="*/ 242478 w 345184"/>
                  <a:gd name="connsiteY6" fmla="*/ 183274 h 207110"/>
                  <a:gd name="connsiteX7" fmla="*/ 253984 w 345184"/>
                  <a:gd name="connsiteY7" fmla="*/ 185575 h 207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5184" h="207110">
                    <a:moveTo>
                      <a:pt x="253984" y="185575"/>
                    </a:moveTo>
                    <a:cubicBezTo>
                      <a:pt x="286201" y="187876"/>
                      <a:pt x="313816" y="164864"/>
                      <a:pt x="316117" y="132647"/>
                    </a:cubicBezTo>
                    <a:cubicBezTo>
                      <a:pt x="318418" y="100429"/>
                      <a:pt x="295406" y="72815"/>
                      <a:pt x="263189" y="70513"/>
                    </a:cubicBezTo>
                    <a:lnTo>
                      <a:pt x="109006" y="42898"/>
                    </a:lnTo>
                    <a:cubicBezTo>
                      <a:pt x="76789" y="35995"/>
                      <a:pt x="46873" y="56706"/>
                      <a:pt x="42271" y="88923"/>
                    </a:cubicBezTo>
                    <a:cubicBezTo>
                      <a:pt x="37668" y="121140"/>
                      <a:pt x="56078" y="151056"/>
                      <a:pt x="88295" y="155659"/>
                    </a:cubicBezTo>
                    <a:lnTo>
                      <a:pt x="242478" y="183274"/>
                    </a:lnTo>
                    <a:cubicBezTo>
                      <a:pt x="247080" y="185575"/>
                      <a:pt x="251683" y="185575"/>
                      <a:pt x="253984" y="185575"/>
                    </a:cubicBezTo>
                    <a:close/>
                  </a:path>
                </a:pathLst>
              </a:custGeom>
              <a:solidFill>
                <a:schemeClr val="accent1"/>
              </a:solidFill>
              <a:ln w="22942"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17E2423-8219-4B94-92E4-F56F96AFCE00}"/>
                  </a:ext>
                </a:extLst>
              </p:cNvPr>
              <p:cNvSpPr/>
              <p:nvPr/>
            </p:nvSpPr>
            <p:spPr>
              <a:xfrm>
                <a:off x="7851591" y="3973723"/>
                <a:ext cx="253136" cy="299160"/>
              </a:xfrm>
              <a:custGeom>
                <a:avLst/>
                <a:gdLst>
                  <a:gd name="connsiteX0" fmla="*/ 121945 w 253135"/>
                  <a:gd name="connsiteY0" fmla="*/ 246753 h 299160"/>
                  <a:gd name="connsiteX1" fmla="*/ 202489 w 253135"/>
                  <a:gd name="connsiteY1" fmla="*/ 258259 h 299160"/>
                  <a:gd name="connsiteX2" fmla="*/ 220898 w 253135"/>
                  <a:gd name="connsiteY2" fmla="*/ 189222 h 299160"/>
                  <a:gd name="connsiteX3" fmla="*/ 147259 w 253135"/>
                  <a:gd name="connsiteY3" fmla="*/ 69558 h 299160"/>
                  <a:gd name="connsiteX4" fmla="*/ 69017 w 253135"/>
                  <a:gd name="connsiteY4" fmla="*/ 51149 h 299160"/>
                  <a:gd name="connsiteX5" fmla="*/ 50607 w 253135"/>
                  <a:gd name="connsiteY5" fmla="*/ 129390 h 299160"/>
                  <a:gd name="connsiteX6" fmla="*/ 121945 w 253135"/>
                  <a:gd name="connsiteY6" fmla="*/ 246753 h 29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135" h="299160">
                    <a:moveTo>
                      <a:pt x="121945" y="246753"/>
                    </a:moveTo>
                    <a:cubicBezTo>
                      <a:pt x="140355" y="272067"/>
                      <a:pt x="177175" y="276669"/>
                      <a:pt x="202489" y="258259"/>
                    </a:cubicBezTo>
                    <a:cubicBezTo>
                      <a:pt x="223199" y="242151"/>
                      <a:pt x="230103" y="212235"/>
                      <a:pt x="220898" y="189222"/>
                    </a:cubicBezTo>
                    <a:lnTo>
                      <a:pt x="147259" y="69558"/>
                    </a:lnTo>
                    <a:cubicBezTo>
                      <a:pt x="131150" y="41944"/>
                      <a:pt x="94330" y="32739"/>
                      <a:pt x="69017" y="51149"/>
                    </a:cubicBezTo>
                    <a:cubicBezTo>
                      <a:pt x="43703" y="69558"/>
                      <a:pt x="32197" y="104077"/>
                      <a:pt x="50607" y="129390"/>
                    </a:cubicBezTo>
                    <a:lnTo>
                      <a:pt x="121945" y="246753"/>
                    </a:lnTo>
                    <a:close/>
                  </a:path>
                </a:pathLst>
              </a:custGeom>
              <a:solidFill>
                <a:schemeClr val="accent1"/>
              </a:solidFill>
              <a:ln w="22942"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3CF0E97-C9E4-479C-976B-DF8345A80DC4}"/>
                  </a:ext>
                </a:extLst>
              </p:cNvPr>
              <p:cNvSpPr/>
              <p:nvPr/>
            </p:nvSpPr>
            <p:spPr>
              <a:xfrm>
                <a:off x="7928983" y="3504953"/>
                <a:ext cx="299160" cy="276148"/>
              </a:xfrm>
              <a:custGeom>
                <a:avLst/>
                <a:gdLst>
                  <a:gd name="connsiteX0" fmla="*/ 99783 w 299160"/>
                  <a:gd name="connsiteY0" fmla="*/ 241470 h 276147"/>
                  <a:gd name="connsiteX1" fmla="*/ 134301 w 299160"/>
                  <a:gd name="connsiteY1" fmla="*/ 229963 h 276147"/>
                  <a:gd name="connsiteX2" fmla="*/ 244761 w 299160"/>
                  <a:gd name="connsiteY2" fmla="*/ 144818 h 276147"/>
                  <a:gd name="connsiteX3" fmla="*/ 256267 w 299160"/>
                  <a:gd name="connsiteY3" fmla="*/ 64275 h 276147"/>
                  <a:gd name="connsiteX4" fmla="*/ 175724 w 299160"/>
                  <a:gd name="connsiteY4" fmla="*/ 52768 h 276147"/>
                  <a:gd name="connsiteX5" fmla="*/ 175724 w 299160"/>
                  <a:gd name="connsiteY5" fmla="*/ 52768 h 276147"/>
                  <a:gd name="connsiteX6" fmla="*/ 65264 w 299160"/>
                  <a:gd name="connsiteY6" fmla="*/ 137914 h 276147"/>
                  <a:gd name="connsiteX7" fmla="*/ 53758 w 299160"/>
                  <a:gd name="connsiteY7" fmla="*/ 218457 h 276147"/>
                  <a:gd name="connsiteX8" fmla="*/ 99783 w 299160"/>
                  <a:gd name="connsiteY8" fmla="*/ 241470 h 27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160" h="276147">
                    <a:moveTo>
                      <a:pt x="99783" y="241470"/>
                    </a:moveTo>
                    <a:cubicBezTo>
                      <a:pt x="113590" y="241470"/>
                      <a:pt x="125097" y="236867"/>
                      <a:pt x="134301" y="229963"/>
                    </a:cubicBezTo>
                    <a:lnTo>
                      <a:pt x="244761" y="144818"/>
                    </a:lnTo>
                    <a:cubicBezTo>
                      <a:pt x="270074" y="126408"/>
                      <a:pt x="274677" y="89588"/>
                      <a:pt x="256267" y="64275"/>
                    </a:cubicBezTo>
                    <a:cubicBezTo>
                      <a:pt x="237857" y="38961"/>
                      <a:pt x="201037" y="34359"/>
                      <a:pt x="175724" y="52768"/>
                    </a:cubicBezTo>
                    <a:lnTo>
                      <a:pt x="175724" y="52768"/>
                    </a:lnTo>
                    <a:lnTo>
                      <a:pt x="65264" y="137914"/>
                    </a:lnTo>
                    <a:cubicBezTo>
                      <a:pt x="39951" y="156324"/>
                      <a:pt x="33047" y="193144"/>
                      <a:pt x="53758" y="218457"/>
                    </a:cubicBezTo>
                    <a:cubicBezTo>
                      <a:pt x="62963" y="232265"/>
                      <a:pt x="81373" y="241470"/>
                      <a:pt x="99783" y="241470"/>
                    </a:cubicBezTo>
                    <a:close/>
                  </a:path>
                </a:pathLst>
              </a:custGeom>
              <a:solidFill>
                <a:schemeClr val="accent1"/>
              </a:solidFill>
              <a:ln w="22942"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08B6EC16-B85C-423A-9BA4-8A370CE7129A}"/>
                  </a:ext>
                </a:extLst>
              </p:cNvPr>
              <p:cNvSpPr/>
              <p:nvPr/>
            </p:nvSpPr>
            <p:spPr>
              <a:xfrm>
                <a:off x="6106678" y="2335618"/>
                <a:ext cx="1887010" cy="2347257"/>
              </a:xfrm>
              <a:custGeom>
                <a:avLst/>
                <a:gdLst>
                  <a:gd name="connsiteX0" fmla="*/ 1843846 w 1887010"/>
                  <a:gd name="connsiteY0" fmla="*/ 978172 h 2347256"/>
                  <a:gd name="connsiteX1" fmla="*/ 1774809 w 1887010"/>
                  <a:gd name="connsiteY1" fmla="*/ 918340 h 2347256"/>
                  <a:gd name="connsiteX2" fmla="*/ 1616024 w 1887010"/>
                  <a:gd name="connsiteY2" fmla="*/ 674410 h 2347256"/>
                  <a:gd name="connsiteX3" fmla="*/ 1606819 w 1887010"/>
                  <a:gd name="connsiteY3" fmla="*/ 582360 h 2347256"/>
                  <a:gd name="connsiteX4" fmla="*/ 900341 w 1887010"/>
                  <a:gd name="connsiteY4" fmla="*/ 41571 h 2347256"/>
                  <a:gd name="connsiteX5" fmla="*/ 891136 w 1887010"/>
                  <a:gd name="connsiteY5" fmla="*/ 41571 h 2347256"/>
                  <a:gd name="connsiteX6" fmla="*/ 44282 w 1887010"/>
                  <a:gd name="connsiteY6" fmla="*/ 764158 h 2347256"/>
                  <a:gd name="connsiteX7" fmla="*/ 157043 w 1887010"/>
                  <a:gd name="connsiteY7" fmla="*/ 1240513 h 2347256"/>
                  <a:gd name="connsiteX8" fmla="*/ 200766 w 1887010"/>
                  <a:gd name="connsiteY8" fmla="*/ 1993016 h 2347256"/>
                  <a:gd name="connsiteX9" fmla="*/ 212272 w 1887010"/>
                  <a:gd name="connsiteY9" fmla="*/ 2059751 h 2347256"/>
                  <a:gd name="connsiteX10" fmla="*/ 895738 w 1887010"/>
                  <a:gd name="connsiteY10" fmla="*/ 2319791 h 2347256"/>
                  <a:gd name="connsiteX11" fmla="*/ 1118958 w 1887010"/>
                  <a:gd name="connsiteY11" fmla="*/ 2294477 h 2347256"/>
                  <a:gd name="connsiteX12" fmla="*/ 1164983 w 1887010"/>
                  <a:gd name="connsiteY12" fmla="*/ 2239248 h 2347256"/>
                  <a:gd name="connsiteX13" fmla="*/ 1164983 w 1887010"/>
                  <a:gd name="connsiteY13" fmla="*/ 2002221 h 2347256"/>
                  <a:gd name="connsiteX14" fmla="*/ 1215610 w 1887010"/>
                  <a:gd name="connsiteY14" fmla="*/ 2009124 h 2347256"/>
                  <a:gd name="connsiteX15" fmla="*/ 1507866 w 1887010"/>
                  <a:gd name="connsiteY15" fmla="*/ 1995317 h 2347256"/>
                  <a:gd name="connsiteX16" fmla="*/ 1668952 w 1887010"/>
                  <a:gd name="connsiteY16" fmla="*/ 1758290 h 2347256"/>
                  <a:gd name="connsiteX17" fmla="*/ 1662049 w 1887010"/>
                  <a:gd name="connsiteY17" fmla="*/ 1732976 h 2347256"/>
                  <a:gd name="connsiteX18" fmla="*/ 1668952 w 1887010"/>
                  <a:gd name="connsiteY18" fmla="*/ 1677747 h 2347256"/>
                  <a:gd name="connsiteX19" fmla="*/ 1675856 w 1887010"/>
                  <a:gd name="connsiteY19" fmla="*/ 1650132 h 2347256"/>
                  <a:gd name="connsiteX20" fmla="*/ 1664350 w 1887010"/>
                  <a:gd name="connsiteY20" fmla="*/ 1574191 h 2347256"/>
                  <a:gd name="connsiteX21" fmla="*/ 1599915 w 1887010"/>
                  <a:gd name="connsiteY21" fmla="*/ 1532769 h 2347256"/>
                  <a:gd name="connsiteX22" fmla="*/ 1461842 w 1887010"/>
                  <a:gd name="connsiteY22" fmla="*/ 1445322 h 2347256"/>
                  <a:gd name="connsiteX23" fmla="*/ 1687362 w 1887010"/>
                  <a:gd name="connsiteY23" fmla="*/ 1413105 h 2347256"/>
                  <a:gd name="connsiteX24" fmla="*/ 1726483 w 1887010"/>
                  <a:gd name="connsiteY24" fmla="*/ 1355574 h 2347256"/>
                  <a:gd name="connsiteX25" fmla="*/ 1719580 w 1887010"/>
                  <a:gd name="connsiteY25" fmla="*/ 1219802 h 2347256"/>
                  <a:gd name="connsiteX26" fmla="*/ 1830039 w 1887010"/>
                  <a:gd name="connsiteY26" fmla="*/ 1143861 h 2347256"/>
                  <a:gd name="connsiteX27" fmla="*/ 1843846 w 1887010"/>
                  <a:gd name="connsiteY27" fmla="*/ 978172 h 2347256"/>
                  <a:gd name="connsiteX28" fmla="*/ 1742592 w 1887010"/>
                  <a:gd name="connsiteY28" fmla="*/ 1067920 h 2347256"/>
                  <a:gd name="connsiteX29" fmla="*/ 1641338 w 1887010"/>
                  <a:gd name="connsiteY29" fmla="*/ 1123150 h 2347256"/>
                  <a:gd name="connsiteX30" fmla="*/ 1599915 w 1887010"/>
                  <a:gd name="connsiteY30" fmla="*/ 1180681 h 2347256"/>
                  <a:gd name="connsiteX31" fmla="*/ 1606819 w 1887010"/>
                  <a:gd name="connsiteY31" fmla="*/ 1314152 h 2347256"/>
                  <a:gd name="connsiteX32" fmla="*/ 1445733 w 1887010"/>
                  <a:gd name="connsiteY32" fmla="*/ 1327960 h 2347256"/>
                  <a:gd name="connsiteX33" fmla="*/ 1360587 w 1887010"/>
                  <a:gd name="connsiteY33" fmla="*/ 1367080 h 2347256"/>
                  <a:gd name="connsiteX34" fmla="*/ 1344479 w 1887010"/>
                  <a:gd name="connsiteY34" fmla="*/ 1461431 h 2347256"/>
                  <a:gd name="connsiteX35" fmla="*/ 1558493 w 1887010"/>
                  <a:gd name="connsiteY35" fmla="*/ 1638626 h 2347256"/>
                  <a:gd name="connsiteX36" fmla="*/ 1556192 w 1887010"/>
                  <a:gd name="connsiteY36" fmla="*/ 1647831 h 2347256"/>
                  <a:gd name="connsiteX37" fmla="*/ 1551590 w 1887010"/>
                  <a:gd name="connsiteY37" fmla="*/ 1758290 h 2347256"/>
                  <a:gd name="connsiteX38" fmla="*/ 1553891 w 1887010"/>
                  <a:gd name="connsiteY38" fmla="*/ 1765194 h 2347256"/>
                  <a:gd name="connsiteX39" fmla="*/ 1546987 w 1887010"/>
                  <a:gd name="connsiteY39" fmla="*/ 1838833 h 2347256"/>
                  <a:gd name="connsiteX40" fmla="*/ 1487155 w 1887010"/>
                  <a:gd name="connsiteY40" fmla="*/ 1882557 h 2347256"/>
                  <a:gd name="connsiteX41" fmla="*/ 1224815 w 1887010"/>
                  <a:gd name="connsiteY41" fmla="*/ 1894063 h 2347256"/>
                  <a:gd name="connsiteX42" fmla="*/ 976281 w 1887010"/>
                  <a:gd name="connsiteY42" fmla="*/ 1822725 h 2347256"/>
                  <a:gd name="connsiteX43" fmla="*/ 854316 w 1887010"/>
                  <a:gd name="connsiteY43" fmla="*/ 1719169 h 2347256"/>
                  <a:gd name="connsiteX44" fmla="*/ 773773 w 1887010"/>
                  <a:gd name="connsiteY44" fmla="*/ 1703060 h 2347256"/>
                  <a:gd name="connsiteX45" fmla="*/ 757664 w 1887010"/>
                  <a:gd name="connsiteY45" fmla="*/ 1783604 h 2347256"/>
                  <a:gd name="connsiteX46" fmla="*/ 921052 w 1887010"/>
                  <a:gd name="connsiteY46" fmla="*/ 1926280 h 2347256"/>
                  <a:gd name="connsiteX47" fmla="*/ 1047620 w 1887010"/>
                  <a:gd name="connsiteY47" fmla="*/ 1979208 h 2347256"/>
                  <a:gd name="connsiteX48" fmla="*/ 1047620 w 1887010"/>
                  <a:gd name="connsiteY48" fmla="*/ 2193223 h 2347256"/>
                  <a:gd name="connsiteX49" fmla="*/ 322732 w 1887010"/>
                  <a:gd name="connsiteY49" fmla="*/ 2002221 h 2347256"/>
                  <a:gd name="connsiteX50" fmla="*/ 253695 w 1887010"/>
                  <a:gd name="connsiteY50" fmla="*/ 1180681 h 2347256"/>
                  <a:gd name="connsiteX51" fmla="*/ 159344 w 1887010"/>
                  <a:gd name="connsiteY51" fmla="*/ 773363 h 2347256"/>
                  <a:gd name="connsiteX52" fmla="*/ 891136 w 1887010"/>
                  <a:gd name="connsiteY52" fmla="*/ 156632 h 2347256"/>
                  <a:gd name="connsiteX53" fmla="*/ 900341 w 1887010"/>
                  <a:gd name="connsiteY53" fmla="*/ 156632 h 2347256"/>
                  <a:gd name="connsiteX54" fmla="*/ 1494059 w 1887010"/>
                  <a:gd name="connsiteY54" fmla="*/ 600770 h 2347256"/>
                  <a:gd name="connsiteX55" fmla="*/ 1500963 w 1887010"/>
                  <a:gd name="connsiteY55" fmla="*/ 681313 h 2347256"/>
                  <a:gd name="connsiteX56" fmla="*/ 1719580 w 1887010"/>
                  <a:gd name="connsiteY56" fmla="*/ 1021896 h 2347256"/>
                  <a:gd name="connsiteX57" fmla="*/ 1744893 w 1887010"/>
                  <a:gd name="connsiteY57" fmla="*/ 1038004 h 2347256"/>
                  <a:gd name="connsiteX58" fmla="*/ 1742592 w 1887010"/>
                  <a:gd name="connsiteY58" fmla="*/ 1067920 h 234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887010" h="2347256">
                    <a:moveTo>
                      <a:pt x="1843846" y="978172"/>
                    </a:moveTo>
                    <a:cubicBezTo>
                      <a:pt x="1827737" y="952859"/>
                      <a:pt x="1802424" y="932148"/>
                      <a:pt x="1774809" y="918340"/>
                    </a:cubicBezTo>
                    <a:cubicBezTo>
                      <a:pt x="1682760" y="870014"/>
                      <a:pt x="1620627" y="777965"/>
                      <a:pt x="1616024" y="674410"/>
                    </a:cubicBezTo>
                    <a:cubicBezTo>
                      <a:pt x="1613723" y="644494"/>
                      <a:pt x="1611422" y="612276"/>
                      <a:pt x="1606819" y="582360"/>
                    </a:cubicBezTo>
                    <a:cubicBezTo>
                      <a:pt x="1567698" y="336128"/>
                      <a:pt x="1411214" y="41571"/>
                      <a:pt x="900341" y="41571"/>
                    </a:cubicBezTo>
                    <a:lnTo>
                      <a:pt x="891136" y="41571"/>
                    </a:lnTo>
                    <a:cubicBezTo>
                      <a:pt x="435492" y="41571"/>
                      <a:pt x="78801" y="345333"/>
                      <a:pt x="44282" y="764158"/>
                    </a:cubicBezTo>
                    <a:cubicBezTo>
                      <a:pt x="30475" y="929846"/>
                      <a:pt x="69596" y="1097836"/>
                      <a:pt x="157043" y="1240513"/>
                    </a:cubicBezTo>
                    <a:cubicBezTo>
                      <a:pt x="299719" y="1468335"/>
                      <a:pt x="315828" y="1751386"/>
                      <a:pt x="200766" y="1993016"/>
                    </a:cubicBezTo>
                    <a:cubicBezTo>
                      <a:pt x="189260" y="2016028"/>
                      <a:pt x="193862" y="2041342"/>
                      <a:pt x="212272" y="2059751"/>
                    </a:cubicBezTo>
                    <a:cubicBezTo>
                      <a:pt x="400973" y="2225440"/>
                      <a:pt x="642603" y="2317490"/>
                      <a:pt x="895738" y="2319791"/>
                    </a:cubicBezTo>
                    <a:cubicBezTo>
                      <a:pt x="971679" y="2319791"/>
                      <a:pt x="1045318" y="2310586"/>
                      <a:pt x="1118958" y="2294477"/>
                    </a:cubicBezTo>
                    <a:cubicBezTo>
                      <a:pt x="1146573" y="2289875"/>
                      <a:pt x="1164983" y="2264561"/>
                      <a:pt x="1164983" y="2239248"/>
                    </a:cubicBezTo>
                    <a:lnTo>
                      <a:pt x="1164983" y="2002221"/>
                    </a:lnTo>
                    <a:cubicBezTo>
                      <a:pt x="1181091" y="2004522"/>
                      <a:pt x="1199501" y="2006823"/>
                      <a:pt x="1215610" y="2009124"/>
                    </a:cubicBezTo>
                    <a:cubicBezTo>
                      <a:pt x="1312261" y="2018329"/>
                      <a:pt x="1411214" y="2013727"/>
                      <a:pt x="1507866" y="1995317"/>
                    </a:cubicBezTo>
                    <a:cubicBezTo>
                      <a:pt x="1618325" y="1974606"/>
                      <a:pt x="1689663" y="1866448"/>
                      <a:pt x="1668952" y="1758290"/>
                    </a:cubicBezTo>
                    <a:cubicBezTo>
                      <a:pt x="1666651" y="1749085"/>
                      <a:pt x="1664350" y="1742181"/>
                      <a:pt x="1662049" y="1732976"/>
                    </a:cubicBezTo>
                    <a:cubicBezTo>
                      <a:pt x="1662049" y="1714567"/>
                      <a:pt x="1664350" y="1696157"/>
                      <a:pt x="1668952" y="1677747"/>
                    </a:cubicBezTo>
                    <a:lnTo>
                      <a:pt x="1675856" y="1650132"/>
                    </a:lnTo>
                    <a:cubicBezTo>
                      <a:pt x="1682760" y="1624819"/>
                      <a:pt x="1678157" y="1594903"/>
                      <a:pt x="1664350" y="1574191"/>
                    </a:cubicBezTo>
                    <a:cubicBezTo>
                      <a:pt x="1650543" y="1551179"/>
                      <a:pt x="1627530" y="1537372"/>
                      <a:pt x="1599915" y="1532769"/>
                    </a:cubicBezTo>
                    <a:cubicBezTo>
                      <a:pt x="1528577" y="1521263"/>
                      <a:pt x="1482553" y="1491347"/>
                      <a:pt x="1461842" y="1445322"/>
                    </a:cubicBezTo>
                    <a:cubicBezTo>
                      <a:pt x="1537782" y="1445322"/>
                      <a:pt x="1613723" y="1436117"/>
                      <a:pt x="1687362" y="1413105"/>
                    </a:cubicBezTo>
                    <a:cubicBezTo>
                      <a:pt x="1712676" y="1403900"/>
                      <a:pt x="1726483" y="1380888"/>
                      <a:pt x="1726483" y="1355574"/>
                    </a:cubicBezTo>
                    <a:lnTo>
                      <a:pt x="1719580" y="1219802"/>
                    </a:lnTo>
                    <a:cubicBezTo>
                      <a:pt x="1761002" y="1203693"/>
                      <a:pt x="1800123" y="1178380"/>
                      <a:pt x="1830039" y="1143861"/>
                    </a:cubicBezTo>
                    <a:cubicBezTo>
                      <a:pt x="1869160" y="1097836"/>
                      <a:pt x="1876063" y="1031101"/>
                      <a:pt x="1843846" y="978172"/>
                    </a:cubicBezTo>
                    <a:close/>
                    <a:moveTo>
                      <a:pt x="1742592" y="1067920"/>
                    </a:moveTo>
                    <a:cubicBezTo>
                      <a:pt x="1714977" y="1095535"/>
                      <a:pt x="1680459" y="1116246"/>
                      <a:pt x="1641338" y="1123150"/>
                    </a:cubicBezTo>
                    <a:cubicBezTo>
                      <a:pt x="1616024" y="1130054"/>
                      <a:pt x="1599915" y="1155367"/>
                      <a:pt x="1599915" y="1180681"/>
                    </a:cubicBezTo>
                    <a:lnTo>
                      <a:pt x="1606819" y="1314152"/>
                    </a:lnTo>
                    <a:cubicBezTo>
                      <a:pt x="1553891" y="1325658"/>
                      <a:pt x="1500963" y="1330261"/>
                      <a:pt x="1445733" y="1327960"/>
                    </a:cubicBezTo>
                    <a:cubicBezTo>
                      <a:pt x="1413516" y="1325658"/>
                      <a:pt x="1381298" y="1341767"/>
                      <a:pt x="1360587" y="1367080"/>
                    </a:cubicBezTo>
                    <a:cubicBezTo>
                      <a:pt x="1339876" y="1394695"/>
                      <a:pt x="1332972" y="1429214"/>
                      <a:pt x="1344479" y="1461431"/>
                    </a:cubicBezTo>
                    <a:cubicBezTo>
                      <a:pt x="1360587" y="1514359"/>
                      <a:pt x="1411214" y="1606409"/>
                      <a:pt x="1558493" y="1638626"/>
                    </a:cubicBezTo>
                    <a:lnTo>
                      <a:pt x="1556192" y="1647831"/>
                    </a:lnTo>
                    <a:cubicBezTo>
                      <a:pt x="1546987" y="1684651"/>
                      <a:pt x="1544686" y="1721470"/>
                      <a:pt x="1551590" y="1758290"/>
                    </a:cubicBezTo>
                    <a:cubicBezTo>
                      <a:pt x="1551590" y="1760591"/>
                      <a:pt x="1553891" y="1762893"/>
                      <a:pt x="1553891" y="1765194"/>
                    </a:cubicBezTo>
                    <a:cubicBezTo>
                      <a:pt x="1563096" y="1790507"/>
                      <a:pt x="1560795" y="1815821"/>
                      <a:pt x="1546987" y="1838833"/>
                    </a:cubicBezTo>
                    <a:cubicBezTo>
                      <a:pt x="1535481" y="1861845"/>
                      <a:pt x="1512469" y="1877954"/>
                      <a:pt x="1487155" y="1882557"/>
                    </a:cubicBezTo>
                    <a:cubicBezTo>
                      <a:pt x="1402009" y="1898665"/>
                      <a:pt x="1312261" y="1900966"/>
                      <a:pt x="1224815" y="1894063"/>
                    </a:cubicBezTo>
                    <a:cubicBezTo>
                      <a:pt x="1137368" y="1887159"/>
                      <a:pt x="1054523" y="1864147"/>
                      <a:pt x="976281" y="1822725"/>
                    </a:cubicBezTo>
                    <a:cubicBezTo>
                      <a:pt x="927956" y="1799712"/>
                      <a:pt x="886533" y="1762893"/>
                      <a:pt x="854316" y="1719169"/>
                    </a:cubicBezTo>
                    <a:cubicBezTo>
                      <a:pt x="835906" y="1691554"/>
                      <a:pt x="801388" y="1684651"/>
                      <a:pt x="773773" y="1703060"/>
                    </a:cubicBezTo>
                    <a:cubicBezTo>
                      <a:pt x="746158" y="1721470"/>
                      <a:pt x="739255" y="1755989"/>
                      <a:pt x="757664" y="1783604"/>
                    </a:cubicBezTo>
                    <a:cubicBezTo>
                      <a:pt x="799087" y="1843436"/>
                      <a:pt x="856617" y="1891762"/>
                      <a:pt x="921052" y="1926280"/>
                    </a:cubicBezTo>
                    <a:cubicBezTo>
                      <a:pt x="962474" y="1949292"/>
                      <a:pt x="1003896" y="1965401"/>
                      <a:pt x="1047620" y="1979208"/>
                    </a:cubicBezTo>
                    <a:lnTo>
                      <a:pt x="1047620" y="2193223"/>
                    </a:lnTo>
                    <a:cubicBezTo>
                      <a:pt x="684025" y="2255356"/>
                      <a:pt x="410178" y="2073559"/>
                      <a:pt x="322732" y="2002221"/>
                    </a:cubicBezTo>
                    <a:cubicBezTo>
                      <a:pt x="433191" y="1732976"/>
                      <a:pt x="407877" y="1426913"/>
                      <a:pt x="253695" y="1180681"/>
                    </a:cubicBezTo>
                    <a:cubicBezTo>
                      <a:pt x="180055" y="1058715"/>
                      <a:pt x="147838" y="916039"/>
                      <a:pt x="159344" y="773363"/>
                    </a:cubicBezTo>
                    <a:cubicBezTo>
                      <a:pt x="189260" y="416672"/>
                      <a:pt x="495324" y="156632"/>
                      <a:pt x="891136" y="156632"/>
                    </a:cubicBezTo>
                    <a:lnTo>
                      <a:pt x="900341" y="156632"/>
                    </a:lnTo>
                    <a:cubicBezTo>
                      <a:pt x="1250128" y="156632"/>
                      <a:pt x="1445733" y="301610"/>
                      <a:pt x="1494059" y="600770"/>
                    </a:cubicBezTo>
                    <a:cubicBezTo>
                      <a:pt x="1498661" y="628385"/>
                      <a:pt x="1500963" y="653698"/>
                      <a:pt x="1500963" y="681313"/>
                    </a:cubicBezTo>
                    <a:cubicBezTo>
                      <a:pt x="1507866" y="826291"/>
                      <a:pt x="1590711" y="955160"/>
                      <a:pt x="1719580" y="1021896"/>
                    </a:cubicBezTo>
                    <a:cubicBezTo>
                      <a:pt x="1728785" y="1026498"/>
                      <a:pt x="1737989" y="1031101"/>
                      <a:pt x="1744893" y="1038004"/>
                    </a:cubicBezTo>
                    <a:cubicBezTo>
                      <a:pt x="1751797" y="1047209"/>
                      <a:pt x="1749495" y="1058715"/>
                      <a:pt x="1742592" y="1067920"/>
                    </a:cubicBezTo>
                    <a:close/>
                  </a:path>
                </a:pathLst>
              </a:custGeom>
              <a:solidFill>
                <a:schemeClr val="tx2"/>
              </a:solidFill>
              <a:ln w="22942"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653101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BB7EBA57-27FE-45DA-8C81-7CC07D3B396E}"/>
              </a:ext>
            </a:extLst>
          </p:cNvPr>
          <p:cNvCxnSpPr/>
          <p:nvPr/>
        </p:nvCxnSpPr>
        <p:spPr>
          <a:xfrm>
            <a:off x="8351117" y="-2367"/>
            <a:ext cx="34506" cy="6858000"/>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grpSp>
        <p:nvGrpSpPr>
          <p:cNvPr id="2" name="Group 1">
            <a:extLst>
              <a:ext uri="{FF2B5EF4-FFF2-40B4-BE49-F238E27FC236}">
                <a16:creationId xmlns:a16="http://schemas.microsoft.com/office/drawing/2014/main" id="{90ED8E9E-E0A3-47FC-A7FA-98ED6D4DD2D0}"/>
              </a:ext>
            </a:extLst>
          </p:cNvPr>
          <p:cNvGrpSpPr/>
          <p:nvPr/>
        </p:nvGrpSpPr>
        <p:grpSpPr>
          <a:xfrm>
            <a:off x="965569" y="1390953"/>
            <a:ext cx="6603089" cy="4063824"/>
            <a:chOff x="1024770" y="1588301"/>
            <a:chExt cx="6603089" cy="4063824"/>
          </a:xfrm>
        </p:grpSpPr>
        <p:grpSp>
          <p:nvGrpSpPr>
            <p:cNvPr id="11" name="Group 10">
              <a:extLst>
                <a:ext uri="{FF2B5EF4-FFF2-40B4-BE49-F238E27FC236}">
                  <a16:creationId xmlns:a16="http://schemas.microsoft.com/office/drawing/2014/main" id="{4408CC91-87AF-4FC0-8D61-588B3FB86884}"/>
                </a:ext>
              </a:extLst>
            </p:cNvPr>
            <p:cNvGrpSpPr/>
            <p:nvPr/>
          </p:nvGrpSpPr>
          <p:grpSpPr>
            <a:xfrm>
              <a:off x="2156246" y="1644210"/>
              <a:ext cx="5471613" cy="3969689"/>
              <a:chOff x="2412804" y="1738190"/>
              <a:chExt cx="5471613" cy="3969689"/>
            </a:xfrm>
          </p:grpSpPr>
          <p:sp>
            <p:nvSpPr>
              <p:cNvPr id="3" name="TextBox 2">
                <a:extLst>
                  <a:ext uri="{FF2B5EF4-FFF2-40B4-BE49-F238E27FC236}">
                    <a16:creationId xmlns:a16="http://schemas.microsoft.com/office/drawing/2014/main" id="{7662DC93-F81A-4A9D-A054-9F2AC8ABCD89}"/>
                  </a:ext>
                </a:extLst>
              </p:cNvPr>
              <p:cNvSpPr txBox="1"/>
              <p:nvPr/>
            </p:nvSpPr>
            <p:spPr>
              <a:xfrm>
                <a:off x="2412804" y="1738190"/>
                <a:ext cx="5395901" cy="892552"/>
              </a:xfrm>
              <a:prstGeom prst="rect">
                <a:avLst/>
              </a:prstGeom>
              <a:noFill/>
            </p:spPr>
            <p:txBody>
              <a:bodyPr wrap="square" rtlCol="0">
                <a:spAutoFit/>
              </a:bodyPr>
              <a:lstStyle/>
              <a:p>
                <a:r>
                  <a:rPr lang="en-US" sz="2600" dirty="0">
                    <a:solidFill>
                      <a:schemeClr val="accent1"/>
                    </a:solidFill>
                    <a:latin typeface="League Spartan Bold"/>
                    <a:cs typeface="League Spartan Bold"/>
                  </a:rPr>
                  <a:t>What</a:t>
                </a:r>
                <a:r>
                  <a:rPr lang="en-US" sz="2600" dirty="0">
                    <a:solidFill>
                      <a:schemeClr val="accent4"/>
                    </a:solidFill>
                    <a:latin typeface="League Spartan Bold"/>
                    <a:cs typeface="League Spartan Bold"/>
                  </a:rPr>
                  <a:t> are your thoughts about starting this medicine?</a:t>
                </a:r>
              </a:p>
            </p:txBody>
          </p:sp>
          <p:sp>
            <p:nvSpPr>
              <p:cNvPr id="4" name="TextBox 3">
                <a:extLst>
                  <a:ext uri="{FF2B5EF4-FFF2-40B4-BE49-F238E27FC236}">
                    <a16:creationId xmlns:a16="http://schemas.microsoft.com/office/drawing/2014/main" id="{71587B0D-35CC-4D3B-BFFE-DBC10F119306}"/>
                  </a:ext>
                </a:extLst>
              </p:cNvPr>
              <p:cNvSpPr txBox="1"/>
              <p:nvPr/>
            </p:nvSpPr>
            <p:spPr>
              <a:xfrm>
                <a:off x="2412804" y="3271932"/>
                <a:ext cx="5218160" cy="892552"/>
              </a:xfrm>
              <a:prstGeom prst="rect">
                <a:avLst/>
              </a:prstGeom>
              <a:noFill/>
            </p:spPr>
            <p:txBody>
              <a:bodyPr wrap="square" rtlCol="0">
                <a:spAutoFit/>
              </a:bodyPr>
              <a:lstStyle/>
              <a:p>
                <a:r>
                  <a:rPr lang="en-US" sz="2600" b="1" dirty="0">
                    <a:solidFill>
                      <a:schemeClr val="accent1"/>
                    </a:solidFill>
                    <a:latin typeface="League Spartan Bold"/>
                    <a:cs typeface="League Spartan Bold"/>
                  </a:rPr>
                  <a:t>How</a:t>
                </a:r>
                <a:r>
                  <a:rPr lang="en-US" sz="2600" b="1" dirty="0">
                    <a:solidFill>
                      <a:schemeClr val="accent4"/>
                    </a:solidFill>
                    <a:latin typeface="League Spartan Bold"/>
                    <a:cs typeface="League Spartan Bold"/>
                  </a:rPr>
                  <a:t> are you doing with checking your blood sugars?</a:t>
                </a:r>
              </a:p>
            </p:txBody>
          </p:sp>
          <p:sp>
            <p:nvSpPr>
              <p:cNvPr id="5" name="TextBox 4">
                <a:extLst>
                  <a:ext uri="{FF2B5EF4-FFF2-40B4-BE49-F238E27FC236}">
                    <a16:creationId xmlns:a16="http://schemas.microsoft.com/office/drawing/2014/main" id="{D5D93039-6AA7-4273-9ADC-B775C460C983}"/>
                  </a:ext>
                </a:extLst>
              </p:cNvPr>
              <p:cNvSpPr txBox="1"/>
              <p:nvPr/>
            </p:nvSpPr>
            <p:spPr>
              <a:xfrm>
                <a:off x="2412804" y="4815327"/>
                <a:ext cx="5471613" cy="892552"/>
              </a:xfrm>
              <a:prstGeom prst="rect">
                <a:avLst/>
              </a:prstGeom>
              <a:noFill/>
            </p:spPr>
            <p:txBody>
              <a:bodyPr wrap="square" rtlCol="0">
                <a:spAutoFit/>
              </a:bodyPr>
              <a:lstStyle/>
              <a:p>
                <a:r>
                  <a:rPr lang="en-US" sz="2600" dirty="0">
                    <a:solidFill>
                      <a:schemeClr val="accent1"/>
                    </a:solidFill>
                    <a:latin typeface="League Spartan Bold"/>
                    <a:cs typeface="League Spartan Bold"/>
                  </a:rPr>
                  <a:t>Tell me </a:t>
                </a:r>
                <a:r>
                  <a:rPr lang="en-US" sz="2600" dirty="0">
                    <a:solidFill>
                      <a:schemeClr val="accent4"/>
                    </a:solidFill>
                    <a:latin typeface="League Spartan Bold"/>
                    <a:cs typeface="League Spartan Bold"/>
                  </a:rPr>
                  <a:t>more about your feelings about drinking</a:t>
                </a:r>
              </a:p>
            </p:txBody>
          </p:sp>
        </p:grpSp>
        <p:grpSp>
          <p:nvGrpSpPr>
            <p:cNvPr id="12" name="Graphic 19">
              <a:extLst>
                <a:ext uri="{FF2B5EF4-FFF2-40B4-BE49-F238E27FC236}">
                  <a16:creationId xmlns:a16="http://schemas.microsoft.com/office/drawing/2014/main" id="{72B47277-F534-4409-9FEC-D8315BF79C70}"/>
                </a:ext>
              </a:extLst>
            </p:cNvPr>
            <p:cNvGrpSpPr/>
            <p:nvPr/>
          </p:nvGrpSpPr>
          <p:grpSpPr>
            <a:xfrm>
              <a:off x="1042088" y="3126869"/>
              <a:ext cx="914035" cy="998369"/>
              <a:chOff x="6106677" y="2335617"/>
              <a:chExt cx="2215798" cy="2347257"/>
            </a:xfrm>
          </p:grpSpPr>
          <p:sp>
            <p:nvSpPr>
              <p:cNvPr id="13" name="Freeform: Shape 12">
                <a:extLst>
                  <a:ext uri="{FF2B5EF4-FFF2-40B4-BE49-F238E27FC236}">
                    <a16:creationId xmlns:a16="http://schemas.microsoft.com/office/drawing/2014/main" id="{EDEFC133-BA63-4391-BDD8-1F8151EDF13F}"/>
                  </a:ext>
                </a:extLst>
              </p:cNvPr>
              <p:cNvSpPr/>
              <p:nvPr/>
            </p:nvSpPr>
            <p:spPr>
              <a:xfrm>
                <a:off x="7977290" y="3795573"/>
                <a:ext cx="345185" cy="207111"/>
              </a:xfrm>
              <a:custGeom>
                <a:avLst/>
                <a:gdLst>
                  <a:gd name="connsiteX0" fmla="*/ 253984 w 345184"/>
                  <a:gd name="connsiteY0" fmla="*/ 185575 h 207110"/>
                  <a:gd name="connsiteX1" fmla="*/ 316117 w 345184"/>
                  <a:gd name="connsiteY1" fmla="*/ 132647 h 207110"/>
                  <a:gd name="connsiteX2" fmla="*/ 263189 w 345184"/>
                  <a:gd name="connsiteY2" fmla="*/ 70513 h 207110"/>
                  <a:gd name="connsiteX3" fmla="*/ 109006 w 345184"/>
                  <a:gd name="connsiteY3" fmla="*/ 42898 h 207110"/>
                  <a:gd name="connsiteX4" fmla="*/ 42271 w 345184"/>
                  <a:gd name="connsiteY4" fmla="*/ 88923 h 207110"/>
                  <a:gd name="connsiteX5" fmla="*/ 88295 w 345184"/>
                  <a:gd name="connsiteY5" fmla="*/ 155659 h 207110"/>
                  <a:gd name="connsiteX6" fmla="*/ 242478 w 345184"/>
                  <a:gd name="connsiteY6" fmla="*/ 183274 h 207110"/>
                  <a:gd name="connsiteX7" fmla="*/ 253984 w 345184"/>
                  <a:gd name="connsiteY7" fmla="*/ 185575 h 207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5184" h="207110">
                    <a:moveTo>
                      <a:pt x="253984" y="185575"/>
                    </a:moveTo>
                    <a:cubicBezTo>
                      <a:pt x="286201" y="187876"/>
                      <a:pt x="313816" y="164864"/>
                      <a:pt x="316117" y="132647"/>
                    </a:cubicBezTo>
                    <a:cubicBezTo>
                      <a:pt x="318418" y="100429"/>
                      <a:pt x="295406" y="72815"/>
                      <a:pt x="263189" y="70513"/>
                    </a:cubicBezTo>
                    <a:lnTo>
                      <a:pt x="109006" y="42898"/>
                    </a:lnTo>
                    <a:cubicBezTo>
                      <a:pt x="76789" y="35995"/>
                      <a:pt x="46873" y="56706"/>
                      <a:pt x="42271" y="88923"/>
                    </a:cubicBezTo>
                    <a:cubicBezTo>
                      <a:pt x="37668" y="121140"/>
                      <a:pt x="56078" y="151056"/>
                      <a:pt x="88295" y="155659"/>
                    </a:cubicBezTo>
                    <a:lnTo>
                      <a:pt x="242478" y="183274"/>
                    </a:lnTo>
                    <a:cubicBezTo>
                      <a:pt x="247080" y="185575"/>
                      <a:pt x="251683" y="185575"/>
                      <a:pt x="253984" y="185575"/>
                    </a:cubicBezTo>
                    <a:close/>
                  </a:path>
                </a:pathLst>
              </a:custGeom>
              <a:solidFill>
                <a:schemeClr val="accent1"/>
              </a:solidFill>
              <a:ln w="22942"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C7531F2-5E30-4BCD-A14F-A90E477EA43A}"/>
                  </a:ext>
                </a:extLst>
              </p:cNvPr>
              <p:cNvSpPr/>
              <p:nvPr/>
            </p:nvSpPr>
            <p:spPr>
              <a:xfrm>
                <a:off x="7851591" y="3973723"/>
                <a:ext cx="253136" cy="299160"/>
              </a:xfrm>
              <a:custGeom>
                <a:avLst/>
                <a:gdLst>
                  <a:gd name="connsiteX0" fmla="*/ 121945 w 253135"/>
                  <a:gd name="connsiteY0" fmla="*/ 246753 h 299160"/>
                  <a:gd name="connsiteX1" fmla="*/ 202489 w 253135"/>
                  <a:gd name="connsiteY1" fmla="*/ 258259 h 299160"/>
                  <a:gd name="connsiteX2" fmla="*/ 220898 w 253135"/>
                  <a:gd name="connsiteY2" fmla="*/ 189222 h 299160"/>
                  <a:gd name="connsiteX3" fmla="*/ 147259 w 253135"/>
                  <a:gd name="connsiteY3" fmla="*/ 69558 h 299160"/>
                  <a:gd name="connsiteX4" fmla="*/ 69017 w 253135"/>
                  <a:gd name="connsiteY4" fmla="*/ 51149 h 299160"/>
                  <a:gd name="connsiteX5" fmla="*/ 50607 w 253135"/>
                  <a:gd name="connsiteY5" fmla="*/ 129390 h 299160"/>
                  <a:gd name="connsiteX6" fmla="*/ 121945 w 253135"/>
                  <a:gd name="connsiteY6" fmla="*/ 246753 h 29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135" h="299160">
                    <a:moveTo>
                      <a:pt x="121945" y="246753"/>
                    </a:moveTo>
                    <a:cubicBezTo>
                      <a:pt x="140355" y="272067"/>
                      <a:pt x="177175" y="276669"/>
                      <a:pt x="202489" y="258259"/>
                    </a:cubicBezTo>
                    <a:cubicBezTo>
                      <a:pt x="223199" y="242151"/>
                      <a:pt x="230103" y="212235"/>
                      <a:pt x="220898" y="189222"/>
                    </a:cubicBezTo>
                    <a:lnTo>
                      <a:pt x="147259" y="69558"/>
                    </a:lnTo>
                    <a:cubicBezTo>
                      <a:pt x="131150" y="41944"/>
                      <a:pt x="94330" y="32739"/>
                      <a:pt x="69017" y="51149"/>
                    </a:cubicBezTo>
                    <a:cubicBezTo>
                      <a:pt x="43703" y="69558"/>
                      <a:pt x="32197" y="104077"/>
                      <a:pt x="50607" y="129390"/>
                    </a:cubicBezTo>
                    <a:lnTo>
                      <a:pt x="121945" y="246753"/>
                    </a:lnTo>
                    <a:close/>
                  </a:path>
                </a:pathLst>
              </a:custGeom>
              <a:solidFill>
                <a:schemeClr val="accent1"/>
              </a:solidFill>
              <a:ln w="22942"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309C8FD3-5AE4-4643-AF30-4A5A2EEF3842}"/>
                  </a:ext>
                </a:extLst>
              </p:cNvPr>
              <p:cNvSpPr/>
              <p:nvPr/>
            </p:nvSpPr>
            <p:spPr>
              <a:xfrm>
                <a:off x="7928983" y="3504953"/>
                <a:ext cx="299160" cy="276148"/>
              </a:xfrm>
              <a:custGeom>
                <a:avLst/>
                <a:gdLst>
                  <a:gd name="connsiteX0" fmla="*/ 99783 w 299160"/>
                  <a:gd name="connsiteY0" fmla="*/ 241470 h 276147"/>
                  <a:gd name="connsiteX1" fmla="*/ 134301 w 299160"/>
                  <a:gd name="connsiteY1" fmla="*/ 229963 h 276147"/>
                  <a:gd name="connsiteX2" fmla="*/ 244761 w 299160"/>
                  <a:gd name="connsiteY2" fmla="*/ 144818 h 276147"/>
                  <a:gd name="connsiteX3" fmla="*/ 256267 w 299160"/>
                  <a:gd name="connsiteY3" fmla="*/ 64275 h 276147"/>
                  <a:gd name="connsiteX4" fmla="*/ 175724 w 299160"/>
                  <a:gd name="connsiteY4" fmla="*/ 52768 h 276147"/>
                  <a:gd name="connsiteX5" fmla="*/ 175724 w 299160"/>
                  <a:gd name="connsiteY5" fmla="*/ 52768 h 276147"/>
                  <a:gd name="connsiteX6" fmla="*/ 65264 w 299160"/>
                  <a:gd name="connsiteY6" fmla="*/ 137914 h 276147"/>
                  <a:gd name="connsiteX7" fmla="*/ 53758 w 299160"/>
                  <a:gd name="connsiteY7" fmla="*/ 218457 h 276147"/>
                  <a:gd name="connsiteX8" fmla="*/ 99783 w 299160"/>
                  <a:gd name="connsiteY8" fmla="*/ 241470 h 27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160" h="276147">
                    <a:moveTo>
                      <a:pt x="99783" y="241470"/>
                    </a:moveTo>
                    <a:cubicBezTo>
                      <a:pt x="113590" y="241470"/>
                      <a:pt x="125097" y="236867"/>
                      <a:pt x="134301" y="229963"/>
                    </a:cubicBezTo>
                    <a:lnTo>
                      <a:pt x="244761" y="144818"/>
                    </a:lnTo>
                    <a:cubicBezTo>
                      <a:pt x="270074" y="126408"/>
                      <a:pt x="274677" y="89588"/>
                      <a:pt x="256267" y="64275"/>
                    </a:cubicBezTo>
                    <a:cubicBezTo>
                      <a:pt x="237857" y="38961"/>
                      <a:pt x="201037" y="34359"/>
                      <a:pt x="175724" y="52768"/>
                    </a:cubicBezTo>
                    <a:lnTo>
                      <a:pt x="175724" y="52768"/>
                    </a:lnTo>
                    <a:lnTo>
                      <a:pt x="65264" y="137914"/>
                    </a:lnTo>
                    <a:cubicBezTo>
                      <a:pt x="39951" y="156324"/>
                      <a:pt x="33047" y="193144"/>
                      <a:pt x="53758" y="218457"/>
                    </a:cubicBezTo>
                    <a:cubicBezTo>
                      <a:pt x="62963" y="232265"/>
                      <a:pt x="81373" y="241470"/>
                      <a:pt x="99783" y="241470"/>
                    </a:cubicBezTo>
                    <a:close/>
                  </a:path>
                </a:pathLst>
              </a:custGeom>
              <a:solidFill>
                <a:schemeClr val="accent1"/>
              </a:solidFill>
              <a:ln w="22942"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7108C9B6-CC57-40FB-A3E2-7D1478EEB9AE}"/>
                  </a:ext>
                </a:extLst>
              </p:cNvPr>
              <p:cNvSpPr/>
              <p:nvPr/>
            </p:nvSpPr>
            <p:spPr>
              <a:xfrm>
                <a:off x="6106677" y="2335617"/>
                <a:ext cx="1887009" cy="2347257"/>
              </a:xfrm>
              <a:custGeom>
                <a:avLst/>
                <a:gdLst>
                  <a:gd name="connsiteX0" fmla="*/ 1843846 w 1887010"/>
                  <a:gd name="connsiteY0" fmla="*/ 978172 h 2347256"/>
                  <a:gd name="connsiteX1" fmla="*/ 1774809 w 1887010"/>
                  <a:gd name="connsiteY1" fmla="*/ 918340 h 2347256"/>
                  <a:gd name="connsiteX2" fmla="*/ 1616024 w 1887010"/>
                  <a:gd name="connsiteY2" fmla="*/ 674410 h 2347256"/>
                  <a:gd name="connsiteX3" fmla="*/ 1606819 w 1887010"/>
                  <a:gd name="connsiteY3" fmla="*/ 582360 h 2347256"/>
                  <a:gd name="connsiteX4" fmla="*/ 900341 w 1887010"/>
                  <a:gd name="connsiteY4" fmla="*/ 41571 h 2347256"/>
                  <a:gd name="connsiteX5" fmla="*/ 891136 w 1887010"/>
                  <a:gd name="connsiteY5" fmla="*/ 41571 h 2347256"/>
                  <a:gd name="connsiteX6" fmla="*/ 44282 w 1887010"/>
                  <a:gd name="connsiteY6" fmla="*/ 764158 h 2347256"/>
                  <a:gd name="connsiteX7" fmla="*/ 157043 w 1887010"/>
                  <a:gd name="connsiteY7" fmla="*/ 1240513 h 2347256"/>
                  <a:gd name="connsiteX8" fmla="*/ 200766 w 1887010"/>
                  <a:gd name="connsiteY8" fmla="*/ 1993016 h 2347256"/>
                  <a:gd name="connsiteX9" fmla="*/ 212272 w 1887010"/>
                  <a:gd name="connsiteY9" fmla="*/ 2059751 h 2347256"/>
                  <a:gd name="connsiteX10" fmla="*/ 895738 w 1887010"/>
                  <a:gd name="connsiteY10" fmla="*/ 2319791 h 2347256"/>
                  <a:gd name="connsiteX11" fmla="*/ 1118958 w 1887010"/>
                  <a:gd name="connsiteY11" fmla="*/ 2294477 h 2347256"/>
                  <a:gd name="connsiteX12" fmla="*/ 1164983 w 1887010"/>
                  <a:gd name="connsiteY12" fmla="*/ 2239248 h 2347256"/>
                  <a:gd name="connsiteX13" fmla="*/ 1164983 w 1887010"/>
                  <a:gd name="connsiteY13" fmla="*/ 2002221 h 2347256"/>
                  <a:gd name="connsiteX14" fmla="*/ 1215610 w 1887010"/>
                  <a:gd name="connsiteY14" fmla="*/ 2009124 h 2347256"/>
                  <a:gd name="connsiteX15" fmla="*/ 1507866 w 1887010"/>
                  <a:gd name="connsiteY15" fmla="*/ 1995317 h 2347256"/>
                  <a:gd name="connsiteX16" fmla="*/ 1668952 w 1887010"/>
                  <a:gd name="connsiteY16" fmla="*/ 1758290 h 2347256"/>
                  <a:gd name="connsiteX17" fmla="*/ 1662049 w 1887010"/>
                  <a:gd name="connsiteY17" fmla="*/ 1732976 h 2347256"/>
                  <a:gd name="connsiteX18" fmla="*/ 1668952 w 1887010"/>
                  <a:gd name="connsiteY18" fmla="*/ 1677747 h 2347256"/>
                  <a:gd name="connsiteX19" fmla="*/ 1675856 w 1887010"/>
                  <a:gd name="connsiteY19" fmla="*/ 1650132 h 2347256"/>
                  <a:gd name="connsiteX20" fmla="*/ 1664350 w 1887010"/>
                  <a:gd name="connsiteY20" fmla="*/ 1574191 h 2347256"/>
                  <a:gd name="connsiteX21" fmla="*/ 1599915 w 1887010"/>
                  <a:gd name="connsiteY21" fmla="*/ 1532769 h 2347256"/>
                  <a:gd name="connsiteX22" fmla="*/ 1461842 w 1887010"/>
                  <a:gd name="connsiteY22" fmla="*/ 1445322 h 2347256"/>
                  <a:gd name="connsiteX23" fmla="*/ 1687362 w 1887010"/>
                  <a:gd name="connsiteY23" fmla="*/ 1413105 h 2347256"/>
                  <a:gd name="connsiteX24" fmla="*/ 1726483 w 1887010"/>
                  <a:gd name="connsiteY24" fmla="*/ 1355574 h 2347256"/>
                  <a:gd name="connsiteX25" fmla="*/ 1719580 w 1887010"/>
                  <a:gd name="connsiteY25" fmla="*/ 1219802 h 2347256"/>
                  <a:gd name="connsiteX26" fmla="*/ 1830039 w 1887010"/>
                  <a:gd name="connsiteY26" fmla="*/ 1143861 h 2347256"/>
                  <a:gd name="connsiteX27" fmla="*/ 1843846 w 1887010"/>
                  <a:gd name="connsiteY27" fmla="*/ 978172 h 2347256"/>
                  <a:gd name="connsiteX28" fmla="*/ 1742592 w 1887010"/>
                  <a:gd name="connsiteY28" fmla="*/ 1067920 h 2347256"/>
                  <a:gd name="connsiteX29" fmla="*/ 1641338 w 1887010"/>
                  <a:gd name="connsiteY29" fmla="*/ 1123150 h 2347256"/>
                  <a:gd name="connsiteX30" fmla="*/ 1599915 w 1887010"/>
                  <a:gd name="connsiteY30" fmla="*/ 1180681 h 2347256"/>
                  <a:gd name="connsiteX31" fmla="*/ 1606819 w 1887010"/>
                  <a:gd name="connsiteY31" fmla="*/ 1314152 h 2347256"/>
                  <a:gd name="connsiteX32" fmla="*/ 1445733 w 1887010"/>
                  <a:gd name="connsiteY32" fmla="*/ 1327960 h 2347256"/>
                  <a:gd name="connsiteX33" fmla="*/ 1360587 w 1887010"/>
                  <a:gd name="connsiteY33" fmla="*/ 1367080 h 2347256"/>
                  <a:gd name="connsiteX34" fmla="*/ 1344479 w 1887010"/>
                  <a:gd name="connsiteY34" fmla="*/ 1461431 h 2347256"/>
                  <a:gd name="connsiteX35" fmla="*/ 1558493 w 1887010"/>
                  <a:gd name="connsiteY35" fmla="*/ 1638626 h 2347256"/>
                  <a:gd name="connsiteX36" fmla="*/ 1556192 w 1887010"/>
                  <a:gd name="connsiteY36" fmla="*/ 1647831 h 2347256"/>
                  <a:gd name="connsiteX37" fmla="*/ 1551590 w 1887010"/>
                  <a:gd name="connsiteY37" fmla="*/ 1758290 h 2347256"/>
                  <a:gd name="connsiteX38" fmla="*/ 1553891 w 1887010"/>
                  <a:gd name="connsiteY38" fmla="*/ 1765194 h 2347256"/>
                  <a:gd name="connsiteX39" fmla="*/ 1546987 w 1887010"/>
                  <a:gd name="connsiteY39" fmla="*/ 1838833 h 2347256"/>
                  <a:gd name="connsiteX40" fmla="*/ 1487155 w 1887010"/>
                  <a:gd name="connsiteY40" fmla="*/ 1882557 h 2347256"/>
                  <a:gd name="connsiteX41" fmla="*/ 1224815 w 1887010"/>
                  <a:gd name="connsiteY41" fmla="*/ 1894063 h 2347256"/>
                  <a:gd name="connsiteX42" fmla="*/ 976281 w 1887010"/>
                  <a:gd name="connsiteY42" fmla="*/ 1822725 h 2347256"/>
                  <a:gd name="connsiteX43" fmla="*/ 854316 w 1887010"/>
                  <a:gd name="connsiteY43" fmla="*/ 1719169 h 2347256"/>
                  <a:gd name="connsiteX44" fmla="*/ 773773 w 1887010"/>
                  <a:gd name="connsiteY44" fmla="*/ 1703060 h 2347256"/>
                  <a:gd name="connsiteX45" fmla="*/ 757664 w 1887010"/>
                  <a:gd name="connsiteY45" fmla="*/ 1783604 h 2347256"/>
                  <a:gd name="connsiteX46" fmla="*/ 921052 w 1887010"/>
                  <a:gd name="connsiteY46" fmla="*/ 1926280 h 2347256"/>
                  <a:gd name="connsiteX47" fmla="*/ 1047620 w 1887010"/>
                  <a:gd name="connsiteY47" fmla="*/ 1979208 h 2347256"/>
                  <a:gd name="connsiteX48" fmla="*/ 1047620 w 1887010"/>
                  <a:gd name="connsiteY48" fmla="*/ 2193223 h 2347256"/>
                  <a:gd name="connsiteX49" fmla="*/ 322732 w 1887010"/>
                  <a:gd name="connsiteY49" fmla="*/ 2002221 h 2347256"/>
                  <a:gd name="connsiteX50" fmla="*/ 253695 w 1887010"/>
                  <a:gd name="connsiteY50" fmla="*/ 1180681 h 2347256"/>
                  <a:gd name="connsiteX51" fmla="*/ 159344 w 1887010"/>
                  <a:gd name="connsiteY51" fmla="*/ 773363 h 2347256"/>
                  <a:gd name="connsiteX52" fmla="*/ 891136 w 1887010"/>
                  <a:gd name="connsiteY52" fmla="*/ 156632 h 2347256"/>
                  <a:gd name="connsiteX53" fmla="*/ 900341 w 1887010"/>
                  <a:gd name="connsiteY53" fmla="*/ 156632 h 2347256"/>
                  <a:gd name="connsiteX54" fmla="*/ 1494059 w 1887010"/>
                  <a:gd name="connsiteY54" fmla="*/ 600770 h 2347256"/>
                  <a:gd name="connsiteX55" fmla="*/ 1500963 w 1887010"/>
                  <a:gd name="connsiteY55" fmla="*/ 681313 h 2347256"/>
                  <a:gd name="connsiteX56" fmla="*/ 1719580 w 1887010"/>
                  <a:gd name="connsiteY56" fmla="*/ 1021896 h 2347256"/>
                  <a:gd name="connsiteX57" fmla="*/ 1744893 w 1887010"/>
                  <a:gd name="connsiteY57" fmla="*/ 1038004 h 2347256"/>
                  <a:gd name="connsiteX58" fmla="*/ 1742592 w 1887010"/>
                  <a:gd name="connsiteY58" fmla="*/ 1067920 h 234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887010" h="2347256">
                    <a:moveTo>
                      <a:pt x="1843846" y="978172"/>
                    </a:moveTo>
                    <a:cubicBezTo>
                      <a:pt x="1827737" y="952859"/>
                      <a:pt x="1802424" y="932148"/>
                      <a:pt x="1774809" y="918340"/>
                    </a:cubicBezTo>
                    <a:cubicBezTo>
                      <a:pt x="1682760" y="870014"/>
                      <a:pt x="1620627" y="777965"/>
                      <a:pt x="1616024" y="674410"/>
                    </a:cubicBezTo>
                    <a:cubicBezTo>
                      <a:pt x="1613723" y="644494"/>
                      <a:pt x="1611422" y="612276"/>
                      <a:pt x="1606819" y="582360"/>
                    </a:cubicBezTo>
                    <a:cubicBezTo>
                      <a:pt x="1567698" y="336128"/>
                      <a:pt x="1411214" y="41571"/>
                      <a:pt x="900341" y="41571"/>
                    </a:cubicBezTo>
                    <a:lnTo>
                      <a:pt x="891136" y="41571"/>
                    </a:lnTo>
                    <a:cubicBezTo>
                      <a:pt x="435492" y="41571"/>
                      <a:pt x="78801" y="345333"/>
                      <a:pt x="44282" y="764158"/>
                    </a:cubicBezTo>
                    <a:cubicBezTo>
                      <a:pt x="30475" y="929846"/>
                      <a:pt x="69596" y="1097836"/>
                      <a:pt x="157043" y="1240513"/>
                    </a:cubicBezTo>
                    <a:cubicBezTo>
                      <a:pt x="299719" y="1468335"/>
                      <a:pt x="315828" y="1751386"/>
                      <a:pt x="200766" y="1993016"/>
                    </a:cubicBezTo>
                    <a:cubicBezTo>
                      <a:pt x="189260" y="2016028"/>
                      <a:pt x="193862" y="2041342"/>
                      <a:pt x="212272" y="2059751"/>
                    </a:cubicBezTo>
                    <a:cubicBezTo>
                      <a:pt x="400973" y="2225440"/>
                      <a:pt x="642603" y="2317490"/>
                      <a:pt x="895738" y="2319791"/>
                    </a:cubicBezTo>
                    <a:cubicBezTo>
                      <a:pt x="971679" y="2319791"/>
                      <a:pt x="1045318" y="2310586"/>
                      <a:pt x="1118958" y="2294477"/>
                    </a:cubicBezTo>
                    <a:cubicBezTo>
                      <a:pt x="1146573" y="2289875"/>
                      <a:pt x="1164983" y="2264561"/>
                      <a:pt x="1164983" y="2239248"/>
                    </a:cubicBezTo>
                    <a:lnTo>
                      <a:pt x="1164983" y="2002221"/>
                    </a:lnTo>
                    <a:cubicBezTo>
                      <a:pt x="1181091" y="2004522"/>
                      <a:pt x="1199501" y="2006823"/>
                      <a:pt x="1215610" y="2009124"/>
                    </a:cubicBezTo>
                    <a:cubicBezTo>
                      <a:pt x="1312261" y="2018329"/>
                      <a:pt x="1411214" y="2013727"/>
                      <a:pt x="1507866" y="1995317"/>
                    </a:cubicBezTo>
                    <a:cubicBezTo>
                      <a:pt x="1618325" y="1974606"/>
                      <a:pt x="1689663" y="1866448"/>
                      <a:pt x="1668952" y="1758290"/>
                    </a:cubicBezTo>
                    <a:cubicBezTo>
                      <a:pt x="1666651" y="1749085"/>
                      <a:pt x="1664350" y="1742181"/>
                      <a:pt x="1662049" y="1732976"/>
                    </a:cubicBezTo>
                    <a:cubicBezTo>
                      <a:pt x="1662049" y="1714567"/>
                      <a:pt x="1664350" y="1696157"/>
                      <a:pt x="1668952" y="1677747"/>
                    </a:cubicBezTo>
                    <a:lnTo>
                      <a:pt x="1675856" y="1650132"/>
                    </a:lnTo>
                    <a:cubicBezTo>
                      <a:pt x="1682760" y="1624819"/>
                      <a:pt x="1678157" y="1594903"/>
                      <a:pt x="1664350" y="1574191"/>
                    </a:cubicBezTo>
                    <a:cubicBezTo>
                      <a:pt x="1650543" y="1551179"/>
                      <a:pt x="1627530" y="1537372"/>
                      <a:pt x="1599915" y="1532769"/>
                    </a:cubicBezTo>
                    <a:cubicBezTo>
                      <a:pt x="1528577" y="1521263"/>
                      <a:pt x="1482553" y="1491347"/>
                      <a:pt x="1461842" y="1445322"/>
                    </a:cubicBezTo>
                    <a:cubicBezTo>
                      <a:pt x="1537782" y="1445322"/>
                      <a:pt x="1613723" y="1436117"/>
                      <a:pt x="1687362" y="1413105"/>
                    </a:cubicBezTo>
                    <a:cubicBezTo>
                      <a:pt x="1712676" y="1403900"/>
                      <a:pt x="1726483" y="1380888"/>
                      <a:pt x="1726483" y="1355574"/>
                    </a:cubicBezTo>
                    <a:lnTo>
                      <a:pt x="1719580" y="1219802"/>
                    </a:lnTo>
                    <a:cubicBezTo>
                      <a:pt x="1761002" y="1203693"/>
                      <a:pt x="1800123" y="1178380"/>
                      <a:pt x="1830039" y="1143861"/>
                    </a:cubicBezTo>
                    <a:cubicBezTo>
                      <a:pt x="1869160" y="1097836"/>
                      <a:pt x="1876063" y="1031101"/>
                      <a:pt x="1843846" y="978172"/>
                    </a:cubicBezTo>
                    <a:close/>
                    <a:moveTo>
                      <a:pt x="1742592" y="1067920"/>
                    </a:moveTo>
                    <a:cubicBezTo>
                      <a:pt x="1714977" y="1095535"/>
                      <a:pt x="1680459" y="1116246"/>
                      <a:pt x="1641338" y="1123150"/>
                    </a:cubicBezTo>
                    <a:cubicBezTo>
                      <a:pt x="1616024" y="1130054"/>
                      <a:pt x="1599915" y="1155367"/>
                      <a:pt x="1599915" y="1180681"/>
                    </a:cubicBezTo>
                    <a:lnTo>
                      <a:pt x="1606819" y="1314152"/>
                    </a:lnTo>
                    <a:cubicBezTo>
                      <a:pt x="1553891" y="1325658"/>
                      <a:pt x="1500963" y="1330261"/>
                      <a:pt x="1445733" y="1327960"/>
                    </a:cubicBezTo>
                    <a:cubicBezTo>
                      <a:pt x="1413516" y="1325658"/>
                      <a:pt x="1381298" y="1341767"/>
                      <a:pt x="1360587" y="1367080"/>
                    </a:cubicBezTo>
                    <a:cubicBezTo>
                      <a:pt x="1339876" y="1394695"/>
                      <a:pt x="1332972" y="1429214"/>
                      <a:pt x="1344479" y="1461431"/>
                    </a:cubicBezTo>
                    <a:cubicBezTo>
                      <a:pt x="1360587" y="1514359"/>
                      <a:pt x="1411214" y="1606409"/>
                      <a:pt x="1558493" y="1638626"/>
                    </a:cubicBezTo>
                    <a:lnTo>
                      <a:pt x="1556192" y="1647831"/>
                    </a:lnTo>
                    <a:cubicBezTo>
                      <a:pt x="1546987" y="1684651"/>
                      <a:pt x="1544686" y="1721470"/>
                      <a:pt x="1551590" y="1758290"/>
                    </a:cubicBezTo>
                    <a:cubicBezTo>
                      <a:pt x="1551590" y="1760591"/>
                      <a:pt x="1553891" y="1762893"/>
                      <a:pt x="1553891" y="1765194"/>
                    </a:cubicBezTo>
                    <a:cubicBezTo>
                      <a:pt x="1563096" y="1790507"/>
                      <a:pt x="1560795" y="1815821"/>
                      <a:pt x="1546987" y="1838833"/>
                    </a:cubicBezTo>
                    <a:cubicBezTo>
                      <a:pt x="1535481" y="1861845"/>
                      <a:pt x="1512469" y="1877954"/>
                      <a:pt x="1487155" y="1882557"/>
                    </a:cubicBezTo>
                    <a:cubicBezTo>
                      <a:pt x="1402009" y="1898665"/>
                      <a:pt x="1312261" y="1900966"/>
                      <a:pt x="1224815" y="1894063"/>
                    </a:cubicBezTo>
                    <a:cubicBezTo>
                      <a:pt x="1137368" y="1887159"/>
                      <a:pt x="1054523" y="1864147"/>
                      <a:pt x="976281" y="1822725"/>
                    </a:cubicBezTo>
                    <a:cubicBezTo>
                      <a:pt x="927956" y="1799712"/>
                      <a:pt x="886533" y="1762893"/>
                      <a:pt x="854316" y="1719169"/>
                    </a:cubicBezTo>
                    <a:cubicBezTo>
                      <a:pt x="835906" y="1691554"/>
                      <a:pt x="801388" y="1684651"/>
                      <a:pt x="773773" y="1703060"/>
                    </a:cubicBezTo>
                    <a:cubicBezTo>
                      <a:pt x="746158" y="1721470"/>
                      <a:pt x="739255" y="1755989"/>
                      <a:pt x="757664" y="1783604"/>
                    </a:cubicBezTo>
                    <a:cubicBezTo>
                      <a:pt x="799087" y="1843436"/>
                      <a:pt x="856617" y="1891762"/>
                      <a:pt x="921052" y="1926280"/>
                    </a:cubicBezTo>
                    <a:cubicBezTo>
                      <a:pt x="962474" y="1949292"/>
                      <a:pt x="1003896" y="1965401"/>
                      <a:pt x="1047620" y="1979208"/>
                    </a:cubicBezTo>
                    <a:lnTo>
                      <a:pt x="1047620" y="2193223"/>
                    </a:lnTo>
                    <a:cubicBezTo>
                      <a:pt x="684025" y="2255356"/>
                      <a:pt x="410178" y="2073559"/>
                      <a:pt x="322732" y="2002221"/>
                    </a:cubicBezTo>
                    <a:cubicBezTo>
                      <a:pt x="433191" y="1732976"/>
                      <a:pt x="407877" y="1426913"/>
                      <a:pt x="253695" y="1180681"/>
                    </a:cubicBezTo>
                    <a:cubicBezTo>
                      <a:pt x="180055" y="1058715"/>
                      <a:pt x="147838" y="916039"/>
                      <a:pt x="159344" y="773363"/>
                    </a:cubicBezTo>
                    <a:cubicBezTo>
                      <a:pt x="189260" y="416672"/>
                      <a:pt x="495324" y="156632"/>
                      <a:pt x="891136" y="156632"/>
                    </a:cubicBezTo>
                    <a:lnTo>
                      <a:pt x="900341" y="156632"/>
                    </a:lnTo>
                    <a:cubicBezTo>
                      <a:pt x="1250128" y="156632"/>
                      <a:pt x="1445733" y="301610"/>
                      <a:pt x="1494059" y="600770"/>
                    </a:cubicBezTo>
                    <a:cubicBezTo>
                      <a:pt x="1498661" y="628385"/>
                      <a:pt x="1500963" y="653698"/>
                      <a:pt x="1500963" y="681313"/>
                    </a:cubicBezTo>
                    <a:cubicBezTo>
                      <a:pt x="1507866" y="826291"/>
                      <a:pt x="1590711" y="955160"/>
                      <a:pt x="1719580" y="1021896"/>
                    </a:cubicBezTo>
                    <a:cubicBezTo>
                      <a:pt x="1728785" y="1026498"/>
                      <a:pt x="1737989" y="1031101"/>
                      <a:pt x="1744893" y="1038004"/>
                    </a:cubicBezTo>
                    <a:cubicBezTo>
                      <a:pt x="1751797" y="1047209"/>
                      <a:pt x="1749495" y="1058715"/>
                      <a:pt x="1742592" y="1067920"/>
                    </a:cubicBezTo>
                    <a:close/>
                  </a:path>
                </a:pathLst>
              </a:custGeom>
              <a:solidFill>
                <a:schemeClr val="tx2"/>
              </a:solidFill>
              <a:ln w="22942" cap="flat">
                <a:noFill/>
                <a:prstDash val="solid"/>
                <a:miter/>
              </a:ln>
            </p:spPr>
            <p:txBody>
              <a:bodyPr rtlCol="0" anchor="ctr"/>
              <a:lstStyle/>
              <a:p>
                <a:endParaRPr lang="en-GB"/>
              </a:p>
            </p:txBody>
          </p:sp>
        </p:grpSp>
        <p:grpSp>
          <p:nvGrpSpPr>
            <p:cNvPr id="22" name="Graphic 19">
              <a:extLst>
                <a:ext uri="{FF2B5EF4-FFF2-40B4-BE49-F238E27FC236}">
                  <a16:creationId xmlns:a16="http://schemas.microsoft.com/office/drawing/2014/main" id="{E6BF20DD-048C-4ADA-8C2A-476652C634AD}"/>
                </a:ext>
              </a:extLst>
            </p:cNvPr>
            <p:cNvGrpSpPr/>
            <p:nvPr/>
          </p:nvGrpSpPr>
          <p:grpSpPr>
            <a:xfrm>
              <a:off x="1024770" y="1588301"/>
              <a:ext cx="914035" cy="998369"/>
              <a:chOff x="6106677" y="2335617"/>
              <a:chExt cx="2215798" cy="2347257"/>
            </a:xfrm>
          </p:grpSpPr>
          <p:sp>
            <p:nvSpPr>
              <p:cNvPr id="23" name="Freeform: Shape 22">
                <a:extLst>
                  <a:ext uri="{FF2B5EF4-FFF2-40B4-BE49-F238E27FC236}">
                    <a16:creationId xmlns:a16="http://schemas.microsoft.com/office/drawing/2014/main" id="{85FA3464-4D78-467F-8036-0819054854FD}"/>
                  </a:ext>
                </a:extLst>
              </p:cNvPr>
              <p:cNvSpPr/>
              <p:nvPr/>
            </p:nvSpPr>
            <p:spPr>
              <a:xfrm>
                <a:off x="7977290" y="3795573"/>
                <a:ext cx="345185" cy="207111"/>
              </a:xfrm>
              <a:custGeom>
                <a:avLst/>
                <a:gdLst>
                  <a:gd name="connsiteX0" fmla="*/ 253984 w 345184"/>
                  <a:gd name="connsiteY0" fmla="*/ 185575 h 207110"/>
                  <a:gd name="connsiteX1" fmla="*/ 316117 w 345184"/>
                  <a:gd name="connsiteY1" fmla="*/ 132647 h 207110"/>
                  <a:gd name="connsiteX2" fmla="*/ 263189 w 345184"/>
                  <a:gd name="connsiteY2" fmla="*/ 70513 h 207110"/>
                  <a:gd name="connsiteX3" fmla="*/ 109006 w 345184"/>
                  <a:gd name="connsiteY3" fmla="*/ 42898 h 207110"/>
                  <a:gd name="connsiteX4" fmla="*/ 42271 w 345184"/>
                  <a:gd name="connsiteY4" fmla="*/ 88923 h 207110"/>
                  <a:gd name="connsiteX5" fmla="*/ 88295 w 345184"/>
                  <a:gd name="connsiteY5" fmla="*/ 155659 h 207110"/>
                  <a:gd name="connsiteX6" fmla="*/ 242478 w 345184"/>
                  <a:gd name="connsiteY6" fmla="*/ 183274 h 207110"/>
                  <a:gd name="connsiteX7" fmla="*/ 253984 w 345184"/>
                  <a:gd name="connsiteY7" fmla="*/ 185575 h 207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5184" h="207110">
                    <a:moveTo>
                      <a:pt x="253984" y="185575"/>
                    </a:moveTo>
                    <a:cubicBezTo>
                      <a:pt x="286201" y="187876"/>
                      <a:pt x="313816" y="164864"/>
                      <a:pt x="316117" y="132647"/>
                    </a:cubicBezTo>
                    <a:cubicBezTo>
                      <a:pt x="318418" y="100429"/>
                      <a:pt x="295406" y="72815"/>
                      <a:pt x="263189" y="70513"/>
                    </a:cubicBezTo>
                    <a:lnTo>
                      <a:pt x="109006" y="42898"/>
                    </a:lnTo>
                    <a:cubicBezTo>
                      <a:pt x="76789" y="35995"/>
                      <a:pt x="46873" y="56706"/>
                      <a:pt x="42271" y="88923"/>
                    </a:cubicBezTo>
                    <a:cubicBezTo>
                      <a:pt x="37668" y="121140"/>
                      <a:pt x="56078" y="151056"/>
                      <a:pt x="88295" y="155659"/>
                    </a:cubicBezTo>
                    <a:lnTo>
                      <a:pt x="242478" y="183274"/>
                    </a:lnTo>
                    <a:cubicBezTo>
                      <a:pt x="247080" y="185575"/>
                      <a:pt x="251683" y="185575"/>
                      <a:pt x="253984" y="185575"/>
                    </a:cubicBezTo>
                    <a:close/>
                  </a:path>
                </a:pathLst>
              </a:custGeom>
              <a:solidFill>
                <a:schemeClr val="accent1"/>
              </a:solidFill>
              <a:ln w="22942"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267974F-A397-480F-8E26-273874B10C7C}"/>
                  </a:ext>
                </a:extLst>
              </p:cNvPr>
              <p:cNvSpPr/>
              <p:nvPr/>
            </p:nvSpPr>
            <p:spPr>
              <a:xfrm>
                <a:off x="7851591" y="3973723"/>
                <a:ext cx="253136" cy="299160"/>
              </a:xfrm>
              <a:custGeom>
                <a:avLst/>
                <a:gdLst>
                  <a:gd name="connsiteX0" fmla="*/ 121945 w 253135"/>
                  <a:gd name="connsiteY0" fmla="*/ 246753 h 299160"/>
                  <a:gd name="connsiteX1" fmla="*/ 202489 w 253135"/>
                  <a:gd name="connsiteY1" fmla="*/ 258259 h 299160"/>
                  <a:gd name="connsiteX2" fmla="*/ 220898 w 253135"/>
                  <a:gd name="connsiteY2" fmla="*/ 189222 h 299160"/>
                  <a:gd name="connsiteX3" fmla="*/ 147259 w 253135"/>
                  <a:gd name="connsiteY3" fmla="*/ 69558 h 299160"/>
                  <a:gd name="connsiteX4" fmla="*/ 69017 w 253135"/>
                  <a:gd name="connsiteY4" fmla="*/ 51149 h 299160"/>
                  <a:gd name="connsiteX5" fmla="*/ 50607 w 253135"/>
                  <a:gd name="connsiteY5" fmla="*/ 129390 h 299160"/>
                  <a:gd name="connsiteX6" fmla="*/ 121945 w 253135"/>
                  <a:gd name="connsiteY6" fmla="*/ 246753 h 29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135" h="299160">
                    <a:moveTo>
                      <a:pt x="121945" y="246753"/>
                    </a:moveTo>
                    <a:cubicBezTo>
                      <a:pt x="140355" y="272067"/>
                      <a:pt x="177175" y="276669"/>
                      <a:pt x="202489" y="258259"/>
                    </a:cubicBezTo>
                    <a:cubicBezTo>
                      <a:pt x="223199" y="242151"/>
                      <a:pt x="230103" y="212235"/>
                      <a:pt x="220898" y="189222"/>
                    </a:cubicBezTo>
                    <a:lnTo>
                      <a:pt x="147259" y="69558"/>
                    </a:lnTo>
                    <a:cubicBezTo>
                      <a:pt x="131150" y="41944"/>
                      <a:pt x="94330" y="32739"/>
                      <a:pt x="69017" y="51149"/>
                    </a:cubicBezTo>
                    <a:cubicBezTo>
                      <a:pt x="43703" y="69558"/>
                      <a:pt x="32197" y="104077"/>
                      <a:pt x="50607" y="129390"/>
                    </a:cubicBezTo>
                    <a:lnTo>
                      <a:pt x="121945" y="246753"/>
                    </a:lnTo>
                    <a:close/>
                  </a:path>
                </a:pathLst>
              </a:custGeom>
              <a:solidFill>
                <a:schemeClr val="accent1"/>
              </a:solidFill>
              <a:ln w="22942"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F8F2E7-2A5A-4820-AF7A-0ED409BA6C8D}"/>
                  </a:ext>
                </a:extLst>
              </p:cNvPr>
              <p:cNvSpPr/>
              <p:nvPr/>
            </p:nvSpPr>
            <p:spPr>
              <a:xfrm>
                <a:off x="7928983" y="3504953"/>
                <a:ext cx="299160" cy="276148"/>
              </a:xfrm>
              <a:custGeom>
                <a:avLst/>
                <a:gdLst>
                  <a:gd name="connsiteX0" fmla="*/ 99783 w 299160"/>
                  <a:gd name="connsiteY0" fmla="*/ 241470 h 276147"/>
                  <a:gd name="connsiteX1" fmla="*/ 134301 w 299160"/>
                  <a:gd name="connsiteY1" fmla="*/ 229963 h 276147"/>
                  <a:gd name="connsiteX2" fmla="*/ 244761 w 299160"/>
                  <a:gd name="connsiteY2" fmla="*/ 144818 h 276147"/>
                  <a:gd name="connsiteX3" fmla="*/ 256267 w 299160"/>
                  <a:gd name="connsiteY3" fmla="*/ 64275 h 276147"/>
                  <a:gd name="connsiteX4" fmla="*/ 175724 w 299160"/>
                  <a:gd name="connsiteY4" fmla="*/ 52768 h 276147"/>
                  <a:gd name="connsiteX5" fmla="*/ 175724 w 299160"/>
                  <a:gd name="connsiteY5" fmla="*/ 52768 h 276147"/>
                  <a:gd name="connsiteX6" fmla="*/ 65264 w 299160"/>
                  <a:gd name="connsiteY6" fmla="*/ 137914 h 276147"/>
                  <a:gd name="connsiteX7" fmla="*/ 53758 w 299160"/>
                  <a:gd name="connsiteY7" fmla="*/ 218457 h 276147"/>
                  <a:gd name="connsiteX8" fmla="*/ 99783 w 299160"/>
                  <a:gd name="connsiteY8" fmla="*/ 241470 h 27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160" h="276147">
                    <a:moveTo>
                      <a:pt x="99783" y="241470"/>
                    </a:moveTo>
                    <a:cubicBezTo>
                      <a:pt x="113590" y="241470"/>
                      <a:pt x="125097" y="236867"/>
                      <a:pt x="134301" y="229963"/>
                    </a:cubicBezTo>
                    <a:lnTo>
                      <a:pt x="244761" y="144818"/>
                    </a:lnTo>
                    <a:cubicBezTo>
                      <a:pt x="270074" y="126408"/>
                      <a:pt x="274677" y="89588"/>
                      <a:pt x="256267" y="64275"/>
                    </a:cubicBezTo>
                    <a:cubicBezTo>
                      <a:pt x="237857" y="38961"/>
                      <a:pt x="201037" y="34359"/>
                      <a:pt x="175724" y="52768"/>
                    </a:cubicBezTo>
                    <a:lnTo>
                      <a:pt x="175724" y="52768"/>
                    </a:lnTo>
                    <a:lnTo>
                      <a:pt x="65264" y="137914"/>
                    </a:lnTo>
                    <a:cubicBezTo>
                      <a:pt x="39951" y="156324"/>
                      <a:pt x="33047" y="193144"/>
                      <a:pt x="53758" y="218457"/>
                    </a:cubicBezTo>
                    <a:cubicBezTo>
                      <a:pt x="62963" y="232265"/>
                      <a:pt x="81373" y="241470"/>
                      <a:pt x="99783" y="241470"/>
                    </a:cubicBezTo>
                    <a:close/>
                  </a:path>
                </a:pathLst>
              </a:custGeom>
              <a:solidFill>
                <a:schemeClr val="accent1"/>
              </a:solidFill>
              <a:ln w="22942"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A3D66365-7CC9-415C-8302-207312C35786}"/>
                  </a:ext>
                </a:extLst>
              </p:cNvPr>
              <p:cNvSpPr/>
              <p:nvPr/>
            </p:nvSpPr>
            <p:spPr>
              <a:xfrm>
                <a:off x="6106677" y="2335617"/>
                <a:ext cx="1887009" cy="2347257"/>
              </a:xfrm>
              <a:custGeom>
                <a:avLst/>
                <a:gdLst>
                  <a:gd name="connsiteX0" fmla="*/ 1843846 w 1887010"/>
                  <a:gd name="connsiteY0" fmla="*/ 978172 h 2347256"/>
                  <a:gd name="connsiteX1" fmla="*/ 1774809 w 1887010"/>
                  <a:gd name="connsiteY1" fmla="*/ 918340 h 2347256"/>
                  <a:gd name="connsiteX2" fmla="*/ 1616024 w 1887010"/>
                  <a:gd name="connsiteY2" fmla="*/ 674410 h 2347256"/>
                  <a:gd name="connsiteX3" fmla="*/ 1606819 w 1887010"/>
                  <a:gd name="connsiteY3" fmla="*/ 582360 h 2347256"/>
                  <a:gd name="connsiteX4" fmla="*/ 900341 w 1887010"/>
                  <a:gd name="connsiteY4" fmla="*/ 41571 h 2347256"/>
                  <a:gd name="connsiteX5" fmla="*/ 891136 w 1887010"/>
                  <a:gd name="connsiteY5" fmla="*/ 41571 h 2347256"/>
                  <a:gd name="connsiteX6" fmla="*/ 44282 w 1887010"/>
                  <a:gd name="connsiteY6" fmla="*/ 764158 h 2347256"/>
                  <a:gd name="connsiteX7" fmla="*/ 157043 w 1887010"/>
                  <a:gd name="connsiteY7" fmla="*/ 1240513 h 2347256"/>
                  <a:gd name="connsiteX8" fmla="*/ 200766 w 1887010"/>
                  <a:gd name="connsiteY8" fmla="*/ 1993016 h 2347256"/>
                  <a:gd name="connsiteX9" fmla="*/ 212272 w 1887010"/>
                  <a:gd name="connsiteY9" fmla="*/ 2059751 h 2347256"/>
                  <a:gd name="connsiteX10" fmla="*/ 895738 w 1887010"/>
                  <a:gd name="connsiteY10" fmla="*/ 2319791 h 2347256"/>
                  <a:gd name="connsiteX11" fmla="*/ 1118958 w 1887010"/>
                  <a:gd name="connsiteY11" fmla="*/ 2294477 h 2347256"/>
                  <a:gd name="connsiteX12" fmla="*/ 1164983 w 1887010"/>
                  <a:gd name="connsiteY12" fmla="*/ 2239248 h 2347256"/>
                  <a:gd name="connsiteX13" fmla="*/ 1164983 w 1887010"/>
                  <a:gd name="connsiteY13" fmla="*/ 2002221 h 2347256"/>
                  <a:gd name="connsiteX14" fmla="*/ 1215610 w 1887010"/>
                  <a:gd name="connsiteY14" fmla="*/ 2009124 h 2347256"/>
                  <a:gd name="connsiteX15" fmla="*/ 1507866 w 1887010"/>
                  <a:gd name="connsiteY15" fmla="*/ 1995317 h 2347256"/>
                  <a:gd name="connsiteX16" fmla="*/ 1668952 w 1887010"/>
                  <a:gd name="connsiteY16" fmla="*/ 1758290 h 2347256"/>
                  <a:gd name="connsiteX17" fmla="*/ 1662049 w 1887010"/>
                  <a:gd name="connsiteY17" fmla="*/ 1732976 h 2347256"/>
                  <a:gd name="connsiteX18" fmla="*/ 1668952 w 1887010"/>
                  <a:gd name="connsiteY18" fmla="*/ 1677747 h 2347256"/>
                  <a:gd name="connsiteX19" fmla="*/ 1675856 w 1887010"/>
                  <a:gd name="connsiteY19" fmla="*/ 1650132 h 2347256"/>
                  <a:gd name="connsiteX20" fmla="*/ 1664350 w 1887010"/>
                  <a:gd name="connsiteY20" fmla="*/ 1574191 h 2347256"/>
                  <a:gd name="connsiteX21" fmla="*/ 1599915 w 1887010"/>
                  <a:gd name="connsiteY21" fmla="*/ 1532769 h 2347256"/>
                  <a:gd name="connsiteX22" fmla="*/ 1461842 w 1887010"/>
                  <a:gd name="connsiteY22" fmla="*/ 1445322 h 2347256"/>
                  <a:gd name="connsiteX23" fmla="*/ 1687362 w 1887010"/>
                  <a:gd name="connsiteY23" fmla="*/ 1413105 h 2347256"/>
                  <a:gd name="connsiteX24" fmla="*/ 1726483 w 1887010"/>
                  <a:gd name="connsiteY24" fmla="*/ 1355574 h 2347256"/>
                  <a:gd name="connsiteX25" fmla="*/ 1719580 w 1887010"/>
                  <a:gd name="connsiteY25" fmla="*/ 1219802 h 2347256"/>
                  <a:gd name="connsiteX26" fmla="*/ 1830039 w 1887010"/>
                  <a:gd name="connsiteY26" fmla="*/ 1143861 h 2347256"/>
                  <a:gd name="connsiteX27" fmla="*/ 1843846 w 1887010"/>
                  <a:gd name="connsiteY27" fmla="*/ 978172 h 2347256"/>
                  <a:gd name="connsiteX28" fmla="*/ 1742592 w 1887010"/>
                  <a:gd name="connsiteY28" fmla="*/ 1067920 h 2347256"/>
                  <a:gd name="connsiteX29" fmla="*/ 1641338 w 1887010"/>
                  <a:gd name="connsiteY29" fmla="*/ 1123150 h 2347256"/>
                  <a:gd name="connsiteX30" fmla="*/ 1599915 w 1887010"/>
                  <a:gd name="connsiteY30" fmla="*/ 1180681 h 2347256"/>
                  <a:gd name="connsiteX31" fmla="*/ 1606819 w 1887010"/>
                  <a:gd name="connsiteY31" fmla="*/ 1314152 h 2347256"/>
                  <a:gd name="connsiteX32" fmla="*/ 1445733 w 1887010"/>
                  <a:gd name="connsiteY32" fmla="*/ 1327960 h 2347256"/>
                  <a:gd name="connsiteX33" fmla="*/ 1360587 w 1887010"/>
                  <a:gd name="connsiteY33" fmla="*/ 1367080 h 2347256"/>
                  <a:gd name="connsiteX34" fmla="*/ 1344479 w 1887010"/>
                  <a:gd name="connsiteY34" fmla="*/ 1461431 h 2347256"/>
                  <a:gd name="connsiteX35" fmla="*/ 1558493 w 1887010"/>
                  <a:gd name="connsiteY35" fmla="*/ 1638626 h 2347256"/>
                  <a:gd name="connsiteX36" fmla="*/ 1556192 w 1887010"/>
                  <a:gd name="connsiteY36" fmla="*/ 1647831 h 2347256"/>
                  <a:gd name="connsiteX37" fmla="*/ 1551590 w 1887010"/>
                  <a:gd name="connsiteY37" fmla="*/ 1758290 h 2347256"/>
                  <a:gd name="connsiteX38" fmla="*/ 1553891 w 1887010"/>
                  <a:gd name="connsiteY38" fmla="*/ 1765194 h 2347256"/>
                  <a:gd name="connsiteX39" fmla="*/ 1546987 w 1887010"/>
                  <a:gd name="connsiteY39" fmla="*/ 1838833 h 2347256"/>
                  <a:gd name="connsiteX40" fmla="*/ 1487155 w 1887010"/>
                  <a:gd name="connsiteY40" fmla="*/ 1882557 h 2347256"/>
                  <a:gd name="connsiteX41" fmla="*/ 1224815 w 1887010"/>
                  <a:gd name="connsiteY41" fmla="*/ 1894063 h 2347256"/>
                  <a:gd name="connsiteX42" fmla="*/ 976281 w 1887010"/>
                  <a:gd name="connsiteY42" fmla="*/ 1822725 h 2347256"/>
                  <a:gd name="connsiteX43" fmla="*/ 854316 w 1887010"/>
                  <a:gd name="connsiteY43" fmla="*/ 1719169 h 2347256"/>
                  <a:gd name="connsiteX44" fmla="*/ 773773 w 1887010"/>
                  <a:gd name="connsiteY44" fmla="*/ 1703060 h 2347256"/>
                  <a:gd name="connsiteX45" fmla="*/ 757664 w 1887010"/>
                  <a:gd name="connsiteY45" fmla="*/ 1783604 h 2347256"/>
                  <a:gd name="connsiteX46" fmla="*/ 921052 w 1887010"/>
                  <a:gd name="connsiteY46" fmla="*/ 1926280 h 2347256"/>
                  <a:gd name="connsiteX47" fmla="*/ 1047620 w 1887010"/>
                  <a:gd name="connsiteY47" fmla="*/ 1979208 h 2347256"/>
                  <a:gd name="connsiteX48" fmla="*/ 1047620 w 1887010"/>
                  <a:gd name="connsiteY48" fmla="*/ 2193223 h 2347256"/>
                  <a:gd name="connsiteX49" fmla="*/ 322732 w 1887010"/>
                  <a:gd name="connsiteY49" fmla="*/ 2002221 h 2347256"/>
                  <a:gd name="connsiteX50" fmla="*/ 253695 w 1887010"/>
                  <a:gd name="connsiteY50" fmla="*/ 1180681 h 2347256"/>
                  <a:gd name="connsiteX51" fmla="*/ 159344 w 1887010"/>
                  <a:gd name="connsiteY51" fmla="*/ 773363 h 2347256"/>
                  <a:gd name="connsiteX52" fmla="*/ 891136 w 1887010"/>
                  <a:gd name="connsiteY52" fmla="*/ 156632 h 2347256"/>
                  <a:gd name="connsiteX53" fmla="*/ 900341 w 1887010"/>
                  <a:gd name="connsiteY53" fmla="*/ 156632 h 2347256"/>
                  <a:gd name="connsiteX54" fmla="*/ 1494059 w 1887010"/>
                  <a:gd name="connsiteY54" fmla="*/ 600770 h 2347256"/>
                  <a:gd name="connsiteX55" fmla="*/ 1500963 w 1887010"/>
                  <a:gd name="connsiteY55" fmla="*/ 681313 h 2347256"/>
                  <a:gd name="connsiteX56" fmla="*/ 1719580 w 1887010"/>
                  <a:gd name="connsiteY56" fmla="*/ 1021896 h 2347256"/>
                  <a:gd name="connsiteX57" fmla="*/ 1744893 w 1887010"/>
                  <a:gd name="connsiteY57" fmla="*/ 1038004 h 2347256"/>
                  <a:gd name="connsiteX58" fmla="*/ 1742592 w 1887010"/>
                  <a:gd name="connsiteY58" fmla="*/ 1067920 h 234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887010" h="2347256">
                    <a:moveTo>
                      <a:pt x="1843846" y="978172"/>
                    </a:moveTo>
                    <a:cubicBezTo>
                      <a:pt x="1827737" y="952859"/>
                      <a:pt x="1802424" y="932148"/>
                      <a:pt x="1774809" y="918340"/>
                    </a:cubicBezTo>
                    <a:cubicBezTo>
                      <a:pt x="1682760" y="870014"/>
                      <a:pt x="1620627" y="777965"/>
                      <a:pt x="1616024" y="674410"/>
                    </a:cubicBezTo>
                    <a:cubicBezTo>
                      <a:pt x="1613723" y="644494"/>
                      <a:pt x="1611422" y="612276"/>
                      <a:pt x="1606819" y="582360"/>
                    </a:cubicBezTo>
                    <a:cubicBezTo>
                      <a:pt x="1567698" y="336128"/>
                      <a:pt x="1411214" y="41571"/>
                      <a:pt x="900341" y="41571"/>
                    </a:cubicBezTo>
                    <a:lnTo>
                      <a:pt x="891136" y="41571"/>
                    </a:lnTo>
                    <a:cubicBezTo>
                      <a:pt x="435492" y="41571"/>
                      <a:pt x="78801" y="345333"/>
                      <a:pt x="44282" y="764158"/>
                    </a:cubicBezTo>
                    <a:cubicBezTo>
                      <a:pt x="30475" y="929846"/>
                      <a:pt x="69596" y="1097836"/>
                      <a:pt x="157043" y="1240513"/>
                    </a:cubicBezTo>
                    <a:cubicBezTo>
                      <a:pt x="299719" y="1468335"/>
                      <a:pt x="315828" y="1751386"/>
                      <a:pt x="200766" y="1993016"/>
                    </a:cubicBezTo>
                    <a:cubicBezTo>
                      <a:pt x="189260" y="2016028"/>
                      <a:pt x="193862" y="2041342"/>
                      <a:pt x="212272" y="2059751"/>
                    </a:cubicBezTo>
                    <a:cubicBezTo>
                      <a:pt x="400973" y="2225440"/>
                      <a:pt x="642603" y="2317490"/>
                      <a:pt x="895738" y="2319791"/>
                    </a:cubicBezTo>
                    <a:cubicBezTo>
                      <a:pt x="971679" y="2319791"/>
                      <a:pt x="1045318" y="2310586"/>
                      <a:pt x="1118958" y="2294477"/>
                    </a:cubicBezTo>
                    <a:cubicBezTo>
                      <a:pt x="1146573" y="2289875"/>
                      <a:pt x="1164983" y="2264561"/>
                      <a:pt x="1164983" y="2239248"/>
                    </a:cubicBezTo>
                    <a:lnTo>
                      <a:pt x="1164983" y="2002221"/>
                    </a:lnTo>
                    <a:cubicBezTo>
                      <a:pt x="1181091" y="2004522"/>
                      <a:pt x="1199501" y="2006823"/>
                      <a:pt x="1215610" y="2009124"/>
                    </a:cubicBezTo>
                    <a:cubicBezTo>
                      <a:pt x="1312261" y="2018329"/>
                      <a:pt x="1411214" y="2013727"/>
                      <a:pt x="1507866" y="1995317"/>
                    </a:cubicBezTo>
                    <a:cubicBezTo>
                      <a:pt x="1618325" y="1974606"/>
                      <a:pt x="1689663" y="1866448"/>
                      <a:pt x="1668952" y="1758290"/>
                    </a:cubicBezTo>
                    <a:cubicBezTo>
                      <a:pt x="1666651" y="1749085"/>
                      <a:pt x="1664350" y="1742181"/>
                      <a:pt x="1662049" y="1732976"/>
                    </a:cubicBezTo>
                    <a:cubicBezTo>
                      <a:pt x="1662049" y="1714567"/>
                      <a:pt x="1664350" y="1696157"/>
                      <a:pt x="1668952" y="1677747"/>
                    </a:cubicBezTo>
                    <a:lnTo>
                      <a:pt x="1675856" y="1650132"/>
                    </a:lnTo>
                    <a:cubicBezTo>
                      <a:pt x="1682760" y="1624819"/>
                      <a:pt x="1678157" y="1594903"/>
                      <a:pt x="1664350" y="1574191"/>
                    </a:cubicBezTo>
                    <a:cubicBezTo>
                      <a:pt x="1650543" y="1551179"/>
                      <a:pt x="1627530" y="1537372"/>
                      <a:pt x="1599915" y="1532769"/>
                    </a:cubicBezTo>
                    <a:cubicBezTo>
                      <a:pt x="1528577" y="1521263"/>
                      <a:pt x="1482553" y="1491347"/>
                      <a:pt x="1461842" y="1445322"/>
                    </a:cubicBezTo>
                    <a:cubicBezTo>
                      <a:pt x="1537782" y="1445322"/>
                      <a:pt x="1613723" y="1436117"/>
                      <a:pt x="1687362" y="1413105"/>
                    </a:cubicBezTo>
                    <a:cubicBezTo>
                      <a:pt x="1712676" y="1403900"/>
                      <a:pt x="1726483" y="1380888"/>
                      <a:pt x="1726483" y="1355574"/>
                    </a:cubicBezTo>
                    <a:lnTo>
                      <a:pt x="1719580" y="1219802"/>
                    </a:lnTo>
                    <a:cubicBezTo>
                      <a:pt x="1761002" y="1203693"/>
                      <a:pt x="1800123" y="1178380"/>
                      <a:pt x="1830039" y="1143861"/>
                    </a:cubicBezTo>
                    <a:cubicBezTo>
                      <a:pt x="1869160" y="1097836"/>
                      <a:pt x="1876063" y="1031101"/>
                      <a:pt x="1843846" y="978172"/>
                    </a:cubicBezTo>
                    <a:close/>
                    <a:moveTo>
                      <a:pt x="1742592" y="1067920"/>
                    </a:moveTo>
                    <a:cubicBezTo>
                      <a:pt x="1714977" y="1095535"/>
                      <a:pt x="1680459" y="1116246"/>
                      <a:pt x="1641338" y="1123150"/>
                    </a:cubicBezTo>
                    <a:cubicBezTo>
                      <a:pt x="1616024" y="1130054"/>
                      <a:pt x="1599915" y="1155367"/>
                      <a:pt x="1599915" y="1180681"/>
                    </a:cubicBezTo>
                    <a:lnTo>
                      <a:pt x="1606819" y="1314152"/>
                    </a:lnTo>
                    <a:cubicBezTo>
                      <a:pt x="1553891" y="1325658"/>
                      <a:pt x="1500963" y="1330261"/>
                      <a:pt x="1445733" y="1327960"/>
                    </a:cubicBezTo>
                    <a:cubicBezTo>
                      <a:pt x="1413516" y="1325658"/>
                      <a:pt x="1381298" y="1341767"/>
                      <a:pt x="1360587" y="1367080"/>
                    </a:cubicBezTo>
                    <a:cubicBezTo>
                      <a:pt x="1339876" y="1394695"/>
                      <a:pt x="1332972" y="1429214"/>
                      <a:pt x="1344479" y="1461431"/>
                    </a:cubicBezTo>
                    <a:cubicBezTo>
                      <a:pt x="1360587" y="1514359"/>
                      <a:pt x="1411214" y="1606409"/>
                      <a:pt x="1558493" y="1638626"/>
                    </a:cubicBezTo>
                    <a:lnTo>
                      <a:pt x="1556192" y="1647831"/>
                    </a:lnTo>
                    <a:cubicBezTo>
                      <a:pt x="1546987" y="1684651"/>
                      <a:pt x="1544686" y="1721470"/>
                      <a:pt x="1551590" y="1758290"/>
                    </a:cubicBezTo>
                    <a:cubicBezTo>
                      <a:pt x="1551590" y="1760591"/>
                      <a:pt x="1553891" y="1762893"/>
                      <a:pt x="1553891" y="1765194"/>
                    </a:cubicBezTo>
                    <a:cubicBezTo>
                      <a:pt x="1563096" y="1790507"/>
                      <a:pt x="1560795" y="1815821"/>
                      <a:pt x="1546987" y="1838833"/>
                    </a:cubicBezTo>
                    <a:cubicBezTo>
                      <a:pt x="1535481" y="1861845"/>
                      <a:pt x="1512469" y="1877954"/>
                      <a:pt x="1487155" y="1882557"/>
                    </a:cubicBezTo>
                    <a:cubicBezTo>
                      <a:pt x="1402009" y="1898665"/>
                      <a:pt x="1312261" y="1900966"/>
                      <a:pt x="1224815" y="1894063"/>
                    </a:cubicBezTo>
                    <a:cubicBezTo>
                      <a:pt x="1137368" y="1887159"/>
                      <a:pt x="1054523" y="1864147"/>
                      <a:pt x="976281" y="1822725"/>
                    </a:cubicBezTo>
                    <a:cubicBezTo>
                      <a:pt x="927956" y="1799712"/>
                      <a:pt x="886533" y="1762893"/>
                      <a:pt x="854316" y="1719169"/>
                    </a:cubicBezTo>
                    <a:cubicBezTo>
                      <a:pt x="835906" y="1691554"/>
                      <a:pt x="801388" y="1684651"/>
                      <a:pt x="773773" y="1703060"/>
                    </a:cubicBezTo>
                    <a:cubicBezTo>
                      <a:pt x="746158" y="1721470"/>
                      <a:pt x="739255" y="1755989"/>
                      <a:pt x="757664" y="1783604"/>
                    </a:cubicBezTo>
                    <a:cubicBezTo>
                      <a:pt x="799087" y="1843436"/>
                      <a:pt x="856617" y="1891762"/>
                      <a:pt x="921052" y="1926280"/>
                    </a:cubicBezTo>
                    <a:cubicBezTo>
                      <a:pt x="962474" y="1949292"/>
                      <a:pt x="1003896" y="1965401"/>
                      <a:pt x="1047620" y="1979208"/>
                    </a:cubicBezTo>
                    <a:lnTo>
                      <a:pt x="1047620" y="2193223"/>
                    </a:lnTo>
                    <a:cubicBezTo>
                      <a:pt x="684025" y="2255356"/>
                      <a:pt x="410178" y="2073559"/>
                      <a:pt x="322732" y="2002221"/>
                    </a:cubicBezTo>
                    <a:cubicBezTo>
                      <a:pt x="433191" y="1732976"/>
                      <a:pt x="407877" y="1426913"/>
                      <a:pt x="253695" y="1180681"/>
                    </a:cubicBezTo>
                    <a:cubicBezTo>
                      <a:pt x="180055" y="1058715"/>
                      <a:pt x="147838" y="916039"/>
                      <a:pt x="159344" y="773363"/>
                    </a:cubicBezTo>
                    <a:cubicBezTo>
                      <a:pt x="189260" y="416672"/>
                      <a:pt x="495324" y="156632"/>
                      <a:pt x="891136" y="156632"/>
                    </a:cubicBezTo>
                    <a:lnTo>
                      <a:pt x="900341" y="156632"/>
                    </a:lnTo>
                    <a:cubicBezTo>
                      <a:pt x="1250128" y="156632"/>
                      <a:pt x="1445733" y="301610"/>
                      <a:pt x="1494059" y="600770"/>
                    </a:cubicBezTo>
                    <a:cubicBezTo>
                      <a:pt x="1498661" y="628385"/>
                      <a:pt x="1500963" y="653698"/>
                      <a:pt x="1500963" y="681313"/>
                    </a:cubicBezTo>
                    <a:cubicBezTo>
                      <a:pt x="1507866" y="826291"/>
                      <a:pt x="1590711" y="955160"/>
                      <a:pt x="1719580" y="1021896"/>
                    </a:cubicBezTo>
                    <a:cubicBezTo>
                      <a:pt x="1728785" y="1026498"/>
                      <a:pt x="1737989" y="1031101"/>
                      <a:pt x="1744893" y="1038004"/>
                    </a:cubicBezTo>
                    <a:cubicBezTo>
                      <a:pt x="1751797" y="1047209"/>
                      <a:pt x="1749495" y="1058715"/>
                      <a:pt x="1742592" y="1067920"/>
                    </a:cubicBezTo>
                    <a:close/>
                  </a:path>
                </a:pathLst>
              </a:custGeom>
              <a:solidFill>
                <a:schemeClr val="tx2"/>
              </a:solidFill>
              <a:ln w="22942" cap="flat">
                <a:noFill/>
                <a:prstDash val="solid"/>
                <a:miter/>
              </a:ln>
            </p:spPr>
            <p:txBody>
              <a:bodyPr rtlCol="0" anchor="ctr"/>
              <a:lstStyle/>
              <a:p>
                <a:endParaRPr lang="en-GB"/>
              </a:p>
            </p:txBody>
          </p:sp>
        </p:grpSp>
        <p:grpSp>
          <p:nvGrpSpPr>
            <p:cNvPr id="27" name="Graphic 19">
              <a:extLst>
                <a:ext uri="{FF2B5EF4-FFF2-40B4-BE49-F238E27FC236}">
                  <a16:creationId xmlns:a16="http://schemas.microsoft.com/office/drawing/2014/main" id="{183D9935-5DFF-43AB-B45B-42020C61C4C5}"/>
                </a:ext>
              </a:extLst>
            </p:cNvPr>
            <p:cNvGrpSpPr/>
            <p:nvPr/>
          </p:nvGrpSpPr>
          <p:grpSpPr>
            <a:xfrm>
              <a:off x="1076724" y="4683120"/>
              <a:ext cx="882828" cy="969005"/>
              <a:chOff x="6148659" y="2377189"/>
              <a:chExt cx="2140146" cy="2278220"/>
            </a:xfrm>
          </p:grpSpPr>
          <p:sp>
            <p:nvSpPr>
              <p:cNvPr id="28" name="Freeform: Shape 27">
                <a:extLst>
                  <a:ext uri="{FF2B5EF4-FFF2-40B4-BE49-F238E27FC236}">
                    <a16:creationId xmlns:a16="http://schemas.microsoft.com/office/drawing/2014/main" id="{23A42163-9422-4AB7-972B-FBA6E47870B5}"/>
                  </a:ext>
                </a:extLst>
              </p:cNvPr>
              <p:cNvSpPr/>
              <p:nvPr/>
            </p:nvSpPr>
            <p:spPr>
              <a:xfrm>
                <a:off x="7977290" y="3795573"/>
                <a:ext cx="345185" cy="207111"/>
              </a:xfrm>
              <a:custGeom>
                <a:avLst/>
                <a:gdLst>
                  <a:gd name="connsiteX0" fmla="*/ 253984 w 345184"/>
                  <a:gd name="connsiteY0" fmla="*/ 185575 h 207110"/>
                  <a:gd name="connsiteX1" fmla="*/ 316117 w 345184"/>
                  <a:gd name="connsiteY1" fmla="*/ 132647 h 207110"/>
                  <a:gd name="connsiteX2" fmla="*/ 263189 w 345184"/>
                  <a:gd name="connsiteY2" fmla="*/ 70513 h 207110"/>
                  <a:gd name="connsiteX3" fmla="*/ 109006 w 345184"/>
                  <a:gd name="connsiteY3" fmla="*/ 42898 h 207110"/>
                  <a:gd name="connsiteX4" fmla="*/ 42271 w 345184"/>
                  <a:gd name="connsiteY4" fmla="*/ 88923 h 207110"/>
                  <a:gd name="connsiteX5" fmla="*/ 88295 w 345184"/>
                  <a:gd name="connsiteY5" fmla="*/ 155659 h 207110"/>
                  <a:gd name="connsiteX6" fmla="*/ 242478 w 345184"/>
                  <a:gd name="connsiteY6" fmla="*/ 183274 h 207110"/>
                  <a:gd name="connsiteX7" fmla="*/ 253984 w 345184"/>
                  <a:gd name="connsiteY7" fmla="*/ 185575 h 207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5184" h="207110">
                    <a:moveTo>
                      <a:pt x="253984" y="185575"/>
                    </a:moveTo>
                    <a:cubicBezTo>
                      <a:pt x="286201" y="187876"/>
                      <a:pt x="313816" y="164864"/>
                      <a:pt x="316117" y="132647"/>
                    </a:cubicBezTo>
                    <a:cubicBezTo>
                      <a:pt x="318418" y="100429"/>
                      <a:pt x="295406" y="72815"/>
                      <a:pt x="263189" y="70513"/>
                    </a:cubicBezTo>
                    <a:lnTo>
                      <a:pt x="109006" y="42898"/>
                    </a:lnTo>
                    <a:cubicBezTo>
                      <a:pt x="76789" y="35995"/>
                      <a:pt x="46873" y="56706"/>
                      <a:pt x="42271" y="88923"/>
                    </a:cubicBezTo>
                    <a:cubicBezTo>
                      <a:pt x="37668" y="121140"/>
                      <a:pt x="56078" y="151056"/>
                      <a:pt x="88295" y="155659"/>
                    </a:cubicBezTo>
                    <a:lnTo>
                      <a:pt x="242478" y="183274"/>
                    </a:lnTo>
                    <a:cubicBezTo>
                      <a:pt x="247080" y="185575"/>
                      <a:pt x="251683" y="185575"/>
                      <a:pt x="253984" y="185575"/>
                    </a:cubicBezTo>
                    <a:close/>
                  </a:path>
                </a:pathLst>
              </a:custGeom>
              <a:solidFill>
                <a:schemeClr val="accent1"/>
              </a:solidFill>
              <a:ln w="22942"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10C4D15D-6669-4101-A231-15E6F919417D}"/>
                  </a:ext>
                </a:extLst>
              </p:cNvPr>
              <p:cNvSpPr/>
              <p:nvPr/>
            </p:nvSpPr>
            <p:spPr>
              <a:xfrm>
                <a:off x="7851591" y="3973723"/>
                <a:ext cx="253136" cy="299160"/>
              </a:xfrm>
              <a:custGeom>
                <a:avLst/>
                <a:gdLst>
                  <a:gd name="connsiteX0" fmla="*/ 121945 w 253135"/>
                  <a:gd name="connsiteY0" fmla="*/ 246753 h 299160"/>
                  <a:gd name="connsiteX1" fmla="*/ 202489 w 253135"/>
                  <a:gd name="connsiteY1" fmla="*/ 258259 h 299160"/>
                  <a:gd name="connsiteX2" fmla="*/ 220898 w 253135"/>
                  <a:gd name="connsiteY2" fmla="*/ 189222 h 299160"/>
                  <a:gd name="connsiteX3" fmla="*/ 147259 w 253135"/>
                  <a:gd name="connsiteY3" fmla="*/ 69558 h 299160"/>
                  <a:gd name="connsiteX4" fmla="*/ 69017 w 253135"/>
                  <a:gd name="connsiteY4" fmla="*/ 51149 h 299160"/>
                  <a:gd name="connsiteX5" fmla="*/ 50607 w 253135"/>
                  <a:gd name="connsiteY5" fmla="*/ 129390 h 299160"/>
                  <a:gd name="connsiteX6" fmla="*/ 121945 w 253135"/>
                  <a:gd name="connsiteY6" fmla="*/ 246753 h 29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135" h="299160">
                    <a:moveTo>
                      <a:pt x="121945" y="246753"/>
                    </a:moveTo>
                    <a:cubicBezTo>
                      <a:pt x="140355" y="272067"/>
                      <a:pt x="177175" y="276669"/>
                      <a:pt x="202489" y="258259"/>
                    </a:cubicBezTo>
                    <a:cubicBezTo>
                      <a:pt x="223199" y="242151"/>
                      <a:pt x="230103" y="212235"/>
                      <a:pt x="220898" y="189222"/>
                    </a:cubicBezTo>
                    <a:lnTo>
                      <a:pt x="147259" y="69558"/>
                    </a:lnTo>
                    <a:cubicBezTo>
                      <a:pt x="131150" y="41944"/>
                      <a:pt x="94330" y="32739"/>
                      <a:pt x="69017" y="51149"/>
                    </a:cubicBezTo>
                    <a:cubicBezTo>
                      <a:pt x="43703" y="69558"/>
                      <a:pt x="32197" y="104077"/>
                      <a:pt x="50607" y="129390"/>
                    </a:cubicBezTo>
                    <a:lnTo>
                      <a:pt x="121945" y="246753"/>
                    </a:lnTo>
                    <a:close/>
                  </a:path>
                </a:pathLst>
              </a:custGeom>
              <a:solidFill>
                <a:schemeClr val="accent1"/>
              </a:solidFill>
              <a:ln w="22942"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E6144DA-D5E4-423D-B5BC-B44612FF0D82}"/>
                  </a:ext>
                </a:extLst>
              </p:cNvPr>
              <p:cNvSpPr/>
              <p:nvPr/>
            </p:nvSpPr>
            <p:spPr>
              <a:xfrm>
                <a:off x="7928983" y="3504953"/>
                <a:ext cx="299160" cy="276148"/>
              </a:xfrm>
              <a:custGeom>
                <a:avLst/>
                <a:gdLst>
                  <a:gd name="connsiteX0" fmla="*/ 99783 w 299160"/>
                  <a:gd name="connsiteY0" fmla="*/ 241470 h 276147"/>
                  <a:gd name="connsiteX1" fmla="*/ 134301 w 299160"/>
                  <a:gd name="connsiteY1" fmla="*/ 229963 h 276147"/>
                  <a:gd name="connsiteX2" fmla="*/ 244761 w 299160"/>
                  <a:gd name="connsiteY2" fmla="*/ 144818 h 276147"/>
                  <a:gd name="connsiteX3" fmla="*/ 256267 w 299160"/>
                  <a:gd name="connsiteY3" fmla="*/ 64275 h 276147"/>
                  <a:gd name="connsiteX4" fmla="*/ 175724 w 299160"/>
                  <a:gd name="connsiteY4" fmla="*/ 52768 h 276147"/>
                  <a:gd name="connsiteX5" fmla="*/ 175724 w 299160"/>
                  <a:gd name="connsiteY5" fmla="*/ 52768 h 276147"/>
                  <a:gd name="connsiteX6" fmla="*/ 65264 w 299160"/>
                  <a:gd name="connsiteY6" fmla="*/ 137914 h 276147"/>
                  <a:gd name="connsiteX7" fmla="*/ 53758 w 299160"/>
                  <a:gd name="connsiteY7" fmla="*/ 218457 h 276147"/>
                  <a:gd name="connsiteX8" fmla="*/ 99783 w 299160"/>
                  <a:gd name="connsiteY8" fmla="*/ 241470 h 27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160" h="276147">
                    <a:moveTo>
                      <a:pt x="99783" y="241470"/>
                    </a:moveTo>
                    <a:cubicBezTo>
                      <a:pt x="113590" y="241470"/>
                      <a:pt x="125097" y="236867"/>
                      <a:pt x="134301" y="229963"/>
                    </a:cubicBezTo>
                    <a:lnTo>
                      <a:pt x="244761" y="144818"/>
                    </a:lnTo>
                    <a:cubicBezTo>
                      <a:pt x="270074" y="126408"/>
                      <a:pt x="274677" y="89588"/>
                      <a:pt x="256267" y="64275"/>
                    </a:cubicBezTo>
                    <a:cubicBezTo>
                      <a:pt x="237857" y="38961"/>
                      <a:pt x="201037" y="34359"/>
                      <a:pt x="175724" y="52768"/>
                    </a:cubicBezTo>
                    <a:lnTo>
                      <a:pt x="175724" y="52768"/>
                    </a:lnTo>
                    <a:lnTo>
                      <a:pt x="65264" y="137914"/>
                    </a:lnTo>
                    <a:cubicBezTo>
                      <a:pt x="39951" y="156324"/>
                      <a:pt x="33047" y="193144"/>
                      <a:pt x="53758" y="218457"/>
                    </a:cubicBezTo>
                    <a:cubicBezTo>
                      <a:pt x="62963" y="232265"/>
                      <a:pt x="81373" y="241470"/>
                      <a:pt x="99783" y="241470"/>
                    </a:cubicBezTo>
                    <a:close/>
                  </a:path>
                </a:pathLst>
              </a:custGeom>
              <a:solidFill>
                <a:schemeClr val="accent1"/>
              </a:solidFill>
              <a:ln w="22942"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FB4D776-AA1D-4EE8-90F5-7EEE9326D5BB}"/>
                  </a:ext>
                </a:extLst>
              </p:cNvPr>
              <p:cNvSpPr/>
              <p:nvPr/>
            </p:nvSpPr>
            <p:spPr>
              <a:xfrm>
                <a:off x="6106678" y="2335618"/>
                <a:ext cx="1887010" cy="2347257"/>
              </a:xfrm>
              <a:custGeom>
                <a:avLst/>
                <a:gdLst>
                  <a:gd name="connsiteX0" fmla="*/ 1843846 w 1887010"/>
                  <a:gd name="connsiteY0" fmla="*/ 978172 h 2347256"/>
                  <a:gd name="connsiteX1" fmla="*/ 1774809 w 1887010"/>
                  <a:gd name="connsiteY1" fmla="*/ 918340 h 2347256"/>
                  <a:gd name="connsiteX2" fmla="*/ 1616024 w 1887010"/>
                  <a:gd name="connsiteY2" fmla="*/ 674410 h 2347256"/>
                  <a:gd name="connsiteX3" fmla="*/ 1606819 w 1887010"/>
                  <a:gd name="connsiteY3" fmla="*/ 582360 h 2347256"/>
                  <a:gd name="connsiteX4" fmla="*/ 900341 w 1887010"/>
                  <a:gd name="connsiteY4" fmla="*/ 41571 h 2347256"/>
                  <a:gd name="connsiteX5" fmla="*/ 891136 w 1887010"/>
                  <a:gd name="connsiteY5" fmla="*/ 41571 h 2347256"/>
                  <a:gd name="connsiteX6" fmla="*/ 44282 w 1887010"/>
                  <a:gd name="connsiteY6" fmla="*/ 764158 h 2347256"/>
                  <a:gd name="connsiteX7" fmla="*/ 157043 w 1887010"/>
                  <a:gd name="connsiteY7" fmla="*/ 1240513 h 2347256"/>
                  <a:gd name="connsiteX8" fmla="*/ 200766 w 1887010"/>
                  <a:gd name="connsiteY8" fmla="*/ 1993016 h 2347256"/>
                  <a:gd name="connsiteX9" fmla="*/ 212272 w 1887010"/>
                  <a:gd name="connsiteY9" fmla="*/ 2059751 h 2347256"/>
                  <a:gd name="connsiteX10" fmla="*/ 895738 w 1887010"/>
                  <a:gd name="connsiteY10" fmla="*/ 2319791 h 2347256"/>
                  <a:gd name="connsiteX11" fmla="*/ 1118958 w 1887010"/>
                  <a:gd name="connsiteY11" fmla="*/ 2294477 h 2347256"/>
                  <a:gd name="connsiteX12" fmla="*/ 1164983 w 1887010"/>
                  <a:gd name="connsiteY12" fmla="*/ 2239248 h 2347256"/>
                  <a:gd name="connsiteX13" fmla="*/ 1164983 w 1887010"/>
                  <a:gd name="connsiteY13" fmla="*/ 2002221 h 2347256"/>
                  <a:gd name="connsiteX14" fmla="*/ 1215610 w 1887010"/>
                  <a:gd name="connsiteY14" fmla="*/ 2009124 h 2347256"/>
                  <a:gd name="connsiteX15" fmla="*/ 1507866 w 1887010"/>
                  <a:gd name="connsiteY15" fmla="*/ 1995317 h 2347256"/>
                  <a:gd name="connsiteX16" fmla="*/ 1668952 w 1887010"/>
                  <a:gd name="connsiteY16" fmla="*/ 1758290 h 2347256"/>
                  <a:gd name="connsiteX17" fmla="*/ 1662049 w 1887010"/>
                  <a:gd name="connsiteY17" fmla="*/ 1732976 h 2347256"/>
                  <a:gd name="connsiteX18" fmla="*/ 1668952 w 1887010"/>
                  <a:gd name="connsiteY18" fmla="*/ 1677747 h 2347256"/>
                  <a:gd name="connsiteX19" fmla="*/ 1675856 w 1887010"/>
                  <a:gd name="connsiteY19" fmla="*/ 1650132 h 2347256"/>
                  <a:gd name="connsiteX20" fmla="*/ 1664350 w 1887010"/>
                  <a:gd name="connsiteY20" fmla="*/ 1574191 h 2347256"/>
                  <a:gd name="connsiteX21" fmla="*/ 1599915 w 1887010"/>
                  <a:gd name="connsiteY21" fmla="*/ 1532769 h 2347256"/>
                  <a:gd name="connsiteX22" fmla="*/ 1461842 w 1887010"/>
                  <a:gd name="connsiteY22" fmla="*/ 1445322 h 2347256"/>
                  <a:gd name="connsiteX23" fmla="*/ 1687362 w 1887010"/>
                  <a:gd name="connsiteY23" fmla="*/ 1413105 h 2347256"/>
                  <a:gd name="connsiteX24" fmla="*/ 1726483 w 1887010"/>
                  <a:gd name="connsiteY24" fmla="*/ 1355574 h 2347256"/>
                  <a:gd name="connsiteX25" fmla="*/ 1719580 w 1887010"/>
                  <a:gd name="connsiteY25" fmla="*/ 1219802 h 2347256"/>
                  <a:gd name="connsiteX26" fmla="*/ 1830039 w 1887010"/>
                  <a:gd name="connsiteY26" fmla="*/ 1143861 h 2347256"/>
                  <a:gd name="connsiteX27" fmla="*/ 1843846 w 1887010"/>
                  <a:gd name="connsiteY27" fmla="*/ 978172 h 2347256"/>
                  <a:gd name="connsiteX28" fmla="*/ 1742592 w 1887010"/>
                  <a:gd name="connsiteY28" fmla="*/ 1067920 h 2347256"/>
                  <a:gd name="connsiteX29" fmla="*/ 1641338 w 1887010"/>
                  <a:gd name="connsiteY29" fmla="*/ 1123150 h 2347256"/>
                  <a:gd name="connsiteX30" fmla="*/ 1599915 w 1887010"/>
                  <a:gd name="connsiteY30" fmla="*/ 1180681 h 2347256"/>
                  <a:gd name="connsiteX31" fmla="*/ 1606819 w 1887010"/>
                  <a:gd name="connsiteY31" fmla="*/ 1314152 h 2347256"/>
                  <a:gd name="connsiteX32" fmla="*/ 1445733 w 1887010"/>
                  <a:gd name="connsiteY32" fmla="*/ 1327960 h 2347256"/>
                  <a:gd name="connsiteX33" fmla="*/ 1360587 w 1887010"/>
                  <a:gd name="connsiteY33" fmla="*/ 1367080 h 2347256"/>
                  <a:gd name="connsiteX34" fmla="*/ 1344479 w 1887010"/>
                  <a:gd name="connsiteY34" fmla="*/ 1461431 h 2347256"/>
                  <a:gd name="connsiteX35" fmla="*/ 1558493 w 1887010"/>
                  <a:gd name="connsiteY35" fmla="*/ 1638626 h 2347256"/>
                  <a:gd name="connsiteX36" fmla="*/ 1556192 w 1887010"/>
                  <a:gd name="connsiteY36" fmla="*/ 1647831 h 2347256"/>
                  <a:gd name="connsiteX37" fmla="*/ 1551590 w 1887010"/>
                  <a:gd name="connsiteY37" fmla="*/ 1758290 h 2347256"/>
                  <a:gd name="connsiteX38" fmla="*/ 1553891 w 1887010"/>
                  <a:gd name="connsiteY38" fmla="*/ 1765194 h 2347256"/>
                  <a:gd name="connsiteX39" fmla="*/ 1546987 w 1887010"/>
                  <a:gd name="connsiteY39" fmla="*/ 1838833 h 2347256"/>
                  <a:gd name="connsiteX40" fmla="*/ 1487155 w 1887010"/>
                  <a:gd name="connsiteY40" fmla="*/ 1882557 h 2347256"/>
                  <a:gd name="connsiteX41" fmla="*/ 1224815 w 1887010"/>
                  <a:gd name="connsiteY41" fmla="*/ 1894063 h 2347256"/>
                  <a:gd name="connsiteX42" fmla="*/ 976281 w 1887010"/>
                  <a:gd name="connsiteY42" fmla="*/ 1822725 h 2347256"/>
                  <a:gd name="connsiteX43" fmla="*/ 854316 w 1887010"/>
                  <a:gd name="connsiteY43" fmla="*/ 1719169 h 2347256"/>
                  <a:gd name="connsiteX44" fmla="*/ 773773 w 1887010"/>
                  <a:gd name="connsiteY44" fmla="*/ 1703060 h 2347256"/>
                  <a:gd name="connsiteX45" fmla="*/ 757664 w 1887010"/>
                  <a:gd name="connsiteY45" fmla="*/ 1783604 h 2347256"/>
                  <a:gd name="connsiteX46" fmla="*/ 921052 w 1887010"/>
                  <a:gd name="connsiteY46" fmla="*/ 1926280 h 2347256"/>
                  <a:gd name="connsiteX47" fmla="*/ 1047620 w 1887010"/>
                  <a:gd name="connsiteY47" fmla="*/ 1979208 h 2347256"/>
                  <a:gd name="connsiteX48" fmla="*/ 1047620 w 1887010"/>
                  <a:gd name="connsiteY48" fmla="*/ 2193223 h 2347256"/>
                  <a:gd name="connsiteX49" fmla="*/ 322732 w 1887010"/>
                  <a:gd name="connsiteY49" fmla="*/ 2002221 h 2347256"/>
                  <a:gd name="connsiteX50" fmla="*/ 253695 w 1887010"/>
                  <a:gd name="connsiteY50" fmla="*/ 1180681 h 2347256"/>
                  <a:gd name="connsiteX51" fmla="*/ 159344 w 1887010"/>
                  <a:gd name="connsiteY51" fmla="*/ 773363 h 2347256"/>
                  <a:gd name="connsiteX52" fmla="*/ 891136 w 1887010"/>
                  <a:gd name="connsiteY52" fmla="*/ 156632 h 2347256"/>
                  <a:gd name="connsiteX53" fmla="*/ 900341 w 1887010"/>
                  <a:gd name="connsiteY53" fmla="*/ 156632 h 2347256"/>
                  <a:gd name="connsiteX54" fmla="*/ 1494059 w 1887010"/>
                  <a:gd name="connsiteY54" fmla="*/ 600770 h 2347256"/>
                  <a:gd name="connsiteX55" fmla="*/ 1500963 w 1887010"/>
                  <a:gd name="connsiteY55" fmla="*/ 681313 h 2347256"/>
                  <a:gd name="connsiteX56" fmla="*/ 1719580 w 1887010"/>
                  <a:gd name="connsiteY56" fmla="*/ 1021896 h 2347256"/>
                  <a:gd name="connsiteX57" fmla="*/ 1744893 w 1887010"/>
                  <a:gd name="connsiteY57" fmla="*/ 1038004 h 2347256"/>
                  <a:gd name="connsiteX58" fmla="*/ 1742592 w 1887010"/>
                  <a:gd name="connsiteY58" fmla="*/ 1067920 h 234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887010" h="2347256">
                    <a:moveTo>
                      <a:pt x="1843846" y="978172"/>
                    </a:moveTo>
                    <a:cubicBezTo>
                      <a:pt x="1827737" y="952859"/>
                      <a:pt x="1802424" y="932148"/>
                      <a:pt x="1774809" y="918340"/>
                    </a:cubicBezTo>
                    <a:cubicBezTo>
                      <a:pt x="1682760" y="870014"/>
                      <a:pt x="1620627" y="777965"/>
                      <a:pt x="1616024" y="674410"/>
                    </a:cubicBezTo>
                    <a:cubicBezTo>
                      <a:pt x="1613723" y="644494"/>
                      <a:pt x="1611422" y="612276"/>
                      <a:pt x="1606819" y="582360"/>
                    </a:cubicBezTo>
                    <a:cubicBezTo>
                      <a:pt x="1567698" y="336128"/>
                      <a:pt x="1411214" y="41571"/>
                      <a:pt x="900341" y="41571"/>
                    </a:cubicBezTo>
                    <a:lnTo>
                      <a:pt x="891136" y="41571"/>
                    </a:lnTo>
                    <a:cubicBezTo>
                      <a:pt x="435492" y="41571"/>
                      <a:pt x="78801" y="345333"/>
                      <a:pt x="44282" y="764158"/>
                    </a:cubicBezTo>
                    <a:cubicBezTo>
                      <a:pt x="30475" y="929846"/>
                      <a:pt x="69596" y="1097836"/>
                      <a:pt x="157043" y="1240513"/>
                    </a:cubicBezTo>
                    <a:cubicBezTo>
                      <a:pt x="299719" y="1468335"/>
                      <a:pt x="315828" y="1751386"/>
                      <a:pt x="200766" y="1993016"/>
                    </a:cubicBezTo>
                    <a:cubicBezTo>
                      <a:pt x="189260" y="2016028"/>
                      <a:pt x="193862" y="2041342"/>
                      <a:pt x="212272" y="2059751"/>
                    </a:cubicBezTo>
                    <a:cubicBezTo>
                      <a:pt x="400973" y="2225440"/>
                      <a:pt x="642603" y="2317490"/>
                      <a:pt x="895738" y="2319791"/>
                    </a:cubicBezTo>
                    <a:cubicBezTo>
                      <a:pt x="971679" y="2319791"/>
                      <a:pt x="1045318" y="2310586"/>
                      <a:pt x="1118958" y="2294477"/>
                    </a:cubicBezTo>
                    <a:cubicBezTo>
                      <a:pt x="1146573" y="2289875"/>
                      <a:pt x="1164983" y="2264561"/>
                      <a:pt x="1164983" y="2239248"/>
                    </a:cubicBezTo>
                    <a:lnTo>
                      <a:pt x="1164983" y="2002221"/>
                    </a:lnTo>
                    <a:cubicBezTo>
                      <a:pt x="1181091" y="2004522"/>
                      <a:pt x="1199501" y="2006823"/>
                      <a:pt x="1215610" y="2009124"/>
                    </a:cubicBezTo>
                    <a:cubicBezTo>
                      <a:pt x="1312261" y="2018329"/>
                      <a:pt x="1411214" y="2013727"/>
                      <a:pt x="1507866" y="1995317"/>
                    </a:cubicBezTo>
                    <a:cubicBezTo>
                      <a:pt x="1618325" y="1974606"/>
                      <a:pt x="1689663" y="1866448"/>
                      <a:pt x="1668952" y="1758290"/>
                    </a:cubicBezTo>
                    <a:cubicBezTo>
                      <a:pt x="1666651" y="1749085"/>
                      <a:pt x="1664350" y="1742181"/>
                      <a:pt x="1662049" y="1732976"/>
                    </a:cubicBezTo>
                    <a:cubicBezTo>
                      <a:pt x="1662049" y="1714567"/>
                      <a:pt x="1664350" y="1696157"/>
                      <a:pt x="1668952" y="1677747"/>
                    </a:cubicBezTo>
                    <a:lnTo>
                      <a:pt x="1675856" y="1650132"/>
                    </a:lnTo>
                    <a:cubicBezTo>
                      <a:pt x="1682760" y="1624819"/>
                      <a:pt x="1678157" y="1594903"/>
                      <a:pt x="1664350" y="1574191"/>
                    </a:cubicBezTo>
                    <a:cubicBezTo>
                      <a:pt x="1650543" y="1551179"/>
                      <a:pt x="1627530" y="1537372"/>
                      <a:pt x="1599915" y="1532769"/>
                    </a:cubicBezTo>
                    <a:cubicBezTo>
                      <a:pt x="1528577" y="1521263"/>
                      <a:pt x="1482553" y="1491347"/>
                      <a:pt x="1461842" y="1445322"/>
                    </a:cubicBezTo>
                    <a:cubicBezTo>
                      <a:pt x="1537782" y="1445322"/>
                      <a:pt x="1613723" y="1436117"/>
                      <a:pt x="1687362" y="1413105"/>
                    </a:cubicBezTo>
                    <a:cubicBezTo>
                      <a:pt x="1712676" y="1403900"/>
                      <a:pt x="1726483" y="1380888"/>
                      <a:pt x="1726483" y="1355574"/>
                    </a:cubicBezTo>
                    <a:lnTo>
                      <a:pt x="1719580" y="1219802"/>
                    </a:lnTo>
                    <a:cubicBezTo>
                      <a:pt x="1761002" y="1203693"/>
                      <a:pt x="1800123" y="1178380"/>
                      <a:pt x="1830039" y="1143861"/>
                    </a:cubicBezTo>
                    <a:cubicBezTo>
                      <a:pt x="1869160" y="1097836"/>
                      <a:pt x="1876063" y="1031101"/>
                      <a:pt x="1843846" y="978172"/>
                    </a:cubicBezTo>
                    <a:close/>
                    <a:moveTo>
                      <a:pt x="1742592" y="1067920"/>
                    </a:moveTo>
                    <a:cubicBezTo>
                      <a:pt x="1714977" y="1095535"/>
                      <a:pt x="1680459" y="1116246"/>
                      <a:pt x="1641338" y="1123150"/>
                    </a:cubicBezTo>
                    <a:cubicBezTo>
                      <a:pt x="1616024" y="1130054"/>
                      <a:pt x="1599915" y="1155367"/>
                      <a:pt x="1599915" y="1180681"/>
                    </a:cubicBezTo>
                    <a:lnTo>
                      <a:pt x="1606819" y="1314152"/>
                    </a:lnTo>
                    <a:cubicBezTo>
                      <a:pt x="1553891" y="1325658"/>
                      <a:pt x="1500963" y="1330261"/>
                      <a:pt x="1445733" y="1327960"/>
                    </a:cubicBezTo>
                    <a:cubicBezTo>
                      <a:pt x="1413516" y="1325658"/>
                      <a:pt x="1381298" y="1341767"/>
                      <a:pt x="1360587" y="1367080"/>
                    </a:cubicBezTo>
                    <a:cubicBezTo>
                      <a:pt x="1339876" y="1394695"/>
                      <a:pt x="1332972" y="1429214"/>
                      <a:pt x="1344479" y="1461431"/>
                    </a:cubicBezTo>
                    <a:cubicBezTo>
                      <a:pt x="1360587" y="1514359"/>
                      <a:pt x="1411214" y="1606409"/>
                      <a:pt x="1558493" y="1638626"/>
                    </a:cubicBezTo>
                    <a:lnTo>
                      <a:pt x="1556192" y="1647831"/>
                    </a:lnTo>
                    <a:cubicBezTo>
                      <a:pt x="1546987" y="1684651"/>
                      <a:pt x="1544686" y="1721470"/>
                      <a:pt x="1551590" y="1758290"/>
                    </a:cubicBezTo>
                    <a:cubicBezTo>
                      <a:pt x="1551590" y="1760591"/>
                      <a:pt x="1553891" y="1762893"/>
                      <a:pt x="1553891" y="1765194"/>
                    </a:cubicBezTo>
                    <a:cubicBezTo>
                      <a:pt x="1563096" y="1790507"/>
                      <a:pt x="1560795" y="1815821"/>
                      <a:pt x="1546987" y="1838833"/>
                    </a:cubicBezTo>
                    <a:cubicBezTo>
                      <a:pt x="1535481" y="1861845"/>
                      <a:pt x="1512469" y="1877954"/>
                      <a:pt x="1487155" y="1882557"/>
                    </a:cubicBezTo>
                    <a:cubicBezTo>
                      <a:pt x="1402009" y="1898665"/>
                      <a:pt x="1312261" y="1900966"/>
                      <a:pt x="1224815" y="1894063"/>
                    </a:cubicBezTo>
                    <a:cubicBezTo>
                      <a:pt x="1137368" y="1887159"/>
                      <a:pt x="1054523" y="1864147"/>
                      <a:pt x="976281" y="1822725"/>
                    </a:cubicBezTo>
                    <a:cubicBezTo>
                      <a:pt x="927956" y="1799712"/>
                      <a:pt x="886533" y="1762893"/>
                      <a:pt x="854316" y="1719169"/>
                    </a:cubicBezTo>
                    <a:cubicBezTo>
                      <a:pt x="835906" y="1691554"/>
                      <a:pt x="801388" y="1684651"/>
                      <a:pt x="773773" y="1703060"/>
                    </a:cubicBezTo>
                    <a:cubicBezTo>
                      <a:pt x="746158" y="1721470"/>
                      <a:pt x="739255" y="1755989"/>
                      <a:pt x="757664" y="1783604"/>
                    </a:cubicBezTo>
                    <a:cubicBezTo>
                      <a:pt x="799087" y="1843436"/>
                      <a:pt x="856617" y="1891762"/>
                      <a:pt x="921052" y="1926280"/>
                    </a:cubicBezTo>
                    <a:cubicBezTo>
                      <a:pt x="962474" y="1949292"/>
                      <a:pt x="1003896" y="1965401"/>
                      <a:pt x="1047620" y="1979208"/>
                    </a:cubicBezTo>
                    <a:lnTo>
                      <a:pt x="1047620" y="2193223"/>
                    </a:lnTo>
                    <a:cubicBezTo>
                      <a:pt x="684025" y="2255356"/>
                      <a:pt x="410178" y="2073559"/>
                      <a:pt x="322732" y="2002221"/>
                    </a:cubicBezTo>
                    <a:cubicBezTo>
                      <a:pt x="433191" y="1732976"/>
                      <a:pt x="407877" y="1426913"/>
                      <a:pt x="253695" y="1180681"/>
                    </a:cubicBezTo>
                    <a:cubicBezTo>
                      <a:pt x="180055" y="1058715"/>
                      <a:pt x="147838" y="916039"/>
                      <a:pt x="159344" y="773363"/>
                    </a:cubicBezTo>
                    <a:cubicBezTo>
                      <a:pt x="189260" y="416672"/>
                      <a:pt x="495324" y="156632"/>
                      <a:pt x="891136" y="156632"/>
                    </a:cubicBezTo>
                    <a:lnTo>
                      <a:pt x="900341" y="156632"/>
                    </a:lnTo>
                    <a:cubicBezTo>
                      <a:pt x="1250128" y="156632"/>
                      <a:pt x="1445733" y="301610"/>
                      <a:pt x="1494059" y="600770"/>
                    </a:cubicBezTo>
                    <a:cubicBezTo>
                      <a:pt x="1498661" y="628385"/>
                      <a:pt x="1500963" y="653698"/>
                      <a:pt x="1500963" y="681313"/>
                    </a:cubicBezTo>
                    <a:cubicBezTo>
                      <a:pt x="1507866" y="826291"/>
                      <a:pt x="1590711" y="955160"/>
                      <a:pt x="1719580" y="1021896"/>
                    </a:cubicBezTo>
                    <a:cubicBezTo>
                      <a:pt x="1728785" y="1026498"/>
                      <a:pt x="1737989" y="1031101"/>
                      <a:pt x="1744893" y="1038004"/>
                    </a:cubicBezTo>
                    <a:cubicBezTo>
                      <a:pt x="1751797" y="1047209"/>
                      <a:pt x="1749495" y="1058715"/>
                      <a:pt x="1742592" y="1067920"/>
                    </a:cubicBezTo>
                    <a:close/>
                  </a:path>
                </a:pathLst>
              </a:custGeom>
              <a:solidFill>
                <a:schemeClr val="tx2"/>
              </a:solidFill>
              <a:ln w="22942"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878538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EB72410F-F0CC-4091-B680-22254500CEA9}"/>
              </a:ext>
            </a:extLst>
          </p:cNvPr>
          <p:cNvSpPr txBox="1">
            <a:spLocks/>
          </p:cNvSpPr>
          <p:nvPr/>
        </p:nvSpPr>
        <p:spPr>
          <a:xfrm>
            <a:off x="735980" y="1761893"/>
            <a:ext cx="7582520" cy="2451332"/>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US" sz="3200" dirty="0">
              <a:solidFill>
                <a:schemeClr val="bg2"/>
              </a:solidFill>
              <a:latin typeface="League Spartan"/>
            </a:endParaRPr>
          </a:p>
          <a:p>
            <a:pPr marL="0" indent="0" algn="ctr">
              <a:buFont typeface="Arial" panose="020B0604020202020204" pitchFamily="34" charset="0"/>
              <a:buNone/>
            </a:pPr>
            <a:r>
              <a:rPr lang="en-US" sz="3200" dirty="0">
                <a:solidFill>
                  <a:schemeClr val="bg2"/>
                </a:solidFill>
                <a:latin typeface="League Spartan"/>
              </a:rPr>
              <a:t>Demonstration: </a:t>
            </a:r>
          </a:p>
          <a:p>
            <a:pPr marL="0" indent="0" algn="ctr">
              <a:buFont typeface="Arial" panose="020B0604020202020204" pitchFamily="34" charset="0"/>
              <a:buNone/>
            </a:pPr>
            <a:endParaRPr lang="en-US" sz="3200" dirty="0">
              <a:solidFill>
                <a:schemeClr val="bg2"/>
              </a:solidFill>
              <a:latin typeface="League Spartan"/>
            </a:endParaRPr>
          </a:p>
          <a:p>
            <a:pPr marL="0" indent="0" algn="ctr">
              <a:buFont typeface="Arial" panose="020B0604020202020204" pitchFamily="34" charset="0"/>
              <a:buNone/>
            </a:pPr>
            <a:endParaRPr lang="en-US" sz="3200" dirty="0">
              <a:solidFill>
                <a:schemeClr val="bg2"/>
              </a:solidFill>
              <a:latin typeface="League Spartan"/>
            </a:endParaRPr>
          </a:p>
          <a:p>
            <a:pPr marL="0" indent="0" algn="ctr">
              <a:buNone/>
            </a:pPr>
            <a:r>
              <a:rPr lang="en-US" sz="4800" dirty="0">
                <a:solidFill>
                  <a:schemeClr val="accent1"/>
                </a:solidFill>
                <a:latin typeface="League Spartan"/>
              </a:rPr>
              <a:t>Open Ended Questions</a:t>
            </a:r>
          </a:p>
        </p:txBody>
      </p:sp>
    </p:spTree>
    <p:extLst>
      <p:ext uri="{BB962C8B-B14F-4D97-AF65-F5344CB8AC3E}">
        <p14:creationId xmlns:p14="http://schemas.microsoft.com/office/powerpoint/2010/main" val="2147885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9A2FFF0E-DC54-44C7-9289-7DD3B80F2CA0}"/>
              </a:ext>
            </a:extLst>
          </p:cNvPr>
          <p:cNvCxnSpPr>
            <a:cxnSpLocks/>
          </p:cNvCxnSpPr>
          <p:nvPr/>
        </p:nvCxnSpPr>
        <p:spPr>
          <a:xfrm>
            <a:off x="0" y="2134947"/>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C1959726-074D-4828-B788-903ADAE198F7}"/>
              </a:ext>
            </a:extLst>
          </p:cNvPr>
          <p:cNvSpPr txBox="1">
            <a:spLocks/>
          </p:cNvSpPr>
          <p:nvPr/>
        </p:nvSpPr>
        <p:spPr>
          <a:xfrm>
            <a:off x="2178562" y="437315"/>
            <a:ext cx="4786876" cy="108307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solidFill>
                  <a:schemeClr val="tx2"/>
                </a:solidFill>
              </a:rPr>
              <a:t>Open Ended Questions Practice!</a:t>
            </a:r>
          </a:p>
        </p:txBody>
      </p:sp>
      <p:grpSp>
        <p:nvGrpSpPr>
          <p:cNvPr id="10" name="Group 9">
            <a:extLst>
              <a:ext uri="{FF2B5EF4-FFF2-40B4-BE49-F238E27FC236}">
                <a16:creationId xmlns:a16="http://schemas.microsoft.com/office/drawing/2014/main" id="{4AE498CB-6589-4AB7-BB2C-4B5ECB8B1517}"/>
              </a:ext>
            </a:extLst>
          </p:cNvPr>
          <p:cNvGrpSpPr/>
          <p:nvPr/>
        </p:nvGrpSpPr>
        <p:grpSpPr>
          <a:xfrm>
            <a:off x="707178" y="3604973"/>
            <a:ext cx="2139630" cy="2139630"/>
            <a:chOff x="624950" y="2328760"/>
            <a:chExt cx="2315603" cy="2315603"/>
          </a:xfrm>
          <a:noFill/>
        </p:grpSpPr>
        <p:sp>
          <p:nvSpPr>
            <p:cNvPr id="3" name="Oval 2">
              <a:extLst>
                <a:ext uri="{FF2B5EF4-FFF2-40B4-BE49-F238E27FC236}">
                  <a16:creationId xmlns:a16="http://schemas.microsoft.com/office/drawing/2014/main" id="{D3435915-1539-488D-8EEC-9D49DF97E603}"/>
                </a:ext>
              </a:extLst>
            </p:cNvPr>
            <p:cNvSpPr/>
            <p:nvPr/>
          </p:nvSpPr>
          <p:spPr>
            <a:xfrm>
              <a:off x="624950" y="2328760"/>
              <a:ext cx="2315603" cy="2315603"/>
            </a:xfrm>
            <a:prstGeom prst="ellipse">
              <a:avLst/>
            </a:prstGeom>
            <a:grp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14A8DB10-93BA-4684-88A2-CA65908172C3}"/>
                </a:ext>
              </a:extLst>
            </p:cNvPr>
            <p:cNvSpPr/>
            <p:nvPr/>
          </p:nvSpPr>
          <p:spPr>
            <a:xfrm>
              <a:off x="1014085" y="3009507"/>
              <a:ext cx="1537332" cy="899342"/>
            </a:xfrm>
            <a:prstGeom prst="rect">
              <a:avLst/>
            </a:prstGeom>
            <a:grpFill/>
            <a:ln>
              <a:noFill/>
            </a:ln>
          </p:spPr>
          <p:txBody>
            <a:bodyPr wrap="square">
              <a:spAutoFit/>
            </a:bodyPr>
            <a:lstStyle/>
            <a:p>
              <a:pPr algn="ctr"/>
              <a:r>
                <a:rPr lang="en-US" sz="2400" b="1" dirty="0">
                  <a:solidFill>
                    <a:schemeClr val="accent4"/>
                  </a:solidFill>
                </a:rPr>
                <a:t>Groups of 3</a:t>
              </a:r>
            </a:p>
          </p:txBody>
        </p:sp>
      </p:grpSp>
      <p:sp>
        <p:nvSpPr>
          <p:cNvPr id="5" name="Rectangle 4">
            <a:extLst>
              <a:ext uri="{FF2B5EF4-FFF2-40B4-BE49-F238E27FC236}">
                <a16:creationId xmlns:a16="http://schemas.microsoft.com/office/drawing/2014/main" id="{F2D7758C-BA7F-4FF5-8E7A-F353EF18943A}"/>
              </a:ext>
            </a:extLst>
          </p:cNvPr>
          <p:cNvSpPr/>
          <p:nvPr/>
        </p:nvSpPr>
        <p:spPr>
          <a:xfrm>
            <a:off x="3228735" y="3429000"/>
            <a:ext cx="2866173" cy="1200329"/>
          </a:xfrm>
          <a:prstGeom prst="rect">
            <a:avLst/>
          </a:prstGeom>
        </p:spPr>
        <p:txBody>
          <a:bodyPr wrap="square">
            <a:spAutoFit/>
          </a:bodyPr>
          <a:lstStyle/>
          <a:p>
            <a:pPr algn="ctr"/>
            <a:r>
              <a:rPr lang="en-US" sz="2400" dirty="0">
                <a:solidFill>
                  <a:schemeClr val="accent4"/>
                </a:solidFill>
              </a:rPr>
              <a:t>Pick </a:t>
            </a:r>
            <a:r>
              <a:rPr lang="en-US" sz="2400" b="1" dirty="0">
                <a:solidFill>
                  <a:schemeClr val="accent4"/>
                </a:solidFill>
              </a:rPr>
              <a:t>something real </a:t>
            </a:r>
            <a:r>
              <a:rPr lang="en-US" sz="2400" dirty="0">
                <a:solidFill>
                  <a:schemeClr val="accent4"/>
                </a:solidFill>
              </a:rPr>
              <a:t>to practice with</a:t>
            </a:r>
          </a:p>
        </p:txBody>
      </p:sp>
      <p:sp>
        <p:nvSpPr>
          <p:cNvPr id="7" name="TextBox 6">
            <a:extLst>
              <a:ext uri="{FF2B5EF4-FFF2-40B4-BE49-F238E27FC236}">
                <a16:creationId xmlns:a16="http://schemas.microsoft.com/office/drawing/2014/main" id="{62A988BD-9E7C-4E34-98A0-919C562DA68A}"/>
              </a:ext>
            </a:extLst>
          </p:cNvPr>
          <p:cNvSpPr txBox="1"/>
          <p:nvPr/>
        </p:nvSpPr>
        <p:spPr>
          <a:xfrm>
            <a:off x="611792" y="2748251"/>
            <a:ext cx="2506372" cy="584775"/>
          </a:xfrm>
          <a:prstGeom prst="rect">
            <a:avLst/>
          </a:prstGeom>
          <a:noFill/>
        </p:spPr>
        <p:txBody>
          <a:bodyPr wrap="square" rtlCol="0">
            <a:spAutoFit/>
          </a:bodyPr>
          <a:lstStyle/>
          <a:p>
            <a:pPr algn="ctr"/>
            <a:r>
              <a:rPr lang="en-GB" sz="3200" spc="300" dirty="0">
                <a:solidFill>
                  <a:schemeClr val="accent1"/>
                </a:solidFill>
                <a:latin typeface="+mj-lt"/>
              </a:rPr>
              <a:t>Step 1</a:t>
            </a:r>
          </a:p>
        </p:txBody>
      </p:sp>
      <p:sp>
        <p:nvSpPr>
          <p:cNvPr id="11" name="TextBox 10">
            <a:extLst>
              <a:ext uri="{FF2B5EF4-FFF2-40B4-BE49-F238E27FC236}">
                <a16:creationId xmlns:a16="http://schemas.microsoft.com/office/drawing/2014/main" id="{E8394F6F-F0D0-4D36-A70D-FFCD3653C1FD}"/>
              </a:ext>
            </a:extLst>
          </p:cNvPr>
          <p:cNvSpPr txBox="1"/>
          <p:nvPr/>
        </p:nvSpPr>
        <p:spPr>
          <a:xfrm>
            <a:off x="3411915" y="2748250"/>
            <a:ext cx="2506372" cy="584775"/>
          </a:xfrm>
          <a:prstGeom prst="rect">
            <a:avLst/>
          </a:prstGeom>
          <a:noFill/>
        </p:spPr>
        <p:txBody>
          <a:bodyPr wrap="square" rtlCol="0">
            <a:spAutoFit/>
          </a:bodyPr>
          <a:lstStyle/>
          <a:p>
            <a:pPr algn="ctr"/>
            <a:r>
              <a:rPr lang="en-GB" sz="3200" spc="300" dirty="0">
                <a:solidFill>
                  <a:schemeClr val="accent1"/>
                </a:solidFill>
                <a:latin typeface="+mj-lt"/>
              </a:rPr>
              <a:t>Step 2 </a:t>
            </a:r>
          </a:p>
        </p:txBody>
      </p:sp>
      <p:sp>
        <p:nvSpPr>
          <p:cNvPr id="12" name="TextBox 11">
            <a:extLst>
              <a:ext uri="{FF2B5EF4-FFF2-40B4-BE49-F238E27FC236}">
                <a16:creationId xmlns:a16="http://schemas.microsoft.com/office/drawing/2014/main" id="{59711D6E-0A32-4A51-BC69-9C57F64A4858}"/>
              </a:ext>
            </a:extLst>
          </p:cNvPr>
          <p:cNvSpPr txBox="1"/>
          <p:nvPr/>
        </p:nvSpPr>
        <p:spPr>
          <a:xfrm>
            <a:off x="6121222" y="2748250"/>
            <a:ext cx="2506372" cy="584775"/>
          </a:xfrm>
          <a:prstGeom prst="rect">
            <a:avLst/>
          </a:prstGeom>
          <a:noFill/>
        </p:spPr>
        <p:txBody>
          <a:bodyPr wrap="square" rtlCol="0">
            <a:spAutoFit/>
          </a:bodyPr>
          <a:lstStyle/>
          <a:p>
            <a:pPr algn="ctr"/>
            <a:r>
              <a:rPr lang="en-GB" sz="3200" spc="300" dirty="0">
                <a:solidFill>
                  <a:schemeClr val="accent1"/>
                </a:solidFill>
                <a:latin typeface="+mj-lt"/>
              </a:rPr>
              <a:t>Step 3</a:t>
            </a:r>
          </a:p>
        </p:txBody>
      </p:sp>
      <p:sp>
        <p:nvSpPr>
          <p:cNvPr id="13" name="Rectangle 12">
            <a:extLst>
              <a:ext uri="{FF2B5EF4-FFF2-40B4-BE49-F238E27FC236}">
                <a16:creationId xmlns:a16="http://schemas.microsoft.com/office/drawing/2014/main" id="{760DCC83-AA78-4248-9D0E-2D18BF545536}"/>
              </a:ext>
            </a:extLst>
          </p:cNvPr>
          <p:cNvSpPr/>
          <p:nvPr/>
        </p:nvSpPr>
        <p:spPr>
          <a:xfrm>
            <a:off x="6555896" y="3549526"/>
            <a:ext cx="1676488" cy="523220"/>
          </a:xfrm>
          <a:prstGeom prst="rect">
            <a:avLst/>
          </a:prstGeom>
        </p:spPr>
        <p:txBody>
          <a:bodyPr wrap="square">
            <a:spAutoFit/>
          </a:bodyPr>
          <a:lstStyle/>
          <a:p>
            <a:pPr algn="ctr"/>
            <a:r>
              <a:rPr lang="en-US" sz="2800" b="1" dirty="0">
                <a:solidFill>
                  <a:schemeClr val="accent4"/>
                </a:solidFill>
              </a:rPr>
              <a:t>Switch</a:t>
            </a:r>
          </a:p>
        </p:txBody>
      </p:sp>
      <p:sp>
        <p:nvSpPr>
          <p:cNvPr id="14" name="Oval 13">
            <a:extLst>
              <a:ext uri="{FF2B5EF4-FFF2-40B4-BE49-F238E27FC236}">
                <a16:creationId xmlns:a16="http://schemas.microsoft.com/office/drawing/2014/main" id="{DE6067D8-7747-4BF9-8553-C2F17FC16DDD}"/>
              </a:ext>
            </a:extLst>
          </p:cNvPr>
          <p:cNvSpPr/>
          <p:nvPr/>
        </p:nvSpPr>
        <p:spPr>
          <a:xfrm>
            <a:off x="1599661" y="1999016"/>
            <a:ext cx="300395" cy="3003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a:extLst>
              <a:ext uri="{FF2B5EF4-FFF2-40B4-BE49-F238E27FC236}">
                <a16:creationId xmlns:a16="http://schemas.microsoft.com/office/drawing/2014/main" id="{3A6C06A1-A621-4238-81C2-32E2D25D4161}"/>
              </a:ext>
            </a:extLst>
          </p:cNvPr>
          <p:cNvSpPr/>
          <p:nvPr/>
        </p:nvSpPr>
        <p:spPr>
          <a:xfrm>
            <a:off x="4421802" y="2014100"/>
            <a:ext cx="300395" cy="3003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a:extLst>
              <a:ext uri="{FF2B5EF4-FFF2-40B4-BE49-F238E27FC236}">
                <a16:creationId xmlns:a16="http://schemas.microsoft.com/office/drawing/2014/main" id="{5F8D7EE6-64D6-4064-AF4E-09B2F1D14B55}"/>
              </a:ext>
            </a:extLst>
          </p:cNvPr>
          <p:cNvSpPr/>
          <p:nvPr/>
        </p:nvSpPr>
        <p:spPr>
          <a:xfrm>
            <a:off x="7243943" y="2029184"/>
            <a:ext cx="300395" cy="3003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78191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person, building, indoor, phone&#10;&#10;Description automatically generated">
            <a:extLst>
              <a:ext uri="{FF2B5EF4-FFF2-40B4-BE49-F238E27FC236}">
                <a16:creationId xmlns:a16="http://schemas.microsoft.com/office/drawing/2014/main" id="{97817B85-2BF8-314B-AD27-E588AB9F807E}"/>
              </a:ext>
            </a:extLst>
          </p:cNvPr>
          <p:cNvPicPr>
            <a:picLocks noChangeAspect="1"/>
          </p:cNvPicPr>
          <p:nvPr/>
        </p:nvPicPr>
        <p:blipFill rotWithShape="1">
          <a:blip r:embed="rId2">
            <a:alphaModFix amt="61000"/>
            <a:extLst>
              <a:ext uri="{28A0092B-C50C-407E-A947-70E740481C1C}">
                <a14:useLocalDpi xmlns:a14="http://schemas.microsoft.com/office/drawing/2010/main" val="0"/>
              </a:ext>
            </a:extLst>
          </a:blip>
          <a:srcRect l="11000" r="-1" b="-1"/>
          <a:stretch/>
        </p:blipFill>
        <p:spPr>
          <a:xfrm>
            <a:off x="0" y="0"/>
            <a:ext cx="9144000" cy="6858000"/>
          </a:xfrm>
          <a:prstGeom prst="rect">
            <a:avLst/>
          </a:prstGeom>
        </p:spPr>
      </p:pic>
      <p:sp>
        <p:nvSpPr>
          <p:cNvPr id="4" name="Rectangle 3">
            <a:extLst>
              <a:ext uri="{FF2B5EF4-FFF2-40B4-BE49-F238E27FC236}">
                <a16:creationId xmlns:a16="http://schemas.microsoft.com/office/drawing/2014/main" id="{17402F3A-378F-DD48-A364-5E9ECC655D2D}"/>
              </a:ext>
            </a:extLst>
          </p:cNvPr>
          <p:cNvSpPr/>
          <p:nvPr/>
        </p:nvSpPr>
        <p:spPr>
          <a:xfrm>
            <a:off x="486697" y="3790335"/>
            <a:ext cx="7639663" cy="1569660"/>
          </a:xfrm>
          <a:prstGeom prst="rect">
            <a:avLst/>
          </a:prstGeom>
        </p:spPr>
        <p:txBody>
          <a:bodyPr wrap="square">
            <a:spAutoFit/>
          </a:bodyPr>
          <a:lstStyle/>
          <a:p>
            <a:pPr algn="ctr"/>
            <a:r>
              <a:rPr lang="en-US" sz="4800" dirty="0">
                <a:solidFill>
                  <a:schemeClr val="accent1"/>
                </a:solidFill>
                <a:latin typeface="League Spartan"/>
              </a:rPr>
              <a:t>Principle MI Strategies:</a:t>
            </a:r>
            <a:endParaRPr lang="en-US" sz="4800" dirty="0">
              <a:latin typeface="League Spartan"/>
            </a:endParaRPr>
          </a:p>
          <a:p>
            <a:pPr algn="ctr"/>
            <a:r>
              <a:rPr lang="en-US" sz="4800" dirty="0">
                <a:latin typeface="League Spartan"/>
              </a:rPr>
              <a:t> </a:t>
            </a:r>
            <a:r>
              <a:rPr lang="en-US" sz="4800" dirty="0">
                <a:solidFill>
                  <a:schemeClr val="accent1"/>
                </a:solidFill>
                <a:latin typeface="League Spartan"/>
              </a:rPr>
              <a:t>Reflective Listening</a:t>
            </a:r>
          </a:p>
        </p:txBody>
      </p:sp>
      <p:pic>
        <p:nvPicPr>
          <p:cNvPr id="5" name="Graphic 4" descr="Monitor">
            <a:extLst>
              <a:ext uri="{FF2B5EF4-FFF2-40B4-BE49-F238E27FC236}">
                <a16:creationId xmlns:a16="http://schemas.microsoft.com/office/drawing/2014/main" id="{5171319E-9EE3-4742-8E4C-A5D2486432D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971301" y="4092311"/>
            <a:ext cx="907026" cy="907026"/>
          </a:xfrm>
          <a:prstGeom prst="rect">
            <a:avLst/>
          </a:prstGeom>
        </p:spPr>
      </p:pic>
      <p:pic>
        <p:nvPicPr>
          <p:cNvPr id="6" name="Graphic 5" descr="Board Room">
            <a:extLst>
              <a:ext uri="{FF2B5EF4-FFF2-40B4-BE49-F238E27FC236}">
                <a16:creationId xmlns:a16="http://schemas.microsoft.com/office/drawing/2014/main" id="{AFA87A15-4CCC-7648-B693-68647F220A8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971301" y="4999337"/>
            <a:ext cx="907026" cy="907026"/>
          </a:xfrm>
          <a:prstGeom prst="rect">
            <a:avLst/>
          </a:prstGeom>
        </p:spPr>
      </p:pic>
      <p:pic>
        <p:nvPicPr>
          <p:cNvPr id="7" name="Graphic 6" descr="Speaker Phone">
            <a:extLst>
              <a:ext uri="{FF2B5EF4-FFF2-40B4-BE49-F238E27FC236}">
                <a16:creationId xmlns:a16="http://schemas.microsoft.com/office/drawing/2014/main" id="{12D4D16D-E919-CB44-8E6D-8C2DFA49767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971301" y="5800733"/>
            <a:ext cx="1028285" cy="907026"/>
          </a:xfrm>
          <a:prstGeom prst="rect">
            <a:avLst/>
          </a:prstGeom>
        </p:spPr>
      </p:pic>
    </p:spTree>
    <p:extLst>
      <p:ext uri="{BB962C8B-B14F-4D97-AF65-F5344CB8AC3E}">
        <p14:creationId xmlns:p14="http://schemas.microsoft.com/office/powerpoint/2010/main" val="23812181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CB36948-5A2E-4ACF-8713-E5162F3A862C}"/>
              </a:ext>
            </a:extLst>
          </p:cNvPr>
          <p:cNvSpPr>
            <a:spLocks noGrp="1"/>
          </p:cNvSpPr>
          <p:nvPr>
            <p:ph type="body" sz="quarter" idx="10"/>
          </p:nvPr>
        </p:nvSpPr>
        <p:spPr>
          <a:xfrm>
            <a:off x="953876" y="2708024"/>
            <a:ext cx="7236259" cy="1719252"/>
          </a:xfrm>
        </p:spPr>
        <p:txBody>
          <a:bodyPr>
            <a:normAutofit/>
          </a:bodyPr>
          <a:lstStyle/>
          <a:p>
            <a:r>
              <a:rPr lang="en-US" sz="4800" dirty="0"/>
              <a:t>Repeating important words and phrases</a:t>
            </a:r>
          </a:p>
          <a:p>
            <a:endParaRPr lang="en-GB" sz="4800" dirty="0"/>
          </a:p>
        </p:txBody>
      </p:sp>
    </p:spTree>
    <p:extLst>
      <p:ext uri="{BB962C8B-B14F-4D97-AF65-F5344CB8AC3E}">
        <p14:creationId xmlns:p14="http://schemas.microsoft.com/office/powerpoint/2010/main" val="997396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D260FD2C-366B-4BC5-B68F-3F2D77F40A96}"/>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tretch>
            <a:fillRect/>
          </a:stretch>
        </p:blipFill>
        <p:spPr>
          <a:xfrm>
            <a:off x="0" y="-1"/>
            <a:ext cx="4793226" cy="6858001"/>
          </a:xfrm>
        </p:spPr>
      </p:pic>
      <p:sp>
        <p:nvSpPr>
          <p:cNvPr id="5" name="Rectangle 4">
            <a:extLst>
              <a:ext uri="{FF2B5EF4-FFF2-40B4-BE49-F238E27FC236}">
                <a16:creationId xmlns:a16="http://schemas.microsoft.com/office/drawing/2014/main" id="{48881EF9-FC6D-4EB0-8A98-5FA04743DA6D}"/>
              </a:ext>
            </a:extLst>
          </p:cNvPr>
          <p:cNvSpPr/>
          <p:nvPr/>
        </p:nvSpPr>
        <p:spPr>
          <a:xfrm>
            <a:off x="5147187" y="1120877"/>
            <a:ext cx="3657600" cy="3985067"/>
          </a:xfrm>
          <a:prstGeom prst="rect">
            <a:avLst/>
          </a:prstGeom>
        </p:spPr>
        <p:txBody>
          <a:bodyPr wrap="square">
            <a:spAutoFit/>
          </a:bodyPr>
          <a:lstStyle/>
          <a:p>
            <a:pPr>
              <a:spcBef>
                <a:spcPts val="750"/>
              </a:spcBef>
            </a:pPr>
            <a:r>
              <a:rPr lang="en-US" sz="3600" dirty="0">
                <a:solidFill>
                  <a:schemeClr val="bg1"/>
                </a:solidFill>
                <a:latin typeface="Open Sans" panose="020B0606030504020204" pitchFamily="34" charset="0"/>
                <a:ea typeface="Open Sans" panose="020B0606030504020204" pitchFamily="34" charset="0"/>
                <a:cs typeface="Open Sans" panose="020B0606030504020204" pitchFamily="34" charset="0"/>
              </a:rPr>
              <a:t> It is often engaged when we want to </a:t>
            </a:r>
            <a:r>
              <a:rPr lang="en-US" sz="36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help others make changes </a:t>
            </a:r>
            <a:r>
              <a:rPr lang="en-US" sz="3600" dirty="0">
                <a:solidFill>
                  <a:schemeClr val="bg1"/>
                </a:solidFill>
                <a:latin typeface="Open Sans" panose="020B0606030504020204" pitchFamily="34" charset="0"/>
                <a:ea typeface="Open Sans" panose="020B0606030504020204" pitchFamily="34" charset="0"/>
                <a:cs typeface="Open Sans" panose="020B0606030504020204" pitchFamily="34" charset="0"/>
              </a:rPr>
              <a:t>that would enhance their wellbeing. </a:t>
            </a:r>
            <a:endParaRPr lang="en-GB" sz="3600" dirty="0">
              <a:solidFill>
                <a:schemeClr val="accent5">
                  <a:lumMod val="20000"/>
                  <a:lumOff val="8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9221709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erson, indoor, wall, sitting&#10;&#10;Description generated with very high confidence">
            <a:extLst>
              <a:ext uri="{FF2B5EF4-FFF2-40B4-BE49-F238E27FC236}">
                <a16:creationId xmlns:a16="http://schemas.microsoft.com/office/drawing/2014/main" id="{A4128830-CE4F-4E7A-9567-F86FF02E0F2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72001" y="-13857"/>
            <a:ext cx="4572000" cy="6871857"/>
          </a:xfrm>
          <a:prstGeom prst="rect">
            <a:avLst/>
          </a:prstGeom>
        </p:spPr>
      </p:pic>
      <p:sp>
        <p:nvSpPr>
          <p:cNvPr id="6" name="Rectangle 5">
            <a:extLst>
              <a:ext uri="{FF2B5EF4-FFF2-40B4-BE49-F238E27FC236}">
                <a16:creationId xmlns:a16="http://schemas.microsoft.com/office/drawing/2014/main" id="{5F209088-28B5-48AB-AE77-A03975A56BDC}"/>
              </a:ext>
            </a:extLst>
          </p:cNvPr>
          <p:cNvSpPr/>
          <p:nvPr/>
        </p:nvSpPr>
        <p:spPr>
          <a:xfrm>
            <a:off x="250722" y="398206"/>
            <a:ext cx="4159045" cy="5262979"/>
          </a:xfrm>
          <a:prstGeom prst="rect">
            <a:avLst/>
          </a:prstGeom>
        </p:spPr>
        <p:txBody>
          <a:bodyPr wrap="square">
            <a:spAutoFit/>
          </a:bodyPr>
          <a:lstStyle/>
          <a:p>
            <a:r>
              <a:rPr lang="en-US" sz="6000" b="1" dirty="0">
                <a:solidFill>
                  <a:schemeClr val="accent4"/>
                </a:solidFill>
              </a:rPr>
              <a:t>Reflective Listening is </a:t>
            </a:r>
            <a:r>
              <a:rPr lang="en-US" sz="6000" b="1" dirty="0">
                <a:solidFill>
                  <a:schemeClr val="accent1"/>
                </a:solidFill>
              </a:rPr>
              <a:t>Vital </a:t>
            </a:r>
          </a:p>
          <a:p>
            <a:r>
              <a:rPr lang="en-US" sz="6000" b="1" dirty="0">
                <a:solidFill>
                  <a:schemeClr val="accent4"/>
                </a:solidFill>
              </a:rPr>
              <a:t>on the </a:t>
            </a:r>
            <a:r>
              <a:rPr lang="en-US" sz="9600" b="1" dirty="0">
                <a:solidFill>
                  <a:schemeClr val="accent4"/>
                </a:solidFill>
              </a:rPr>
              <a:t>phone</a:t>
            </a:r>
          </a:p>
        </p:txBody>
      </p:sp>
    </p:spTree>
    <p:extLst>
      <p:ext uri="{BB962C8B-B14F-4D97-AF65-F5344CB8AC3E}">
        <p14:creationId xmlns:p14="http://schemas.microsoft.com/office/powerpoint/2010/main" val="3698174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73A0CFB-EE5E-4F43-8F0D-D9E2588D3F3E}"/>
              </a:ext>
            </a:extLst>
          </p:cNvPr>
          <p:cNvSpPr>
            <a:spLocks noGrp="1"/>
          </p:cNvSpPr>
          <p:nvPr>
            <p:ph type="body" sz="quarter" idx="10"/>
          </p:nvPr>
        </p:nvSpPr>
        <p:spPr>
          <a:xfrm>
            <a:off x="598277" y="2155244"/>
            <a:ext cx="8389605" cy="1666816"/>
          </a:xfrm>
        </p:spPr>
        <p:txBody>
          <a:bodyPr/>
          <a:lstStyle/>
          <a:p>
            <a:pPr algn="ctr"/>
            <a:r>
              <a:rPr lang="en-GB" sz="6000" dirty="0"/>
              <a:t>Types of</a:t>
            </a:r>
          </a:p>
          <a:p>
            <a:pPr algn="ctr"/>
            <a:r>
              <a:rPr lang="en-GB" sz="6000" dirty="0"/>
              <a:t>Reflective Listening</a:t>
            </a:r>
          </a:p>
        </p:txBody>
      </p:sp>
    </p:spTree>
    <p:extLst>
      <p:ext uri="{BB962C8B-B14F-4D97-AF65-F5344CB8AC3E}">
        <p14:creationId xmlns:p14="http://schemas.microsoft.com/office/powerpoint/2010/main" val="3860681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3E8A078F-AC91-42E4-A19D-7CB26FC1560A}"/>
              </a:ext>
            </a:extLst>
          </p:cNvPr>
          <p:cNvGrpSpPr/>
          <p:nvPr/>
        </p:nvGrpSpPr>
        <p:grpSpPr>
          <a:xfrm>
            <a:off x="3290086" y="1563375"/>
            <a:ext cx="5464249" cy="4300753"/>
            <a:chOff x="3526907" y="1563375"/>
            <a:chExt cx="5464249" cy="4300753"/>
          </a:xfrm>
        </p:grpSpPr>
        <p:sp>
          <p:nvSpPr>
            <p:cNvPr id="3" name="TextBox 2">
              <a:extLst>
                <a:ext uri="{FF2B5EF4-FFF2-40B4-BE49-F238E27FC236}">
                  <a16:creationId xmlns:a16="http://schemas.microsoft.com/office/drawing/2014/main" id="{57CF0120-E5DD-4B4D-ADAD-A95C2D477618}"/>
                </a:ext>
              </a:extLst>
            </p:cNvPr>
            <p:cNvSpPr txBox="1"/>
            <p:nvPr/>
          </p:nvSpPr>
          <p:spPr>
            <a:xfrm>
              <a:off x="3558924" y="1578821"/>
              <a:ext cx="1344414" cy="923330"/>
            </a:xfrm>
            <a:prstGeom prst="rect">
              <a:avLst/>
            </a:prstGeom>
            <a:noFill/>
          </p:spPr>
          <p:txBody>
            <a:bodyPr wrap="square" rtlCol="0">
              <a:spAutoFit/>
            </a:bodyPr>
            <a:lstStyle/>
            <a:p>
              <a:r>
                <a:rPr lang="en-GB" sz="5400" spc="300" dirty="0">
                  <a:solidFill>
                    <a:schemeClr val="bg2"/>
                  </a:solidFill>
                  <a:latin typeface="+mj-lt"/>
                </a:rPr>
                <a:t>01</a:t>
              </a:r>
            </a:p>
          </p:txBody>
        </p:sp>
        <p:sp>
          <p:nvSpPr>
            <p:cNvPr id="4" name="Rectangle 3">
              <a:extLst>
                <a:ext uri="{FF2B5EF4-FFF2-40B4-BE49-F238E27FC236}">
                  <a16:creationId xmlns:a16="http://schemas.microsoft.com/office/drawing/2014/main" id="{D740202E-1D67-497D-A54F-42DF248505A4}"/>
                </a:ext>
              </a:extLst>
            </p:cNvPr>
            <p:cNvSpPr/>
            <p:nvPr/>
          </p:nvSpPr>
          <p:spPr>
            <a:xfrm>
              <a:off x="5061213" y="1563375"/>
              <a:ext cx="3181542" cy="769441"/>
            </a:xfrm>
            <a:prstGeom prst="rect">
              <a:avLst/>
            </a:prstGeom>
          </p:spPr>
          <p:txBody>
            <a:bodyPr wrap="square">
              <a:spAutoFit/>
            </a:bodyPr>
            <a:lstStyle/>
            <a:p>
              <a:r>
                <a:rPr lang="en-US" sz="4400" b="1" dirty="0">
                  <a:solidFill>
                    <a:schemeClr val="bg2"/>
                  </a:solidFill>
                </a:rPr>
                <a:t>Summary</a:t>
              </a:r>
            </a:p>
          </p:txBody>
        </p:sp>
        <p:sp>
          <p:nvSpPr>
            <p:cNvPr id="5" name="TextBox 4">
              <a:extLst>
                <a:ext uri="{FF2B5EF4-FFF2-40B4-BE49-F238E27FC236}">
                  <a16:creationId xmlns:a16="http://schemas.microsoft.com/office/drawing/2014/main" id="{9E4B7A63-B7C6-4C9F-AF52-EB7BA1061EBA}"/>
                </a:ext>
              </a:extLst>
            </p:cNvPr>
            <p:cNvSpPr txBox="1"/>
            <p:nvPr/>
          </p:nvSpPr>
          <p:spPr>
            <a:xfrm>
              <a:off x="3526907" y="2986016"/>
              <a:ext cx="1427511" cy="923330"/>
            </a:xfrm>
            <a:prstGeom prst="rect">
              <a:avLst/>
            </a:prstGeom>
            <a:noFill/>
          </p:spPr>
          <p:txBody>
            <a:bodyPr wrap="square" rtlCol="0">
              <a:spAutoFit/>
            </a:bodyPr>
            <a:lstStyle/>
            <a:p>
              <a:r>
                <a:rPr lang="en-GB" sz="5400" dirty="0">
                  <a:solidFill>
                    <a:schemeClr val="bg2"/>
                  </a:solidFill>
                  <a:latin typeface="+mj-lt"/>
                </a:rPr>
                <a:t>02</a:t>
              </a:r>
            </a:p>
          </p:txBody>
        </p:sp>
        <p:sp>
          <p:nvSpPr>
            <p:cNvPr id="7" name="TextBox 6">
              <a:extLst>
                <a:ext uri="{FF2B5EF4-FFF2-40B4-BE49-F238E27FC236}">
                  <a16:creationId xmlns:a16="http://schemas.microsoft.com/office/drawing/2014/main" id="{533FE3D9-5173-4CC8-B09D-492426B7D110}"/>
                </a:ext>
              </a:extLst>
            </p:cNvPr>
            <p:cNvSpPr txBox="1"/>
            <p:nvPr/>
          </p:nvSpPr>
          <p:spPr>
            <a:xfrm>
              <a:off x="3526907" y="4393211"/>
              <a:ext cx="1427511" cy="923330"/>
            </a:xfrm>
            <a:prstGeom prst="rect">
              <a:avLst/>
            </a:prstGeom>
            <a:noFill/>
          </p:spPr>
          <p:txBody>
            <a:bodyPr wrap="square" rtlCol="0">
              <a:spAutoFit/>
            </a:bodyPr>
            <a:lstStyle/>
            <a:p>
              <a:r>
                <a:rPr lang="en-GB" sz="5400" dirty="0">
                  <a:solidFill>
                    <a:schemeClr val="bg2"/>
                  </a:solidFill>
                  <a:latin typeface="+mj-lt"/>
                </a:rPr>
                <a:t>03</a:t>
              </a:r>
            </a:p>
          </p:txBody>
        </p:sp>
        <p:sp>
          <p:nvSpPr>
            <p:cNvPr id="9" name="Rectangle 8">
              <a:extLst>
                <a:ext uri="{FF2B5EF4-FFF2-40B4-BE49-F238E27FC236}">
                  <a16:creationId xmlns:a16="http://schemas.microsoft.com/office/drawing/2014/main" id="{D58BB3B5-D60D-4E64-901A-1EC4475630EB}"/>
                </a:ext>
              </a:extLst>
            </p:cNvPr>
            <p:cNvSpPr/>
            <p:nvPr/>
          </p:nvSpPr>
          <p:spPr>
            <a:xfrm>
              <a:off x="5061213" y="2651922"/>
              <a:ext cx="3635455" cy="1446550"/>
            </a:xfrm>
            <a:prstGeom prst="rect">
              <a:avLst/>
            </a:prstGeom>
          </p:spPr>
          <p:txBody>
            <a:bodyPr wrap="square">
              <a:spAutoFit/>
            </a:bodyPr>
            <a:lstStyle/>
            <a:p>
              <a:r>
                <a:rPr lang="en-US" sz="4400" b="1" dirty="0">
                  <a:solidFill>
                    <a:schemeClr val="bg2"/>
                  </a:solidFill>
                </a:rPr>
                <a:t>Selected exact words</a:t>
              </a:r>
            </a:p>
          </p:txBody>
        </p:sp>
        <p:sp>
          <p:nvSpPr>
            <p:cNvPr id="10" name="Rectangle 9">
              <a:extLst>
                <a:ext uri="{FF2B5EF4-FFF2-40B4-BE49-F238E27FC236}">
                  <a16:creationId xmlns:a16="http://schemas.microsoft.com/office/drawing/2014/main" id="{5392516C-A2B7-42F4-85F9-1159E4BE5E52}"/>
                </a:ext>
              </a:extLst>
            </p:cNvPr>
            <p:cNvSpPr/>
            <p:nvPr/>
          </p:nvSpPr>
          <p:spPr>
            <a:xfrm>
              <a:off x="4954418" y="4417578"/>
              <a:ext cx="4036738" cy="1446550"/>
            </a:xfrm>
            <a:prstGeom prst="rect">
              <a:avLst/>
            </a:prstGeom>
          </p:spPr>
          <p:txBody>
            <a:bodyPr wrap="square">
              <a:spAutoFit/>
            </a:bodyPr>
            <a:lstStyle/>
            <a:p>
              <a:r>
                <a:rPr lang="en-US" sz="4400" b="1" dirty="0">
                  <a:solidFill>
                    <a:schemeClr val="bg2"/>
                  </a:solidFill>
                </a:rPr>
                <a:t>Double-sided reflection</a:t>
              </a:r>
            </a:p>
          </p:txBody>
        </p:sp>
      </p:grpSp>
    </p:spTree>
    <p:extLst>
      <p:ext uri="{BB962C8B-B14F-4D97-AF65-F5344CB8AC3E}">
        <p14:creationId xmlns:p14="http://schemas.microsoft.com/office/powerpoint/2010/main" val="2307003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43CCE07D-2B00-4577-9290-CC1DA296C271}"/>
              </a:ext>
            </a:extLst>
          </p:cNvPr>
          <p:cNvSpPr txBox="1">
            <a:spLocks/>
          </p:cNvSpPr>
          <p:nvPr/>
        </p:nvSpPr>
        <p:spPr>
          <a:xfrm>
            <a:off x="825500" y="2644775"/>
            <a:ext cx="7493000" cy="156845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3200" dirty="0">
                <a:solidFill>
                  <a:schemeClr val="bg2"/>
                </a:solidFill>
                <a:latin typeface="League Spartan"/>
              </a:rPr>
              <a:t>Demonstration: </a:t>
            </a:r>
          </a:p>
          <a:p>
            <a:pPr marL="0" indent="0" algn="ctr">
              <a:buFont typeface="Arial" panose="020B0604020202020204" pitchFamily="34" charset="0"/>
              <a:buNone/>
            </a:pPr>
            <a:endParaRPr lang="en-US" sz="3200" dirty="0">
              <a:solidFill>
                <a:schemeClr val="bg2"/>
              </a:solidFill>
              <a:latin typeface="League Spartan"/>
            </a:endParaRPr>
          </a:p>
          <a:p>
            <a:pPr marL="0" indent="0" algn="ctr">
              <a:buNone/>
            </a:pPr>
            <a:r>
              <a:rPr lang="en-US" sz="5200" dirty="0">
                <a:solidFill>
                  <a:schemeClr val="accent1"/>
                </a:solidFill>
                <a:latin typeface="League Spartan"/>
              </a:rPr>
              <a:t>Reflective Listening</a:t>
            </a:r>
          </a:p>
        </p:txBody>
      </p:sp>
    </p:spTree>
    <p:extLst>
      <p:ext uri="{BB962C8B-B14F-4D97-AF65-F5344CB8AC3E}">
        <p14:creationId xmlns:p14="http://schemas.microsoft.com/office/powerpoint/2010/main" val="2168537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9A2FFF0E-DC54-44C7-9289-7DD3B80F2CA0}"/>
              </a:ext>
            </a:extLst>
          </p:cNvPr>
          <p:cNvCxnSpPr>
            <a:cxnSpLocks/>
          </p:cNvCxnSpPr>
          <p:nvPr/>
        </p:nvCxnSpPr>
        <p:spPr>
          <a:xfrm>
            <a:off x="0" y="2134947"/>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C1959726-074D-4828-B788-903ADAE198F7}"/>
              </a:ext>
            </a:extLst>
          </p:cNvPr>
          <p:cNvSpPr txBox="1">
            <a:spLocks/>
          </p:cNvSpPr>
          <p:nvPr/>
        </p:nvSpPr>
        <p:spPr>
          <a:xfrm>
            <a:off x="1448359" y="437315"/>
            <a:ext cx="6202342" cy="108307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solidFill>
                  <a:schemeClr val="tx2"/>
                </a:solidFill>
              </a:rPr>
              <a:t> Practice</a:t>
            </a:r>
          </a:p>
        </p:txBody>
      </p:sp>
      <p:grpSp>
        <p:nvGrpSpPr>
          <p:cNvPr id="10" name="Group 9">
            <a:extLst>
              <a:ext uri="{FF2B5EF4-FFF2-40B4-BE49-F238E27FC236}">
                <a16:creationId xmlns:a16="http://schemas.microsoft.com/office/drawing/2014/main" id="{4AE498CB-6589-4AB7-BB2C-4B5ECB8B1517}"/>
              </a:ext>
            </a:extLst>
          </p:cNvPr>
          <p:cNvGrpSpPr/>
          <p:nvPr/>
        </p:nvGrpSpPr>
        <p:grpSpPr>
          <a:xfrm>
            <a:off x="611791" y="3604973"/>
            <a:ext cx="2475570" cy="2139630"/>
            <a:chOff x="521718" y="2328760"/>
            <a:chExt cx="2679172" cy="2315603"/>
          </a:xfrm>
          <a:noFill/>
        </p:grpSpPr>
        <p:sp>
          <p:nvSpPr>
            <p:cNvPr id="3" name="Oval 2">
              <a:extLst>
                <a:ext uri="{FF2B5EF4-FFF2-40B4-BE49-F238E27FC236}">
                  <a16:creationId xmlns:a16="http://schemas.microsoft.com/office/drawing/2014/main" id="{D3435915-1539-488D-8EEC-9D49DF97E603}"/>
                </a:ext>
              </a:extLst>
            </p:cNvPr>
            <p:cNvSpPr/>
            <p:nvPr/>
          </p:nvSpPr>
          <p:spPr>
            <a:xfrm>
              <a:off x="624950" y="2328760"/>
              <a:ext cx="2315603" cy="2315603"/>
            </a:xfrm>
            <a:prstGeom prst="ellipse">
              <a:avLst/>
            </a:prstGeom>
            <a:grp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14A8DB10-93BA-4684-88A2-CA65908172C3}"/>
                </a:ext>
              </a:extLst>
            </p:cNvPr>
            <p:cNvSpPr/>
            <p:nvPr/>
          </p:nvSpPr>
          <p:spPr>
            <a:xfrm>
              <a:off x="521718" y="2837036"/>
              <a:ext cx="2679172" cy="832723"/>
            </a:xfrm>
            <a:prstGeom prst="rect">
              <a:avLst/>
            </a:prstGeom>
            <a:grpFill/>
            <a:ln>
              <a:noFill/>
            </a:ln>
          </p:spPr>
          <p:txBody>
            <a:bodyPr wrap="square">
              <a:spAutoFit/>
            </a:bodyPr>
            <a:lstStyle/>
            <a:p>
              <a:pPr algn="ctr"/>
              <a:r>
                <a:rPr lang="en-US" sz="2200" b="1" dirty="0">
                  <a:solidFill>
                    <a:schemeClr val="accent4"/>
                  </a:solidFill>
                </a:rPr>
                <a:t>Empathic Communication</a:t>
              </a:r>
            </a:p>
          </p:txBody>
        </p:sp>
      </p:grpSp>
      <p:sp>
        <p:nvSpPr>
          <p:cNvPr id="7" name="TextBox 6">
            <a:extLst>
              <a:ext uri="{FF2B5EF4-FFF2-40B4-BE49-F238E27FC236}">
                <a16:creationId xmlns:a16="http://schemas.microsoft.com/office/drawing/2014/main" id="{62A988BD-9E7C-4E34-98A0-919C562DA68A}"/>
              </a:ext>
            </a:extLst>
          </p:cNvPr>
          <p:cNvSpPr txBox="1"/>
          <p:nvPr/>
        </p:nvSpPr>
        <p:spPr>
          <a:xfrm>
            <a:off x="611792" y="2748251"/>
            <a:ext cx="2506372" cy="584775"/>
          </a:xfrm>
          <a:prstGeom prst="rect">
            <a:avLst/>
          </a:prstGeom>
          <a:noFill/>
        </p:spPr>
        <p:txBody>
          <a:bodyPr wrap="square" rtlCol="0">
            <a:spAutoFit/>
          </a:bodyPr>
          <a:lstStyle/>
          <a:p>
            <a:pPr algn="ctr"/>
            <a:r>
              <a:rPr lang="en-GB" sz="3200" spc="300" dirty="0">
                <a:solidFill>
                  <a:schemeClr val="accent1"/>
                </a:solidFill>
                <a:latin typeface="+mj-lt"/>
              </a:rPr>
              <a:t>Practice</a:t>
            </a:r>
          </a:p>
        </p:txBody>
      </p:sp>
      <p:sp>
        <p:nvSpPr>
          <p:cNvPr id="11" name="TextBox 10">
            <a:extLst>
              <a:ext uri="{FF2B5EF4-FFF2-40B4-BE49-F238E27FC236}">
                <a16:creationId xmlns:a16="http://schemas.microsoft.com/office/drawing/2014/main" id="{E8394F6F-F0D0-4D36-A70D-FFCD3653C1FD}"/>
              </a:ext>
            </a:extLst>
          </p:cNvPr>
          <p:cNvSpPr txBox="1"/>
          <p:nvPr/>
        </p:nvSpPr>
        <p:spPr>
          <a:xfrm>
            <a:off x="3411915" y="2748250"/>
            <a:ext cx="2506372" cy="584775"/>
          </a:xfrm>
          <a:prstGeom prst="rect">
            <a:avLst/>
          </a:prstGeom>
          <a:noFill/>
        </p:spPr>
        <p:txBody>
          <a:bodyPr wrap="square" rtlCol="0">
            <a:spAutoFit/>
          </a:bodyPr>
          <a:lstStyle/>
          <a:p>
            <a:pPr algn="ctr"/>
            <a:r>
              <a:rPr lang="en-GB" sz="3200" spc="300" dirty="0">
                <a:solidFill>
                  <a:schemeClr val="accent1"/>
                </a:solidFill>
                <a:latin typeface="+mj-lt"/>
              </a:rPr>
              <a:t>Practice</a:t>
            </a:r>
          </a:p>
        </p:txBody>
      </p:sp>
      <p:sp>
        <p:nvSpPr>
          <p:cNvPr id="12" name="TextBox 11">
            <a:extLst>
              <a:ext uri="{FF2B5EF4-FFF2-40B4-BE49-F238E27FC236}">
                <a16:creationId xmlns:a16="http://schemas.microsoft.com/office/drawing/2014/main" id="{59711D6E-0A32-4A51-BC69-9C57F64A4858}"/>
              </a:ext>
            </a:extLst>
          </p:cNvPr>
          <p:cNvSpPr txBox="1"/>
          <p:nvPr/>
        </p:nvSpPr>
        <p:spPr>
          <a:xfrm>
            <a:off x="6121222" y="2748250"/>
            <a:ext cx="2506372" cy="584775"/>
          </a:xfrm>
          <a:prstGeom prst="rect">
            <a:avLst/>
          </a:prstGeom>
          <a:noFill/>
        </p:spPr>
        <p:txBody>
          <a:bodyPr wrap="square" rtlCol="0">
            <a:spAutoFit/>
          </a:bodyPr>
          <a:lstStyle/>
          <a:p>
            <a:pPr algn="ctr"/>
            <a:r>
              <a:rPr lang="en-GB" sz="3200" spc="300" dirty="0">
                <a:solidFill>
                  <a:schemeClr val="accent1"/>
                </a:solidFill>
                <a:latin typeface="+mj-lt"/>
              </a:rPr>
              <a:t>Practice</a:t>
            </a:r>
          </a:p>
        </p:txBody>
      </p:sp>
      <p:sp>
        <p:nvSpPr>
          <p:cNvPr id="14" name="Oval 13">
            <a:extLst>
              <a:ext uri="{FF2B5EF4-FFF2-40B4-BE49-F238E27FC236}">
                <a16:creationId xmlns:a16="http://schemas.microsoft.com/office/drawing/2014/main" id="{DE6067D8-7747-4BF9-8553-C2F17FC16DDD}"/>
              </a:ext>
            </a:extLst>
          </p:cNvPr>
          <p:cNvSpPr/>
          <p:nvPr/>
        </p:nvSpPr>
        <p:spPr>
          <a:xfrm>
            <a:off x="1599661" y="1999016"/>
            <a:ext cx="300395" cy="3003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a:extLst>
              <a:ext uri="{FF2B5EF4-FFF2-40B4-BE49-F238E27FC236}">
                <a16:creationId xmlns:a16="http://schemas.microsoft.com/office/drawing/2014/main" id="{3A6C06A1-A621-4238-81C2-32E2D25D4161}"/>
              </a:ext>
            </a:extLst>
          </p:cNvPr>
          <p:cNvSpPr/>
          <p:nvPr/>
        </p:nvSpPr>
        <p:spPr>
          <a:xfrm>
            <a:off x="4421802" y="2014100"/>
            <a:ext cx="300395" cy="3003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a:extLst>
              <a:ext uri="{FF2B5EF4-FFF2-40B4-BE49-F238E27FC236}">
                <a16:creationId xmlns:a16="http://schemas.microsoft.com/office/drawing/2014/main" id="{5F8D7EE6-64D6-4064-AF4E-09B2F1D14B55}"/>
              </a:ext>
            </a:extLst>
          </p:cNvPr>
          <p:cNvSpPr/>
          <p:nvPr/>
        </p:nvSpPr>
        <p:spPr>
          <a:xfrm>
            <a:off x="7243943" y="2029184"/>
            <a:ext cx="300395" cy="3003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1" name="Graphic 19">
            <a:extLst>
              <a:ext uri="{FF2B5EF4-FFF2-40B4-BE49-F238E27FC236}">
                <a16:creationId xmlns:a16="http://schemas.microsoft.com/office/drawing/2014/main" id="{2D3E435B-3EE7-4F33-BB71-746242797614}"/>
              </a:ext>
            </a:extLst>
          </p:cNvPr>
          <p:cNvGrpSpPr/>
          <p:nvPr/>
        </p:nvGrpSpPr>
        <p:grpSpPr>
          <a:xfrm flipH="1">
            <a:off x="3863715" y="3699135"/>
            <a:ext cx="1247742" cy="1369541"/>
            <a:chOff x="6148659" y="2377189"/>
            <a:chExt cx="2140146" cy="2278220"/>
          </a:xfrm>
        </p:grpSpPr>
        <p:sp>
          <p:nvSpPr>
            <p:cNvPr id="22" name="Freeform: Shape 21">
              <a:extLst>
                <a:ext uri="{FF2B5EF4-FFF2-40B4-BE49-F238E27FC236}">
                  <a16:creationId xmlns:a16="http://schemas.microsoft.com/office/drawing/2014/main" id="{77CD9AE3-A7B9-48B3-A8FC-4A0C5D7DBA0A}"/>
                </a:ext>
              </a:extLst>
            </p:cNvPr>
            <p:cNvSpPr/>
            <p:nvPr/>
          </p:nvSpPr>
          <p:spPr>
            <a:xfrm>
              <a:off x="7977290" y="3795573"/>
              <a:ext cx="345185" cy="207111"/>
            </a:xfrm>
            <a:custGeom>
              <a:avLst/>
              <a:gdLst>
                <a:gd name="connsiteX0" fmla="*/ 253984 w 345184"/>
                <a:gd name="connsiteY0" fmla="*/ 185575 h 207110"/>
                <a:gd name="connsiteX1" fmla="*/ 316117 w 345184"/>
                <a:gd name="connsiteY1" fmla="*/ 132647 h 207110"/>
                <a:gd name="connsiteX2" fmla="*/ 263189 w 345184"/>
                <a:gd name="connsiteY2" fmla="*/ 70513 h 207110"/>
                <a:gd name="connsiteX3" fmla="*/ 109006 w 345184"/>
                <a:gd name="connsiteY3" fmla="*/ 42898 h 207110"/>
                <a:gd name="connsiteX4" fmla="*/ 42271 w 345184"/>
                <a:gd name="connsiteY4" fmla="*/ 88923 h 207110"/>
                <a:gd name="connsiteX5" fmla="*/ 88295 w 345184"/>
                <a:gd name="connsiteY5" fmla="*/ 155659 h 207110"/>
                <a:gd name="connsiteX6" fmla="*/ 242478 w 345184"/>
                <a:gd name="connsiteY6" fmla="*/ 183274 h 207110"/>
                <a:gd name="connsiteX7" fmla="*/ 253984 w 345184"/>
                <a:gd name="connsiteY7" fmla="*/ 185575 h 207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5184" h="207110">
                  <a:moveTo>
                    <a:pt x="253984" y="185575"/>
                  </a:moveTo>
                  <a:cubicBezTo>
                    <a:pt x="286201" y="187876"/>
                    <a:pt x="313816" y="164864"/>
                    <a:pt x="316117" y="132647"/>
                  </a:cubicBezTo>
                  <a:cubicBezTo>
                    <a:pt x="318418" y="100429"/>
                    <a:pt x="295406" y="72815"/>
                    <a:pt x="263189" y="70513"/>
                  </a:cubicBezTo>
                  <a:lnTo>
                    <a:pt x="109006" y="42898"/>
                  </a:lnTo>
                  <a:cubicBezTo>
                    <a:pt x="76789" y="35995"/>
                    <a:pt x="46873" y="56706"/>
                    <a:pt x="42271" y="88923"/>
                  </a:cubicBezTo>
                  <a:cubicBezTo>
                    <a:pt x="37668" y="121140"/>
                    <a:pt x="56078" y="151056"/>
                    <a:pt x="88295" y="155659"/>
                  </a:cubicBezTo>
                  <a:lnTo>
                    <a:pt x="242478" y="183274"/>
                  </a:lnTo>
                  <a:cubicBezTo>
                    <a:pt x="247080" y="185575"/>
                    <a:pt x="251683" y="185575"/>
                    <a:pt x="253984" y="185575"/>
                  </a:cubicBezTo>
                  <a:close/>
                </a:path>
              </a:pathLst>
            </a:custGeom>
            <a:solidFill>
              <a:schemeClr val="accent1"/>
            </a:solidFill>
            <a:ln w="22942"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CD5F4DF1-5C32-45F5-A82D-D0D973825AEC}"/>
                </a:ext>
              </a:extLst>
            </p:cNvPr>
            <p:cNvSpPr/>
            <p:nvPr/>
          </p:nvSpPr>
          <p:spPr>
            <a:xfrm>
              <a:off x="7851591" y="3973723"/>
              <a:ext cx="253136" cy="299160"/>
            </a:xfrm>
            <a:custGeom>
              <a:avLst/>
              <a:gdLst>
                <a:gd name="connsiteX0" fmla="*/ 121945 w 253135"/>
                <a:gd name="connsiteY0" fmla="*/ 246753 h 299160"/>
                <a:gd name="connsiteX1" fmla="*/ 202489 w 253135"/>
                <a:gd name="connsiteY1" fmla="*/ 258259 h 299160"/>
                <a:gd name="connsiteX2" fmla="*/ 220898 w 253135"/>
                <a:gd name="connsiteY2" fmla="*/ 189222 h 299160"/>
                <a:gd name="connsiteX3" fmla="*/ 147259 w 253135"/>
                <a:gd name="connsiteY3" fmla="*/ 69558 h 299160"/>
                <a:gd name="connsiteX4" fmla="*/ 69017 w 253135"/>
                <a:gd name="connsiteY4" fmla="*/ 51149 h 299160"/>
                <a:gd name="connsiteX5" fmla="*/ 50607 w 253135"/>
                <a:gd name="connsiteY5" fmla="*/ 129390 h 299160"/>
                <a:gd name="connsiteX6" fmla="*/ 121945 w 253135"/>
                <a:gd name="connsiteY6" fmla="*/ 246753 h 29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135" h="299160">
                  <a:moveTo>
                    <a:pt x="121945" y="246753"/>
                  </a:moveTo>
                  <a:cubicBezTo>
                    <a:pt x="140355" y="272067"/>
                    <a:pt x="177175" y="276669"/>
                    <a:pt x="202489" y="258259"/>
                  </a:cubicBezTo>
                  <a:cubicBezTo>
                    <a:pt x="223199" y="242151"/>
                    <a:pt x="230103" y="212235"/>
                    <a:pt x="220898" y="189222"/>
                  </a:cubicBezTo>
                  <a:lnTo>
                    <a:pt x="147259" y="69558"/>
                  </a:lnTo>
                  <a:cubicBezTo>
                    <a:pt x="131150" y="41944"/>
                    <a:pt x="94330" y="32739"/>
                    <a:pt x="69017" y="51149"/>
                  </a:cubicBezTo>
                  <a:cubicBezTo>
                    <a:pt x="43703" y="69558"/>
                    <a:pt x="32197" y="104077"/>
                    <a:pt x="50607" y="129390"/>
                  </a:cubicBezTo>
                  <a:lnTo>
                    <a:pt x="121945" y="246753"/>
                  </a:lnTo>
                  <a:close/>
                </a:path>
              </a:pathLst>
            </a:custGeom>
            <a:solidFill>
              <a:schemeClr val="accent1"/>
            </a:solidFill>
            <a:ln w="22942"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08FB2905-83CA-4FC5-81D9-D1C90B992F09}"/>
                </a:ext>
              </a:extLst>
            </p:cNvPr>
            <p:cNvSpPr/>
            <p:nvPr/>
          </p:nvSpPr>
          <p:spPr>
            <a:xfrm>
              <a:off x="7928983" y="3504953"/>
              <a:ext cx="299160" cy="276148"/>
            </a:xfrm>
            <a:custGeom>
              <a:avLst/>
              <a:gdLst>
                <a:gd name="connsiteX0" fmla="*/ 99783 w 299160"/>
                <a:gd name="connsiteY0" fmla="*/ 241470 h 276147"/>
                <a:gd name="connsiteX1" fmla="*/ 134301 w 299160"/>
                <a:gd name="connsiteY1" fmla="*/ 229963 h 276147"/>
                <a:gd name="connsiteX2" fmla="*/ 244761 w 299160"/>
                <a:gd name="connsiteY2" fmla="*/ 144818 h 276147"/>
                <a:gd name="connsiteX3" fmla="*/ 256267 w 299160"/>
                <a:gd name="connsiteY3" fmla="*/ 64275 h 276147"/>
                <a:gd name="connsiteX4" fmla="*/ 175724 w 299160"/>
                <a:gd name="connsiteY4" fmla="*/ 52768 h 276147"/>
                <a:gd name="connsiteX5" fmla="*/ 175724 w 299160"/>
                <a:gd name="connsiteY5" fmla="*/ 52768 h 276147"/>
                <a:gd name="connsiteX6" fmla="*/ 65264 w 299160"/>
                <a:gd name="connsiteY6" fmla="*/ 137914 h 276147"/>
                <a:gd name="connsiteX7" fmla="*/ 53758 w 299160"/>
                <a:gd name="connsiteY7" fmla="*/ 218457 h 276147"/>
                <a:gd name="connsiteX8" fmla="*/ 99783 w 299160"/>
                <a:gd name="connsiteY8" fmla="*/ 241470 h 27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160" h="276147">
                  <a:moveTo>
                    <a:pt x="99783" y="241470"/>
                  </a:moveTo>
                  <a:cubicBezTo>
                    <a:pt x="113590" y="241470"/>
                    <a:pt x="125097" y="236867"/>
                    <a:pt x="134301" y="229963"/>
                  </a:cubicBezTo>
                  <a:lnTo>
                    <a:pt x="244761" y="144818"/>
                  </a:lnTo>
                  <a:cubicBezTo>
                    <a:pt x="270074" y="126408"/>
                    <a:pt x="274677" y="89588"/>
                    <a:pt x="256267" y="64275"/>
                  </a:cubicBezTo>
                  <a:cubicBezTo>
                    <a:pt x="237857" y="38961"/>
                    <a:pt x="201037" y="34359"/>
                    <a:pt x="175724" y="52768"/>
                  </a:cubicBezTo>
                  <a:lnTo>
                    <a:pt x="175724" y="52768"/>
                  </a:lnTo>
                  <a:lnTo>
                    <a:pt x="65264" y="137914"/>
                  </a:lnTo>
                  <a:cubicBezTo>
                    <a:pt x="39951" y="156324"/>
                    <a:pt x="33047" y="193144"/>
                    <a:pt x="53758" y="218457"/>
                  </a:cubicBezTo>
                  <a:cubicBezTo>
                    <a:pt x="62963" y="232265"/>
                    <a:pt x="81373" y="241470"/>
                    <a:pt x="99783" y="241470"/>
                  </a:cubicBezTo>
                  <a:close/>
                </a:path>
              </a:pathLst>
            </a:custGeom>
            <a:solidFill>
              <a:schemeClr val="accent1"/>
            </a:solidFill>
            <a:ln w="22942"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ECD657C-7FD9-4029-8DB2-A0D947703A54}"/>
                </a:ext>
              </a:extLst>
            </p:cNvPr>
            <p:cNvSpPr/>
            <p:nvPr/>
          </p:nvSpPr>
          <p:spPr>
            <a:xfrm>
              <a:off x="6106678" y="2335618"/>
              <a:ext cx="1887010" cy="2347257"/>
            </a:xfrm>
            <a:custGeom>
              <a:avLst/>
              <a:gdLst>
                <a:gd name="connsiteX0" fmla="*/ 1843846 w 1887010"/>
                <a:gd name="connsiteY0" fmla="*/ 978172 h 2347256"/>
                <a:gd name="connsiteX1" fmla="*/ 1774809 w 1887010"/>
                <a:gd name="connsiteY1" fmla="*/ 918340 h 2347256"/>
                <a:gd name="connsiteX2" fmla="*/ 1616024 w 1887010"/>
                <a:gd name="connsiteY2" fmla="*/ 674410 h 2347256"/>
                <a:gd name="connsiteX3" fmla="*/ 1606819 w 1887010"/>
                <a:gd name="connsiteY3" fmla="*/ 582360 h 2347256"/>
                <a:gd name="connsiteX4" fmla="*/ 900341 w 1887010"/>
                <a:gd name="connsiteY4" fmla="*/ 41571 h 2347256"/>
                <a:gd name="connsiteX5" fmla="*/ 891136 w 1887010"/>
                <a:gd name="connsiteY5" fmla="*/ 41571 h 2347256"/>
                <a:gd name="connsiteX6" fmla="*/ 44282 w 1887010"/>
                <a:gd name="connsiteY6" fmla="*/ 764158 h 2347256"/>
                <a:gd name="connsiteX7" fmla="*/ 157043 w 1887010"/>
                <a:gd name="connsiteY7" fmla="*/ 1240513 h 2347256"/>
                <a:gd name="connsiteX8" fmla="*/ 200766 w 1887010"/>
                <a:gd name="connsiteY8" fmla="*/ 1993016 h 2347256"/>
                <a:gd name="connsiteX9" fmla="*/ 212272 w 1887010"/>
                <a:gd name="connsiteY9" fmla="*/ 2059751 h 2347256"/>
                <a:gd name="connsiteX10" fmla="*/ 895738 w 1887010"/>
                <a:gd name="connsiteY10" fmla="*/ 2319791 h 2347256"/>
                <a:gd name="connsiteX11" fmla="*/ 1118958 w 1887010"/>
                <a:gd name="connsiteY11" fmla="*/ 2294477 h 2347256"/>
                <a:gd name="connsiteX12" fmla="*/ 1164983 w 1887010"/>
                <a:gd name="connsiteY12" fmla="*/ 2239248 h 2347256"/>
                <a:gd name="connsiteX13" fmla="*/ 1164983 w 1887010"/>
                <a:gd name="connsiteY13" fmla="*/ 2002221 h 2347256"/>
                <a:gd name="connsiteX14" fmla="*/ 1215610 w 1887010"/>
                <a:gd name="connsiteY14" fmla="*/ 2009124 h 2347256"/>
                <a:gd name="connsiteX15" fmla="*/ 1507866 w 1887010"/>
                <a:gd name="connsiteY15" fmla="*/ 1995317 h 2347256"/>
                <a:gd name="connsiteX16" fmla="*/ 1668952 w 1887010"/>
                <a:gd name="connsiteY16" fmla="*/ 1758290 h 2347256"/>
                <a:gd name="connsiteX17" fmla="*/ 1662049 w 1887010"/>
                <a:gd name="connsiteY17" fmla="*/ 1732976 h 2347256"/>
                <a:gd name="connsiteX18" fmla="*/ 1668952 w 1887010"/>
                <a:gd name="connsiteY18" fmla="*/ 1677747 h 2347256"/>
                <a:gd name="connsiteX19" fmla="*/ 1675856 w 1887010"/>
                <a:gd name="connsiteY19" fmla="*/ 1650132 h 2347256"/>
                <a:gd name="connsiteX20" fmla="*/ 1664350 w 1887010"/>
                <a:gd name="connsiteY20" fmla="*/ 1574191 h 2347256"/>
                <a:gd name="connsiteX21" fmla="*/ 1599915 w 1887010"/>
                <a:gd name="connsiteY21" fmla="*/ 1532769 h 2347256"/>
                <a:gd name="connsiteX22" fmla="*/ 1461842 w 1887010"/>
                <a:gd name="connsiteY22" fmla="*/ 1445322 h 2347256"/>
                <a:gd name="connsiteX23" fmla="*/ 1687362 w 1887010"/>
                <a:gd name="connsiteY23" fmla="*/ 1413105 h 2347256"/>
                <a:gd name="connsiteX24" fmla="*/ 1726483 w 1887010"/>
                <a:gd name="connsiteY24" fmla="*/ 1355574 h 2347256"/>
                <a:gd name="connsiteX25" fmla="*/ 1719580 w 1887010"/>
                <a:gd name="connsiteY25" fmla="*/ 1219802 h 2347256"/>
                <a:gd name="connsiteX26" fmla="*/ 1830039 w 1887010"/>
                <a:gd name="connsiteY26" fmla="*/ 1143861 h 2347256"/>
                <a:gd name="connsiteX27" fmla="*/ 1843846 w 1887010"/>
                <a:gd name="connsiteY27" fmla="*/ 978172 h 2347256"/>
                <a:gd name="connsiteX28" fmla="*/ 1742592 w 1887010"/>
                <a:gd name="connsiteY28" fmla="*/ 1067920 h 2347256"/>
                <a:gd name="connsiteX29" fmla="*/ 1641338 w 1887010"/>
                <a:gd name="connsiteY29" fmla="*/ 1123150 h 2347256"/>
                <a:gd name="connsiteX30" fmla="*/ 1599915 w 1887010"/>
                <a:gd name="connsiteY30" fmla="*/ 1180681 h 2347256"/>
                <a:gd name="connsiteX31" fmla="*/ 1606819 w 1887010"/>
                <a:gd name="connsiteY31" fmla="*/ 1314152 h 2347256"/>
                <a:gd name="connsiteX32" fmla="*/ 1445733 w 1887010"/>
                <a:gd name="connsiteY32" fmla="*/ 1327960 h 2347256"/>
                <a:gd name="connsiteX33" fmla="*/ 1360587 w 1887010"/>
                <a:gd name="connsiteY33" fmla="*/ 1367080 h 2347256"/>
                <a:gd name="connsiteX34" fmla="*/ 1344479 w 1887010"/>
                <a:gd name="connsiteY34" fmla="*/ 1461431 h 2347256"/>
                <a:gd name="connsiteX35" fmla="*/ 1558493 w 1887010"/>
                <a:gd name="connsiteY35" fmla="*/ 1638626 h 2347256"/>
                <a:gd name="connsiteX36" fmla="*/ 1556192 w 1887010"/>
                <a:gd name="connsiteY36" fmla="*/ 1647831 h 2347256"/>
                <a:gd name="connsiteX37" fmla="*/ 1551590 w 1887010"/>
                <a:gd name="connsiteY37" fmla="*/ 1758290 h 2347256"/>
                <a:gd name="connsiteX38" fmla="*/ 1553891 w 1887010"/>
                <a:gd name="connsiteY38" fmla="*/ 1765194 h 2347256"/>
                <a:gd name="connsiteX39" fmla="*/ 1546987 w 1887010"/>
                <a:gd name="connsiteY39" fmla="*/ 1838833 h 2347256"/>
                <a:gd name="connsiteX40" fmla="*/ 1487155 w 1887010"/>
                <a:gd name="connsiteY40" fmla="*/ 1882557 h 2347256"/>
                <a:gd name="connsiteX41" fmla="*/ 1224815 w 1887010"/>
                <a:gd name="connsiteY41" fmla="*/ 1894063 h 2347256"/>
                <a:gd name="connsiteX42" fmla="*/ 976281 w 1887010"/>
                <a:gd name="connsiteY42" fmla="*/ 1822725 h 2347256"/>
                <a:gd name="connsiteX43" fmla="*/ 854316 w 1887010"/>
                <a:gd name="connsiteY43" fmla="*/ 1719169 h 2347256"/>
                <a:gd name="connsiteX44" fmla="*/ 773773 w 1887010"/>
                <a:gd name="connsiteY44" fmla="*/ 1703060 h 2347256"/>
                <a:gd name="connsiteX45" fmla="*/ 757664 w 1887010"/>
                <a:gd name="connsiteY45" fmla="*/ 1783604 h 2347256"/>
                <a:gd name="connsiteX46" fmla="*/ 921052 w 1887010"/>
                <a:gd name="connsiteY46" fmla="*/ 1926280 h 2347256"/>
                <a:gd name="connsiteX47" fmla="*/ 1047620 w 1887010"/>
                <a:gd name="connsiteY47" fmla="*/ 1979208 h 2347256"/>
                <a:gd name="connsiteX48" fmla="*/ 1047620 w 1887010"/>
                <a:gd name="connsiteY48" fmla="*/ 2193223 h 2347256"/>
                <a:gd name="connsiteX49" fmla="*/ 322732 w 1887010"/>
                <a:gd name="connsiteY49" fmla="*/ 2002221 h 2347256"/>
                <a:gd name="connsiteX50" fmla="*/ 253695 w 1887010"/>
                <a:gd name="connsiteY50" fmla="*/ 1180681 h 2347256"/>
                <a:gd name="connsiteX51" fmla="*/ 159344 w 1887010"/>
                <a:gd name="connsiteY51" fmla="*/ 773363 h 2347256"/>
                <a:gd name="connsiteX52" fmla="*/ 891136 w 1887010"/>
                <a:gd name="connsiteY52" fmla="*/ 156632 h 2347256"/>
                <a:gd name="connsiteX53" fmla="*/ 900341 w 1887010"/>
                <a:gd name="connsiteY53" fmla="*/ 156632 h 2347256"/>
                <a:gd name="connsiteX54" fmla="*/ 1494059 w 1887010"/>
                <a:gd name="connsiteY54" fmla="*/ 600770 h 2347256"/>
                <a:gd name="connsiteX55" fmla="*/ 1500963 w 1887010"/>
                <a:gd name="connsiteY55" fmla="*/ 681313 h 2347256"/>
                <a:gd name="connsiteX56" fmla="*/ 1719580 w 1887010"/>
                <a:gd name="connsiteY56" fmla="*/ 1021896 h 2347256"/>
                <a:gd name="connsiteX57" fmla="*/ 1744893 w 1887010"/>
                <a:gd name="connsiteY57" fmla="*/ 1038004 h 2347256"/>
                <a:gd name="connsiteX58" fmla="*/ 1742592 w 1887010"/>
                <a:gd name="connsiteY58" fmla="*/ 1067920 h 234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887010" h="2347256">
                  <a:moveTo>
                    <a:pt x="1843846" y="978172"/>
                  </a:moveTo>
                  <a:cubicBezTo>
                    <a:pt x="1827737" y="952859"/>
                    <a:pt x="1802424" y="932148"/>
                    <a:pt x="1774809" y="918340"/>
                  </a:cubicBezTo>
                  <a:cubicBezTo>
                    <a:pt x="1682760" y="870014"/>
                    <a:pt x="1620627" y="777965"/>
                    <a:pt x="1616024" y="674410"/>
                  </a:cubicBezTo>
                  <a:cubicBezTo>
                    <a:pt x="1613723" y="644494"/>
                    <a:pt x="1611422" y="612276"/>
                    <a:pt x="1606819" y="582360"/>
                  </a:cubicBezTo>
                  <a:cubicBezTo>
                    <a:pt x="1567698" y="336128"/>
                    <a:pt x="1411214" y="41571"/>
                    <a:pt x="900341" y="41571"/>
                  </a:cubicBezTo>
                  <a:lnTo>
                    <a:pt x="891136" y="41571"/>
                  </a:lnTo>
                  <a:cubicBezTo>
                    <a:pt x="435492" y="41571"/>
                    <a:pt x="78801" y="345333"/>
                    <a:pt x="44282" y="764158"/>
                  </a:cubicBezTo>
                  <a:cubicBezTo>
                    <a:pt x="30475" y="929846"/>
                    <a:pt x="69596" y="1097836"/>
                    <a:pt x="157043" y="1240513"/>
                  </a:cubicBezTo>
                  <a:cubicBezTo>
                    <a:pt x="299719" y="1468335"/>
                    <a:pt x="315828" y="1751386"/>
                    <a:pt x="200766" y="1993016"/>
                  </a:cubicBezTo>
                  <a:cubicBezTo>
                    <a:pt x="189260" y="2016028"/>
                    <a:pt x="193862" y="2041342"/>
                    <a:pt x="212272" y="2059751"/>
                  </a:cubicBezTo>
                  <a:cubicBezTo>
                    <a:pt x="400973" y="2225440"/>
                    <a:pt x="642603" y="2317490"/>
                    <a:pt x="895738" y="2319791"/>
                  </a:cubicBezTo>
                  <a:cubicBezTo>
                    <a:pt x="971679" y="2319791"/>
                    <a:pt x="1045318" y="2310586"/>
                    <a:pt x="1118958" y="2294477"/>
                  </a:cubicBezTo>
                  <a:cubicBezTo>
                    <a:pt x="1146573" y="2289875"/>
                    <a:pt x="1164983" y="2264561"/>
                    <a:pt x="1164983" y="2239248"/>
                  </a:cubicBezTo>
                  <a:lnTo>
                    <a:pt x="1164983" y="2002221"/>
                  </a:lnTo>
                  <a:cubicBezTo>
                    <a:pt x="1181091" y="2004522"/>
                    <a:pt x="1199501" y="2006823"/>
                    <a:pt x="1215610" y="2009124"/>
                  </a:cubicBezTo>
                  <a:cubicBezTo>
                    <a:pt x="1312261" y="2018329"/>
                    <a:pt x="1411214" y="2013727"/>
                    <a:pt x="1507866" y="1995317"/>
                  </a:cubicBezTo>
                  <a:cubicBezTo>
                    <a:pt x="1618325" y="1974606"/>
                    <a:pt x="1689663" y="1866448"/>
                    <a:pt x="1668952" y="1758290"/>
                  </a:cubicBezTo>
                  <a:cubicBezTo>
                    <a:pt x="1666651" y="1749085"/>
                    <a:pt x="1664350" y="1742181"/>
                    <a:pt x="1662049" y="1732976"/>
                  </a:cubicBezTo>
                  <a:cubicBezTo>
                    <a:pt x="1662049" y="1714567"/>
                    <a:pt x="1664350" y="1696157"/>
                    <a:pt x="1668952" y="1677747"/>
                  </a:cubicBezTo>
                  <a:lnTo>
                    <a:pt x="1675856" y="1650132"/>
                  </a:lnTo>
                  <a:cubicBezTo>
                    <a:pt x="1682760" y="1624819"/>
                    <a:pt x="1678157" y="1594903"/>
                    <a:pt x="1664350" y="1574191"/>
                  </a:cubicBezTo>
                  <a:cubicBezTo>
                    <a:pt x="1650543" y="1551179"/>
                    <a:pt x="1627530" y="1537372"/>
                    <a:pt x="1599915" y="1532769"/>
                  </a:cubicBezTo>
                  <a:cubicBezTo>
                    <a:pt x="1528577" y="1521263"/>
                    <a:pt x="1482553" y="1491347"/>
                    <a:pt x="1461842" y="1445322"/>
                  </a:cubicBezTo>
                  <a:cubicBezTo>
                    <a:pt x="1537782" y="1445322"/>
                    <a:pt x="1613723" y="1436117"/>
                    <a:pt x="1687362" y="1413105"/>
                  </a:cubicBezTo>
                  <a:cubicBezTo>
                    <a:pt x="1712676" y="1403900"/>
                    <a:pt x="1726483" y="1380888"/>
                    <a:pt x="1726483" y="1355574"/>
                  </a:cubicBezTo>
                  <a:lnTo>
                    <a:pt x="1719580" y="1219802"/>
                  </a:lnTo>
                  <a:cubicBezTo>
                    <a:pt x="1761002" y="1203693"/>
                    <a:pt x="1800123" y="1178380"/>
                    <a:pt x="1830039" y="1143861"/>
                  </a:cubicBezTo>
                  <a:cubicBezTo>
                    <a:pt x="1869160" y="1097836"/>
                    <a:pt x="1876063" y="1031101"/>
                    <a:pt x="1843846" y="978172"/>
                  </a:cubicBezTo>
                  <a:close/>
                  <a:moveTo>
                    <a:pt x="1742592" y="1067920"/>
                  </a:moveTo>
                  <a:cubicBezTo>
                    <a:pt x="1714977" y="1095535"/>
                    <a:pt x="1680459" y="1116246"/>
                    <a:pt x="1641338" y="1123150"/>
                  </a:cubicBezTo>
                  <a:cubicBezTo>
                    <a:pt x="1616024" y="1130054"/>
                    <a:pt x="1599915" y="1155367"/>
                    <a:pt x="1599915" y="1180681"/>
                  </a:cubicBezTo>
                  <a:lnTo>
                    <a:pt x="1606819" y="1314152"/>
                  </a:lnTo>
                  <a:cubicBezTo>
                    <a:pt x="1553891" y="1325658"/>
                    <a:pt x="1500963" y="1330261"/>
                    <a:pt x="1445733" y="1327960"/>
                  </a:cubicBezTo>
                  <a:cubicBezTo>
                    <a:pt x="1413516" y="1325658"/>
                    <a:pt x="1381298" y="1341767"/>
                    <a:pt x="1360587" y="1367080"/>
                  </a:cubicBezTo>
                  <a:cubicBezTo>
                    <a:pt x="1339876" y="1394695"/>
                    <a:pt x="1332972" y="1429214"/>
                    <a:pt x="1344479" y="1461431"/>
                  </a:cubicBezTo>
                  <a:cubicBezTo>
                    <a:pt x="1360587" y="1514359"/>
                    <a:pt x="1411214" y="1606409"/>
                    <a:pt x="1558493" y="1638626"/>
                  </a:cubicBezTo>
                  <a:lnTo>
                    <a:pt x="1556192" y="1647831"/>
                  </a:lnTo>
                  <a:cubicBezTo>
                    <a:pt x="1546987" y="1684651"/>
                    <a:pt x="1544686" y="1721470"/>
                    <a:pt x="1551590" y="1758290"/>
                  </a:cubicBezTo>
                  <a:cubicBezTo>
                    <a:pt x="1551590" y="1760591"/>
                    <a:pt x="1553891" y="1762893"/>
                    <a:pt x="1553891" y="1765194"/>
                  </a:cubicBezTo>
                  <a:cubicBezTo>
                    <a:pt x="1563096" y="1790507"/>
                    <a:pt x="1560795" y="1815821"/>
                    <a:pt x="1546987" y="1838833"/>
                  </a:cubicBezTo>
                  <a:cubicBezTo>
                    <a:pt x="1535481" y="1861845"/>
                    <a:pt x="1512469" y="1877954"/>
                    <a:pt x="1487155" y="1882557"/>
                  </a:cubicBezTo>
                  <a:cubicBezTo>
                    <a:pt x="1402009" y="1898665"/>
                    <a:pt x="1312261" y="1900966"/>
                    <a:pt x="1224815" y="1894063"/>
                  </a:cubicBezTo>
                  <a:cubicBezTo>
                    <a:pt x="1137368" y="1887159"/>
                    <a:pt x="1054523" y="1864147"/>
                    <a:pt x="976281" y="1822725"/>
                  </a:cubicBezTo>
                  <a:cubicBezTo>
                    <a:pt x="927956" y="1799712"/>
                    <a:pt x="886533" y="1762893"/>
                    <a:pt x="854316" y="1719169"/>
                  </a:cubicBezTo>
                  <a:cubicBezTo>
                    <a:pt x="835906" y="1691554"/>
                    <a:pt x="801388" y="1684651"/>
                    <a:pt x="773773" y="1703060"/>
                  </a:cubicBezTo>
                  <a:cubicBezTo>
                    <a:pt x="746158" y="1721470"/>
                    <a:pt x="739255" y="1755989"/>
                    <a:pt x="757664" y="1783604"/>
                  </a:cubicBezTo>
                  <a:cubicBezTo>
                    <a:pt x="799087" y="1843436"/>
                    <a:pt x="856617" y="1891762"/>
                    <a:pt x="921052" y="1926280"/>
                  </a:cubicBezTo>
                  <a:cubicBezTo>
                    <a:pt x="962474" y="1949292"/>
                    <a:pt x="1003896" y="1965401"/>
                    <a:pt x="1047620" y="1979208"/>
                  </a:cubicBezTo>
                  <a:lnTo>
                    <a:pt x="1047620" y="2193223"/>
                  </a:lnTo>
                  <a:cubicBezTo>
                    <a:pt x="684025" y="2255356"/>
                    <a:pt x="410178" y="2073559"/>
                    <a:pt x="322732" y="2002221"/>
                  </a:cubicBezTo>
                  <a:cubicBezTo>
                    <a:pt x="433191" y="1732976"/>
                    <a:pt x="407877" y="1426913"/>
                    <a:pt x="253695" y="1180681"/>
                  </a:cubicBezTo>
                  <a:cubicBezTo>
                    <a:pt x="180055" y="1058715"/>
                    <a:pt x="147838" y="916039"/>
                    <a:pt x="159344" y="773363"/>
                  </a:cubicBezTo>
                  <a:cubicBezTo>
                    <a:pt x="189260" y="416672"/>
                    <a:pt x="495324" y="156632"/>
                    <a:pt x="891136" y="156632"/>
                  </a:cubicBezTo>
                  <a:lnTo>
                    <a:pt x="900341" y="156632"/>
                  </a:lnTo>
                  <a:cubicBezTo>
                    <a:pt x="1250128" y="156632"/>
                    <a:pt x="1445733" y="301610"/>
                    <a:pt x="1494059" y="600770"/>
                  </a:cubicBezTo>
                  <a:cubicBezTo>
                    <a:pt x="1498661" y="628385"/>
                    <a:pt x="1500963" y="653698"/>
                    <a:pt x="1500963" y="681313"/>
                  </a:cubicBezTo>
                  <a:cubicBezTo>
                    <a:pt x="1507866" y="826291"/>
                    <a:pt x="1590711" y="955160"/>
                    <a:pt x="1719580" y="1021896"/>
                  </a:cubicBezTo>
                  <a:cubicBezTo>
                    <a:pt x="1728785" y="1026498"/>
                    <a:pt x="1737989" y="1031101"/>
                    <a:pt x="1744893" y="1038004"/>
                  </a:cubicBezTo>
                  <a:cubicBezTo>
                    <a:pt x="1751797" y="1047209"/>
                    <a:pt x="1749495" y="1058715"/>
                    <a:pt x="1742592" y="1067920"/>
                  </a:cubicBezTo>
                  <a:close/>
                </a:path>
              </a:pathLst>
            </a:custGeom>
            <a:solidFill>
              <a:schemeClr val="tx2"/>
            </a:solidFill>
            <a:ln w="22942" cap="flat">
              <a:noFill/>
              <a:prstDash val="solid"/>
              <a:miter/>
            </a:ln>
          </p:spPr>
          <p:txBody>
            <a:bodyPr rtlCol="0" anchor="ctr"/>
            <a:lstStyle/>
            <a:p>
              <a:endParaRPr lang="en-GB"/>
            </a:p>
          </p:txBody>
        </p:sp>
      </p:grpSp>
      <p:sp>
        <p:nvSpPr>
          <p:cNvPr id="6" name="Rectangle 5">
            <a:extLst>
              <a:ext uri="{FF2B5EF4-FFF2-40B4-BE49-F238E27FC236}">
                <a16:creationId xmlns:a16="http://schemas.microsoft.com/office/drawing/2014/main" id="{7B8F88A9-1C79-4D30-898B-C5ECEC701F1B}"/>
              </a:ext>
            </a:extLst>
          </p:cNvPr>
          <p:cNvSpPr/>
          <p:nvPr/>
        </p:nvSpPr>
        <p:spPr>
          <a:xfrm>
            <a:off x="3427994" y="5217241"/>
            <a:ext cx="2243072" cy="830997"/>
          </a:xfrm>
          <a:prstGeom prst="rect">
            <a:avLst/>
          </a:prstGeom>
          <a:grpFill/>
          <a:ln>
            <a:noFill/>
          </a:ln>
        </p:spPr>
        <p:txBody>
          <a:bodyPr wrap="square">
            <a:spAutoFit/>
          </a:bodyPr>
          <a:lstStyle/>
          <a:p>
            <a:pPr algn="ctr"/>
            <a:r>
              <a:rPr lang="en-US" sz="2400" b="1" dirty="0">
                <a:solidFill>
                  <a:schemeClr val="accent4"/>
                </a:solidFill>
              </a:rPr>
              <a:t>Open Ended Questions</a:t>
            </a:r>
          </a:p>
        </p:txBody>
      </p:sp>
      <p:grpSp>
        <p:nvGrpSpPr>
          <p:cNvPr id="26" name="Graphic 10">
            <a:extLst>
              <a:ext uri="{FF2B5EF4-FFF2-40B4-BE49-F238E27FC236}">
                <a16:creationId xmlns:a16="http://schemas.microsoft.com/office/drawing/2014/main" id="{A6A17967-9F17-441E-9244-D289C85EA629}"/>
              </a:ext>
            </a:extLst>
          </p:cNvPr>
          <p:cNvGrpSpPr/>
          <p:nvPr/>
        </p:nvGrpSpPr>
        <p:grpSpPr>
          <a:xfrm>
            <a:off x="6636774" y="3671698"/>
            <a:ext cx="1214337" cy="1410773"/>
            <a:chOff x="8688580" y="3315898"/>
            <a:chExt cx="1757945" cy="2042318"/>
          </a:xfrm>
        </p:grpSpPr>
        <p:sp>
          <p:nvSpPr>
            <p:cNvPr id="27" name="Freeform: Shape 26">
              <a:extLst>
                <a:ext uri="{FF2B5EF4-FFF2-40B4-BE49-F238E27FC236}">
                  <a16:creationId xmlns:a16="http://schemas.microsoft.com/office/drawing/2014/main" id="{05DE9E7F-4215-425D-9453-6E8029C99024}"/>
                </a:ext>
              </a:extLst>
            </p:cNvPr>
            <p:cNvSpPr/>
            <p:nvPr/>
          </p:nvSpPr>
          <p:spPr>
            <a:xfrm>
              <a:off x="9035844" y="4543114"/>
              <a:ext cx="361930" cy="491190"/>
            </a:xfrm>
            <a:custGeom>
              <a:avLst/>
              <a:gdLst>
                <a:gd name="connsiteX0" fmla="*/ 288699 w 361929"/>
                <a:gd name="connsiteY0" fmla="*/ 344594 h 491190"/>
                <a:gd name="connsiteX1" fmla="*/ 185290 w 361929"/>
                <a:gd name="connsiteY1" fmla="*/ 238600 h 491190"/>
                <a:gd name="connsiteX2" fmla="*/ 154268 w 361929"/>
                <a:gd name="connsiteY2" fmla="*/ 104169 h 491190"/>
                <a:gd name="connsiteX3" fmla="*/ 105149 w 361929"/>
                <a:gd name="connsiteY3" fmla="*/ 52465 h 491190"/>
                <a:gd name="connsiteX4" fmla="*/ 53444 w 361929"/>
                <a:gd name="connsiteY4" fmla="*/ 96413 h 491190"/>
                <a:gd name="connsiteX5" fmla="*/ 94808 w 361929"/>
                <a:gd name="connsiteY5" fmla="*/ 285134 h 491190"/>
                <a:gd name="connsiteX6" fmla="*/ 244750 w 361929"/>
                <a:gd name="connsiteY6" fmla="*/ 435076 h 491190"/>
                <a:gd name="connsiteX7" fmla="*/ 311966 w 361929"/>
                <a:gd name="connsiteY7" fmla="*/ 409224 h 491190"/>
                <a:gd name="connsiteX8" fmla="*/ 288699 w 361929"/>
                <a:gd name="connsiteY8" fmla="*/ 344594 h 491190"/>
                <a:gd name="connsiteX9" fmla="*/ 288699 w 361929"/>
                <a:gd name="connsiteY9" fmla="*/ 344594 h 491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929" h="491190">
                  <a:moveTo>
                    <a:pt x="288699" y="344594"/>
                  </a:moveTo>
                  <a:cubicBezTo>
                    <a:pt x="244750" y="321327"/>
                    <a:pt x="208557" y="285134"/>
                    <a:pt x="185290" y="238600"/>
                  </a:cubicBezTo>
                  <a:cubicBezTo>
                    <a:pt x="162023" y="197236"/>
                    <a:pt x="151683" y="150703"/>
                    <a:pt x="154268" y="104169"/>
                  </a:cubicBezTo>
                  <a:cubicBezTo>
                    <a:pt x="154268" y="75732"/>
                    <a:pt x="133586" y="52465"/>
                    <a:pt x="105149" y="52465"/>
                  </a:cubicBezTo>
                  <a:cubicBezTo>
                    <a:pt x="79297" y="52465"/>
                    <a:pt x="56030" y="70561"/>
                    <a:pt x="53444" y="96413"/>
                  </a:cubicBezTo>
                  <a:cubicBezTo>
                    <a:pt x="48274" y="161044"/>
                    <a:pt x="63785" y="228259"/>
                    <a:pt x="94808" y="285134"/>
                  </a:cubicBezTo>
                  <a:cubicBezTo>
                    <a:pt x="128416" y="349764"/>
                    <a:pt x="180120" y="401468"/>
                    <a:pt x="244750" y="435076"/>
                  </a:cubicBezTo>
                  <a:cubicBezTo>
                    <a:pt x="270602" y="445417"/>
                    <a:pt x="299040" y="435076"/>
                    <a:pt x="311966" y="409224"/>
                  </a:cubicBezTo>
                  <a:cubicBezTo>
                    <a:pt x="324892" y="383372"/>
                    <a:pt x="314551" y="354935"/>
                    <a:pt x="288699" y="344594"/>
                  </a:cubicBezTo>
                  <a:lnTo>
                    <a:pt x="288699" y="344594"/>
                  </a:lnTo>
                  <a:close/>
                </a:path>
              </a:pathLst>
            </a:custGeom>
            <a:solidFill>
              <a:schemeClr val="accent1"/>
            </a:solidFill>
            <a:ln w="25774"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0C4EFD05-A15F-4382-982A-9A4957654846}"/>
                </a:ext>
              </a:extLst>
            </p:cNvPr>
            <p:cNvSpPr/>
            <p:nvPr/>
          </p:nvSpPr>
          <p:spPr>
            <a:xfrm>
              <a:off x="8842159" y="4535140"/>
              <a:ext cx="465338" cy="646303"/>
            </a:xfrm>
            <a:custGeom>
              <a:avLst/>
              <a:gdLst>
                <a:gd name="connsiteX0" fmla="*/ 384145 w 465338"/>
                <a:gd name="connsiteY0" fmla="*/ 515436 h 646303"/>
                <a:gd name="connsiteX1" fmla="*/ 205765 w 465338"/>
                <a:gd name="connsiteY1" fmla="*/ 334471 h 646303"/>
                <a:gd name="connsiteX2" fmla="*/ 154061 w 465338"/>
                <a:gd name="connsiteY2" fmla="*/ 106972 h 646303"/>
                <a:gd name="connsiteX3" fmla="*/ 107527 w 465338"/>
                <a:gd name="connsiteY3" fmla="*/ 52683 h 646303"/>
                <a:gd name="connsiteX4" fmla="*/ 53238 w 465338"/>
                <a:gd name="connsiteY4" fmla="*/ 99217 h 646303"/>
                <a:gd name="connsiteX5" fmla="*/ 53238 w 465338"/>
                <a:gd name="connsiteY5" fmla="*/ 99217 h 646303"/>
                <a:gd name="connsiteX6" fmla="*/ 117868 w 465338"/>
                <a:gd name="connsiteY6" fmla="*/ 383590 h 646303"/>
                <a:gd name="connsiteX7" fmla="*/ 345367 w 465338"/>
                <a:gd name="connsiteY7" fmla="*/ 611089 h 646303"/>
                <a:gd name="connsiteX8" fmla="*/ 412582 w 465338"/>
                <a:gd name="connsiteY8" fmla="*/ 585237 h 646303"/>
                <a:gd name="connsiteX9" fmla="*/ 384145 w 465338"/>
                <a:gd name="connsiteY9" fmla="*/ 515436 h 646303"/>
                <a:gd name="connsiteX10" fmla="*/ 384145 w 465338"/>
                <a:gd name="connsiteY10" fmla="*/ 515436 h 646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5338" h="646303">
                  <a:moveTo>
                    <a:pt x="384145" y="515436"/>
                  </a:moveTo>
                  <a:cubicBezTo>
                    <a:pt x="306589" y="476658"/>
                    <a:pt x="244543" y="412027"/>
                    <a:pt x="205765" y="334471"/>
                  </a:cubicBezTo>
                  <a:cubicBezTo>
                    <a:pt x="166987" y="264670"/>
                    <a:pt x="148891" y="184529"/>
                    <a:pt x="154061" y="106972"/>
                  </a:cubicBezTo>
                  <a:cubicBezTo>
                    <a:pt x="156646" y="78535"/>
                    <a:pt x="135964" y="55268"/>
                    <a:pt x="107527" y="52683"/>
                  </a:cubicBezTo>
                  <a:cubicBezTo>
                    <a:pt x="79090" y="50098"/>
                    <a:pt x="55823" y="70779"/>
                    <a:pt x="53238" y="99217"/>
                  </a:cubicBezTo>
                  <a:lnTo>
                    <a:pt x="53238" y="99217"/>
                  </a:lnTo>
                  <a:cubicBezTo>
                    <a:pt x="48067" y="197455"/>
                    <a:pt x="68749" y="295693"/>
                    <a:pt x="117868" y="383590"/>
                  </a:cubicBezTo>
                  <a:cubicBezTo>
                    <a:pt x="166987" y="481828"/>
                    <a:pt x="247129" y="561970"/>
                    <a:pt x="345367" y="611089"/>
                  </a:cubicBezTo>
                  <a:cubicBezTo>
                    <a:pt x="371219" y="621430"/>
                    <a:pt x="399656" y="611089"/>
                    <a:pt x="412582" y="585237"/>
                  </a:cubicBezTo>
                  <a:cubicBezTo>
                    <a:pt x="422923" y="556799"/>
                    <a:pt x="412582" y="525777"/>
                    <a:pt x="384145" y="515436"/>
                  </a:cubicBezTo>
                  <a:lnTo>
                    <a:pt x="384145" y="515436"/>
                  </a:lnTo>
                  <a:close/>
                </a:path>
              </a:pathLst>
            </a:custGeom>
            <a:solidFill>
              <a:schemeClr val="accent1"/>
            </a:solidFill>
            <a:ln w="25774"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7804B20-E729-441A-BFDB-85A561D9A701}"/>
                </a:ext>
              </a:extLst>
            </p:cNvPr>
            <p:cNvSpPr/>
            <p:nvPr/>
          </p:nvSpPr>
          <p:spPr>
            <a:xfrm>
              <a:off x="8636859" y="4498947"/>
              <a:ext cx="568747" cy="878972"/>
            </a:xfrm>
            <a:custGeom>
              <a:avLst/>
              <a:gdLst>
                <a:gd name="connsiteX0" fmla="*/ 509304 w 568746"/>
                <a:gd name="connsiteY0" fmla="*/ 735179 h 878972"/>
                <a:gd name="connsiteX1" fmla="*/ 235272 w 568746"/>
                <a:gd name="connsiteY1" fmla="*/ 455976 h 878972"/>
                <a:gd name="connsiteX2" fmla="*/ 155130 w 568746"/>
                <a:gd name="connsiteY2" fmla="*/ 106972 h 878972"/>
                <a:gd name="connsiteX3" fmla="*/ 108596 w 568746"/>
                <a:gd name="connsiteY3" fmla="*/ 52683 h 878972"/>
                <a:gd name="connsiteX4" fmla="*/ 54307 w 568746"/>
                <a:gd name="connsiteY4" fmla="*/ 99217 h 878972"/>
                <a:gd name="connsiteX5" fmla="*/ 54307 w 568746"/>
                <a:gd name="connsiteY5" fmla="*/ 99217 h 878972"/>
                <a:gd name="connsiteX6" fmla="*/ 144789 w 568746"/>
                <a:gd name="connsiteY6" fmla="*/ 505095 h 878972"/>
                <a:gd name="connsiteX7" fmla="*/ 467941 w 568746"/>
                <a:gd name="connsiteY7" fmla="*/ 828247 h 878972"/>
                <a:gd name="connsiteX8" fmla="*/ 535156 w 568746"/>
                <a:gd name="connsiteY8" fmla="*/ 802395 h 878972"/>
                <a:gd name="connsiteX9" fmla="*/ 509304 w 568746"/>
                <a:gd name="connsiteY9" fmla="*/ 735179 h 878972"/>
                <a:gd name="connsiteX10" fmla="*/ 509304 w 568746"/>
                <a:gd name="connsiteY10" fmla="*/ 735179 h 878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746" h="878972">
                  <a:moveTo>
                    <a:pt x="509304" y="735179"/>
                  </a:moveTo>
                  <a:cubicBezTo>
                    <a:pt x="403310" y="688645"/>
                    <a:pt x="302487" y="585237"/>
                    <a:pt x="235272" y="455976"/>
                  </a:cubicBezTo>
                  <a:cubicBezTo>
                    <a:pt x="175812" y="349982"/>
                    <a:pt x="147374" y="228477"/>
                    <a:pt x="155130" y="106972"/>
                  </a:cubicBezTo>
                  <a:cubicBezTo>
                    <a:pt x="157715" y="78535"/>
                    <a:pt x="137034" y="55268"/>
                    <a:pt x="108596" y="52683"/>
                  </a:cubicBezTo>
                  <a:cubicBezTo>
                    <a:pt x="80159" y="50098"/>
                    <a:pt x="56892" y="70779"/>
                    <a:pt x="54307" y="99217"/>
                  </a:cubicBezTo>
                  <a:lnTo>
                    <a:pt x="54307" y="99217"/>
                  </a:lnTo>
                  <a:cubicBezTo>
                    <a:pt x="43966" y="241403"/>
                    <a:pt x="77574" y="381005"/>
                    <a:pt x="144789" y="505095"/>
                  </a:cubicBezTo>
                  <a:cubicBezTo>
                    <a:pt x="222346" y="652452"/>
                    <a:pt x="341265" y="771372"/>
                    <a:pt x="467941" y="828247"/>
                  </a:cubicBezTo>
                  <a:cubicBezTo>
                    <a:pt x="493793" y="838587"/>
                    <a:pt x="522230" y="828247"/>
                    <a:pt x="535156" y="802395"/>
                  </a:cubicBezTo>
                  <a:cubicBezTo>
                    <a:pt x="545497" y="776542"/>
                    <a:pt x="535156" y="745520"/>
                    <a:pt x="509304" y="735179"/>
                  </a:cubicBezTo>
                  <a:lnTo>
                    <a:pt x="509304" y="735179"/>
                  </a:lnTo>
                  <a:close/>
                </a:path>
              </a:pathLst>
            </a:custGeom>
            <a:solidFill>
              <a:schemeClr val="accent1"/>
            </a:solidFill>
            <a:ln w="25774"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72A01CC-358F-4A32-ADC0-3B624586B286}"/>
                </a:ext>
              </a:extLst>
            </p:cNvPr>
            <p:cNvSpPr/>
            <p:nvPr/>
          </p:nvSpPr>
          <p:spPr>
            <a:xfrm>
              <a:off x="9060725" y="3263433"/>
              <a:ext cx="1421867" cy="2119874"/>
            </a:xfrm>
            <a:custGeom>
              <a:avLst/>
              <a:gdLst>
                <a:gd name="connsiteX0" fmla="*/ 1347022 w 1421867"/>
                <a:gd name="connsiteY0" fmla="*/ 1714756 h 2119874"/>
                <a:gd name="connsiteX1" fmla="*/ 1279807 w 1421867"/>
                <a:gd name="connsiteY1" fmla="*/ 1735438 h 2119874"/>
                <a:gd name="connsiteX2" fmla="*/ 1261710 w 1421867"/>
                <a:gd name="connsiteY2" fmla="*/ 1774216 h 2119874"/>
                <a:gd name="connsiteX3" fmla="*/ 995433 w 1421867"/>
                <a:gd name="connsiteY3" fmla="*/ 1983618 h 2119874"/>
                <a:gd name="connsiteX4" fmla="*/ 775690 w 1421867"/>
                <a:gd name="connsiteY4" fmla="*/ 1691490 h 2119874"/>
                <a:gd name="connsiteX5" fmla="*/ 705889 w 1421867"/>
                <a:gd name="connsiteY5" fmla="*/ 1453650 h 2119874"/>
                <a:gd name="connsiteX6" fmla="*/ 442197 w 1421867"/>
                <a:gd name="connsiteY6" fmla="*/ 1177032 h 2119874"/>
                <a:gd name="connsiteX7" fmla="*/ 206943 w 1421867"/>
                <a:gd name="connsiteY7" fmla="*/ 934022 h 2119874"/>
                <a:gd name="connsiteX8" fmla="*/ 230210 w 1421867"/>
                <a:gd name="connsiteY8" fmla="*/ 385957 h 2119874"/>
                <a:gd name="connsiteX9" fmla="*/ 651600 w 1421867"/>
                <a:gd name="connsiteY9" fmla="*/ 155873 h 2119874"/>
                <a:gd name="connsiteX10" fmla="*/ 1274636 w 1421867"/>
                <a:gd name="connsiteY10" fmla="*/ 657404 h 2119874"/>
                <a:gd name="connsiteX11" fmla="*/ 1334096 w 1421867"/>
                <a:gd name="connsiteY11" fmla="*/ 696183 h 2119874"/>
                <a:gd name="connsiteX12" fmla="*/ 1372874 w 1421867"/>
                <a:gd name="connsiteY12" fmla="*/ 636723 h 2119874"/>
                <a:gd name="connsiteX13" fmla="*/ 1372874 w 1421867"/>
                <a:gd name="connsiteY13" fmla="*/ 636723 h 2119874"/>
                <a:gd name="connsiteX14" fmla="*/ 651600 w 1421867"/>
                <a:gd name="connsiteY14" fmla="*/ 52465 h 2119874"/>
                <a:gd name="connsiteX15" fmla="*/ 142313 w 1421867"/>
                <a:gd name="connsiteY15" fmla="*/ 334253 h 2119874"/>
                <a:gd name="connsiteX16" fmla="*/ 121631 w 1421867"/>
                <a:gd name="connsiteY16" fmla="*/ 985726 h 2119874"/>
                <a:gd name="connsiteX17" fmla="*/ 380152 w 1421867"/>
                <a:gd name="connsiteY17" fmla="*/ 1252003 h 2119874"/>
                <a:gd name="connsiteX18" fmla="*/ 620577 w 1421867"/>
                <a:gd name="connsiteY18" fmla="*/ 1500184 h 2119874"/>
                <a:gd name="connsiteX19" fmla="*/ 680037 w 1421867"/>
                <a:gd name="connsiteY19" fmla="*/ 1704416 h 2119874"/>
                <a:gd name="connsiteX20" fmla="*/ 998018 w 1421867"/>
                <a:gd name="connsiteY20" fmla="*/ 2079271 h 2119874"/>
                <a:gd name="connsiteX21" fmla="*/ 1357363 w 1421867"/>
                <a:gd name="connsiteY21" fmla="*/ 1807824 h 2119874"/>
                <a:gd name="connsiteX22" fmla="*/ 1370289 w 1421867"/>
                <a:gd name="connsiteY22" fmla="*/ 1779387 h 2119874"/>
                <a:gd name="connsiteX23" fmla="*/ 1347022 w 1421867"/>
                <a:gd name="connsiteY23" fmla="*/ 1714756 h 2119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21867" h="2119874">
                  <a:moveTo>
                    <a:pt x="1347022" y="1714756"/>
                  </a:moveTo>
                  <a:cubicBezTo>
                    <a:pt x="1323755" y="1701830"/>
                    <a:pt x="1292733" y="1712171"/>
                    <a:pt x="1279807" y="1735438"/>
                  </a:cubicBezTo>
                  <a:cubicBezTo>
                    <a:pt x="1274636" y="1743194"/>
                    <a:pt x="1269466" y="1756120"/>
                    <a:pt x="1261710" y="1774216"/>
                  </a:cubicBezTo>
                  <a:cubicBezTo>
                    <a:pt x="1230687" y="1851773"/>
                    <a:pt x="1176398" y="1983618"/>
                    <a:pt x="995433" y="1983618"/>
                  </a:cubicBezTo>
                  <a:cubicBezTo>
                    <a:pt x="835150" y="1983618"/>
                    <a:pt x="806712" y="1872454"/>
                    <a:pt x="775690" y="1691490"/>
                  </a:cubicBezTo>
                  <a:cubicBezTo>
                    <a:pt x="760179" y="1608763"/>
                    <a:pt x="744667" y="1520865"/>
                    <a:pt x="705889" y="1453650"/>
                  </a:cubicBezTo>
                  <a:cubicBezTo>
                    <a:pt x="638674" y="1339901"/>
                    <a:pt x="540435" y="1257174"/>
                    <a:pt x="442197" y="1177032"/>
                  </a:cubicBezTo>
                  <a:cubicBezTo>
                    <a:pt x="351715" y="1102061"/>
                    <a:pt x="263818" y="1029675"/>
                    <a:pt x="206943" y="934022"/>
                  </a:cubicBezTo>
                  <a:cubicBezTo>
                    <a:pt x="134557" y="817688"/>
                    <a:pt x="126801" y="566922"/>
                    <a:pt x="230210" y="385957"/>
                  </a:cubicBezTo>
                  <a:cubicBezTo>
                    <a:pt x="289670" y="279963"/>
                    <a:pt x="411175" y="155873"/>
                    <a:pt x="651600" y="155873"/>
                  </a:cubicBezTo>
                  <a:cubicBezTo>
                    <a:pt x="1171228" y="155873"/>
                    <a:pt x="1269466" y="636723"/>
                    <a:pt x="1274636" y="657404"/>
                  </a:cubicBezTo>
                  <a:cubicBezTo>
                    <a:pt x="1279807" y="685842"/>
                    <a:pt x="1305659" y="701353"/>
                    <a:pt x="1334096" y="696183"/>
                  </a:cubicBezTo>
                  <a:cubicBezTo>
                    <a:pt x="1362533" y="691012"/>
                    <a:pt x="1378045" y="665160"/>
                    <a:pt x="1372874" y="636723"/>
                  </a:cubicBezTo>
                  <a:lnTo>
                    <a:pt x="1372874" y="636723"/>
                  </a:lnTo>
                  <a:cubicBezTo>
                    <a:pt x="1372874" y="631552"/>
                    <a:pt x="1256540" y="52465"/>
                    <a:pt x="651600" y="52465"/>
                  </a:cubicBezTo>
                  <a:cubicBezTo>
                    <a:pt x="362056" y="52465"/>
                    <a:pt x="214699" y="204992"/>
                    <a:pt x="142313" y="334253"/>
                  </a:cubicBezTo>
                  <a:cubicBezTo>
                    <a:pt x="18222" y="553996"/>
                    <a:pt x="33734" y="843540"/>
                    <a:pt x="121631" y="985726"/>
                  </a:cubicBezTo>
                  <a:cubicBezTo>
                    <a:pt x="188846" y="1094305"/>
                    <a:pt x="284499" y="1174447"/>
                    <a:pt x="380152" y="1252003"/>
                  </a:cubicBezTo>
                  <a:cubicBezTo>
                    <a:pt x="475805" y="1329560"/>
                    <a:pt x="563702" y="1401946"/>
                    <a:pt x="620577" y="1500184"/>
                  </a:cubicBezTo>
                  <a:cubicBezTo>
                    <a:pt x="651600" y="1551888"/>
                    <a:pt x="664526" y="1626859"/>
                    <a:pt x="680037" y="1704416"/>
                  </a:cubicBezTo>
                  <a:cubicBezTo>
                    <a:pt x="711060" y="1872454"/>
                    <a:pt x="747253" y="2079271"/>
                    <a:pt x="998018" y="2079271"/>
                  </a:cubicBezTo>
                  <a:cubicBezTo>
                    <a:pt x="1246199" y="2079271"/>
                    <a:pt x="1323755" y="1890551"/>
                    <a:pt x="1357363" y="1807824"/>
                  </a:cubicBezTo>
                  <a:cubicBezTo>
                    <a:pt x="1362533" y="1797483"/>
                    <a:pt x="1365118" y="1787142"/>
                    <a:pt x="1370289" y="1779387"/>
                  </a:cubicBezTo>
                  <a:cubicBezTo>
                    <a:pt x="1380630" y="1758705"/>
                    <a:pt x="1372874" y="1727683"/>
                    <a:pt x="1347022" y="1714756"/>
                  </a:cubicBezTo>
                  <a:close/>
                </a:path>
              </a:pathLst>
            </a:custGeom>
            <a:solidFill>
              <a:schemeClr val="tx2"/>
            </a:solidFill>
            <a:ln w="25774"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9B16470B-7962-46DF-9F41-27757FFA39B0}"/>
                </a:ext>
              </a:extLst>
            </p:cNvPr>
            <p:cNvSpPr/>
            <p:nvPr/>
          </p:nvSpPr>
          <p:spPr>
            <a:xfrm>
              <a:off x="9384943" y="3630534"/>
              <a:ext cx="801416" cy="1008233"/>
            </a:xfrm>
            <a:custGeom>
              <a:avLst/>
              <a:gdLst>
                <a:gd name="connsiteX0" fmla="*/ 720334 w 801416"/>
                <a:gd name="connsiteY0" fmla="*/ 510047 h 1008232"/>
                <a:gd name="connsiteX1" fmla="*/ 751357 w 801416"/>
                <a:gd name="connsiteY1" fmla="*/ 460928 h 1008232"/>
                <a:gd name="connsiteX2" fmla="*/ 389427 w 801416"/>
                <a:gd name="connsiteY2" fmla="*/ 52465 h 1008232"/>
                <a:gd name="connsiteX3" fmla="*/ 53349 w 801416"/>
                <a:gd name="connsiteY3" fmla="*/ 360105 h 1008232"/>
                <a:gd name="connsiteX4" fmla="*/ 92127 w 801416"/>
                <a:gd name="connsiteY4" fmla="*/ 419565 h 1008232"/>
                <a:gd name="connsiteX5" fmla="*/ 151587 w 801416"/>
                <a:gd name="connsiteY5" fmla="*/ 380787 h 1008232"/>
                <a:gd name="connsiteX6" fmla="*/ 386841 w 801416"/>
                <a:gd name="connsiteY6" fmla="*/ 150703 h 1008232"/>
                <a:gd name="connsiteX7" fmla="*/ 642778 w 801416"/>
                <a:gd name="connsiteY7" fmla="*/ 429906 h 1008232"/>
                <a:gd name="connsiteX8" fmla="*/ 428205 w 801416"/>
                <a:gd name="connsiteY8" fmla="*/ 680671 h 1008232"/>
                <a:gd name="connsiteX9" fmla="*/ 684141 w 801416"/>
                <a:gd name="connsiteY9" fmla="*/ 980556 h 1008232"/>
                <a:gd name="connsiteX10" fmla="*/ 694482 w 801416"/>
                <a:gd name="connsiteY10" fmla="*/ 980556 h 1008232"/>
                <a:gd name="connsiteX11" fmla="*/ 746186 w 801416"/>
                <a:gd name="connsiteY11" fmla="*/ 931437 h 1008232"/>
                <a:gd name="connsiteX12" fmla="*/ 704823 w 801416"/>
                <a:gd name="connsiteY12" fmla="*/ 882318 h 1008232"/>
                <a:gd name="connsiteX13" fmla="*/ 529028 w 801416"/>
                <a:gd name="connsiteY13" fmla="*/ 680671 h 1008232"/>
                <a:gd name="connsiteX14" fmla="*/ 720334 w 801416"/>
                <a:gd name="connsiteY14" fmla="*/ 510047 h 100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01416" h="1008232">
                  <a:moveTo>
                    <a:pt x="720334" y="510047"/>
                  </a:moveTo>
                  <a:cubicBezTo>
                    <a:pt x="738430" y="502292"/>
                    <a:pt x="751357" y="481610"/>
                    <a:pt x="751357" y="460928"/>
                  </a:cubicBezTo>
                  <a:cubicBezTo>
                    <a:pt x="735845" y="148117"/>
                    <a:pt x="650533" y="52465"/>
                    <a:pt x="389427" y="52465"/>
                  </a:cubicBezTo>
                  <a:cubicBezTo>
                    <a:pt x="174854" y="52465"/>
                    <a:pt x="76616" y="254111"/>
                    <a:pt x="53349" y="360105"/>
                  </a:cubicBezTo>
                  <a:cubicBezTo>
                    <a:pt x="48178" y="388542"/>
                    <a:pt x="66275" y="414394"/>
                    <a:pt x="92127" y="419565"/>
                  </a:cubicBezTo>
                  <a:cubicBezTo>
                    <a:pt x="120564" y="424735"/>
                    <a:pt x="146417" y="406639"/>
                    <a:pt x="151587" y="380787"/>
                  </a:cubicBezTo>
                  <a:cubicBezTo>
                    <a:pt x="151587" y="378201"/>
                    <a:pt x="200706" y="150703"/>
                    <a:pt x="386841" y="150703"/>
                  </a:cubicBezTo>
                  <a:cubicBezTo>
                    <a:pt x="572977" y="150703"/>
                    <a:pt x="629851" y="184310"/>
                    <a:pt x="642778" y="429906"/>
                  </a:cubicBezTo>
                  <a:cubicBezTo>
                    <a:pt x="575562" y="466099"/>
                    <a:pt x="428205" y="556581"/>
                    <a:pt x="428205" y="680671"/>
                  </a:cubicBezTo>
                  <a:cubicBezTo>
                    <a:pt x="428205" y="835784"/>
                    <a:pt x="562636" y="957289"/>
                    <a:pt x="684141" y="980556"/>
                  </a:cubicBezTo>
                  <a:cubicBezTo>
                    <a:pt x="686726" y="980556"/>
                    <a:pt x="689311" y="980556"/>
                    <a:pt x="694482" y="980556"/>
                  </a:cubicBezTo>
                  <a:cubicBezTo>
                    <a:pt x="722919" y="980556"/>
                    <a:pt x="746186" y="959874"/>
                    <a:pt x="746186" y="931437"/>
                  </a:cubicBezTo>
                  <a:cubicBezTo>
                    <a:pt x="746186" y="905585"/>
                    <a:pt x="728090" y="884903"/>
                    <a:pt x="704823" y="882318"/>
                  </a:cubicBezTo>
                  <a:cubicBezTo>
                    <a:pt x="619511" y="866807"/>
                    <a:pt x="529028" y="781495"/>
                    <a:pt x="529028" y="680671"/>
                  </a:cubicBezTo>
                  <a:cubicBezTo>
                    <a:pt x="531613" y="613456"/>
                    <a:pt x="658289" y="535899"/>
                    <a:pt x="720334" y="510047"/>
                  </a:cubicBezTo>
                  <a:close/>
                </a:path>
              </a:pathLst>
            </a:custGeom>
            <a:solidFill>
              <a:schemeClr val="tx2"/>
            </a:solidFill>
            <a:ln w="25774" cap="flat">
              <a:noFill/>
              <a:prstDash val="solid"/>
              <a:miter/>
            </a:ln>
          </p:spPr>
          <p:txBody>
            <a:bodyPr rtlCol="0" anchor="ctr"/>
            <a:lstStyle/>
            <a:p>
              <a:endParaRPr lang="en-GB"/>
            </a:p>
          </p:txBody>
        </p:sp>
      </p:grpSp>
      <p:sp>
        <p:nvSpPr>
          <p:cNvPr id="38" name="Rectangle 37">
            <a:extLst>
              <a:ext uri="{FF2B5EF4-FFF2-40B4-BE49-F238E27FC236}">
                <a16:creationId xmlns:a16="http://schemas.microsoft.com/office/drawing/2014/main" id="{ABA2CD58-052E-4B92-BF29-1FFA200398E8}"/>
              </a:ext>
            </a:extLst>
          </p:cNvPr>
          <p:cNvSpPr/>
          <p:nvPr/>
        </p:nvSpPr>
        <p:spPr>
          <a:xfrm>
            <a:off x="6422802" y="5215881"/>
            <a:ext cx="2243072" cy="830997"/>
          </a:xfrm>
          <a:prstGeom prst="rect">
            <a:avLst/>
          </a:prstGeom>
          <a:grpFill/>
          <a:ln>
            <a:noFill/>
          </a:ln>
        </p:spPr>
        <p:txBody>
          <a:bodyPr wrap="square">
            <a:spAutoFit/>
          </a:bodyPr>
          <a:lstStyle/>
          <a:p>
            <a:pPr algn="ctr"/>
            <a:r>
              <a:rPr lang="en-US" sz="2400" b="1" dirty="0">
                <a:solidFill>
                  <a:schemeClr val="accent4"/>
                </a:solidFill>
              </a:rPr>
              <a:t>Reflective Listening</a:t>
            </a:r>
          </a:p>
        </p:txBody>
      </p:sp>
    </p:spTree>
    <p:extLst>
      <p:ext uri="{BB962C8B-B14F-4D97-AF65-F5344CB8AC3E}">
        <p14:creationId xmlns:p14="http://schemas.microsoft.com/office/powerpoint/2010/main" val="1792136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04033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BD4755D-3184-7B40-8EBF-3F3FF62A8230}"/>
              </a:ext>
            </a:extLst>
          </p:cNvPr>
          <p:cNvPicPr>
            <a:picLocks noChangeAspect="1"/>
          </p:cNvPicPr>
          <p:nvPr/>
        </p:nvPicPr>
        <p:blipFill>
          <a:blip r:embed="rId3"/>
          <a:stretch>
            <a:fillRect/>
          </a:stretch>
        </p:blipFill>
        <p:spPr>
          <a:xfrm>
            <a:off x="-442452" y="0"/>
            <a:ext cx="9896168" cy="6858000"/>
          </a:xfrm>
          <a:prstGeom prst="rect">
            <a:avLst/>
          </a:prstGeom>
        </p:spPr>
      </p:pic>
      <p:sp>
        <p:nvSpPr>
          <p:cNvPr id="4" name="Rectangle 3">
            <a:extLst>
              <a:ext uri="{FF2B5EF4-FFF2-40B4-BE49-F238E27FC236}">
                <a16:creationId xmlns:a16="http://schemas.microsoft.com/office/drawing/2014/main" id="{2D6E9566-54F1-364E-B801-72B5A8CB42CF}"/>
              </a:ext>
            </a:extLst>
          </p:cNvPr>
          <p:cNvSpPr/>
          <p:nvPr/>
        </p:nvSpPr>
        <p:spPr>
          <a:xfrm>
            <a:off x="103239" y="4350774"/>
            <a:ext cx="9040761" cy="1978875"/>
          </a:xfrm>
          <a:prstGeom prst="rect">
            <a:avLst/>
          </a:prstGeom>
        </p:spPr>
        <p:txBody>
          <a:bodyPr wrap="square">
            <a:spAutoFit/>
          </a:bodyPr>
          <a:lstStyle/>
          <a:p>
            <a:pPr algn="ctr">
              <a:lnSpc>
                <a:spcPct val="120000"/>
              </a:lnSpc>
            </a:pPr>
            <a:r>
              <a:rPr lang="en-US" sz="2600" dirty="0">
                <a:solidFill>
                  <a:schemeClr val="bg1"/>
                </a:solidFill>
              </a:rPr>
              <a:t>MI assumes that we all deeply want what is best for us; we don’t need to ‘get’ motivation from someone outside of us. Instead, another can help us </a:t>
            </a:r>
            <a:r>
              <a:rPr lang="en-US" sz="2600" b="1" dirty="0">
                <a:solidFill>
                  <a:schemeClr val="bg1"/>
                </a:solidFill>
              </a:rPr>
              <a:t>elevate</a:t>
            </a:r>
            <a:r>
              <a:rPr lang="en-US" sz="2600" dirty="0">
                <a:solidFill>
                  <a:schemeClr val="bg1"/>
                </a:solidFill>
              </a:rPr>
              <a:t> and </a:t>
            </a:r>
            <a:r>
              <a:rPr lang="en-US" sz="2600" b="1" dirty="0">
                <a:solidFill>
                  <a:schemeClr val="bg1"/>
                </a:solidFill>
              </a:rPr>
              <a:t>amplify</a:t>
            </a:r>
            <a:r>
              <a:rPr lang="en-US" sz="2600" dirty="0">
                <a:solidFill>
                  <a:schemeClr val="bg1"/>
                </a:solidFill>
              </a:rPr>
              <a:t> our own intrinsic motivation. </a:t>
            </a:r>
            <a:endParaRPr lang="en-GB" sz="2600" dirty="0">
              <a:solidFill>
                <a:schemeClr val="bg1"/>
              </a:solidFill>
            </a:endParaRPr>
          </a:p>
        </p:txBody>
      </p:sp>
    </p:spTree>
    <p:extLst>
      <p:ext uri="{BB962C8B-B14F-4D97-AF65-F5344CB8AC3E}">
        <p14:creationId xmlns:p14="http://schemas.microsoft.com/office/powerpoint/2010/main" val="16073824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94476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96DD002-7BA2-A243-9107-861E431ADE1C}"/>
              </a:ext>
            </a:extLst>
          </p:cNvPr>
          <p:cNvSpPr>
            <a:spLocks noGrp="1"/>
          </p:cNvSpPr>
          <p:nvPr>
            <p:ph type="body" sz="quarter" idx="10"/>
          </p:nvPr>
        </p:nvSpPr>
        <p:spPr/>
        <p:txBody>
          <a:bodyPr/>
          <a:lstStyle/>
          <a:p>
            <a:r>
              <a:rPr lang="en-US" dirty="0"/>
              <a:t>What's with the name?</a:t>
            </a:r>
            <a:endParaRPr lang="en-GB" dirty="0"/>
          </a:p>
          <a:p>
            <a:endParaRPr lang="en-US" dirty="0"/>
          </a:p>
        </p:txBody>
      </p:sp>
    </p:spTree>
    <p:extLst>
      <p:ext uri="{BB962C8B-B14F-4D97-AF65-F5344CB8AC3E}">
        <p14:creationId xmlns:p14="http://schemas.microsoft.com/office/powerpoint/2010/main" val="3563934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E5686EA-14D3-4400-89AC-E579E25CAECD}"/>
              </a:ext>
            </a:extLst>
          </p:cNvPr>
          <p:cNvSpPr/>
          <p:nvPr/>
        </p:nvSpPr>
        <p:spPr>
          <a:xfrm>
            <a:off x="5253038" y="1403841"/>
            <a:ext cx="3324225" cy="2400657"/>
          </a:xfrm>
          <a:prstGeom prst="rect">
            <a:avLst/>
          </a:prstGeom>
        </p:spPr>
        <p:txBody>
          <a:bodyPr wrap="square">
            <a:spAutoFit/>
          </a:bodyPr>
          <a:lstStyle/>
          <a:p>
            <a:r>
              <a:rPr lang="en-US" sz="3000" dirty="0">
                <a:solidFill>
                  <a:schemeClr val="bg2"/>
                </a:solidFill>
                <a:latin typeface="League Spartan" panose="00000800000000000000" pitchFamily="50" charset="0"/>
                <a:ea typeface="Calibri" panose="020F0502020204030204" pitchFamily="34" charset="0"/>
                <a:cs typeface="Times New Roman" panose="02020603050405020304" pitchFamily="18" charset="0"/>
              </a:rPr>
              <a:t>Motivational Interviewing </a:t>
            </a:r>
            <a:r>
              <a:rPr lang="en-US" sz="3000" dirty="0">
                <a:solidFill>
                  <a:schemeClr val="bg1"/>
                </a:solidFill>
                <a:latin typeface="League Spartan" panose="00000800000000000000" pitchFamily="50" charset="0"/>
                <a:ea typeface="Calibri" panose="020F0502020204030204" pitchFamily="34" charset="0"/>
                <a:cs typeface="Times New Roman" panose="02020603050405020304" pitchFamily="18" charset="0"/>
              </a:rPr>
              <a:t>was originally developed in part by… </a:t>
            </a:r>
            <a:endParaRPr lang="en-GB" sz="3000" dirty="0">
              <a:solidFill>
                <a:schemeClr val="bg1"/>
              </a:solidFill>
              <a:latin typeface="League Spartan" panose="00000800000000000000" pitchFamily="50" charset="0"/>
            </a:endParaRPr>
          </a:p>
        </p:txBody>
      </p:sp>
      <p:pic>
        <p:nvPicPr>
          <p:cNvPr id="5" name="Picture 4" descr="A couple of men posing for a photo&#10;&#10;Description automatically generated">
            <a:extLst>
              <a:ext uri="{FF2B5EF4-FFF2-40B4-BE49-F238E27FC236}">
                <a16:creationId xmlns:a16="http://schemas.microsoft.com/office/drawing/2014/main" id="{903D5CB2-D52C-4973-8574-E43476BD1B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16585"/>
            <a:ext cx="4533900" cy="3984165"/>
          </a:xfrm>
          <a:prstGeom prst="rect">
            <a:avLst/>
          </a:prstGeom>
          <a:effectLst>
            <a:outerShdw blurRad="673100" dist="50800" dir="5400000" sx="119000" sy="119000" algn="ctr" rotWithShape="0">
              <a:srgbClr val="000000">
                <a:alpha val="24000"/>
              </a:srgbClr>
            </a:outerShdw>
          </a:effectLst>
        </p:spPr>
      </p:pic>
      <p:grpSp>
        <p:nvGrpSpPr>
          <p:cNvPr id="10" name="Group 9">
            <a:extLst>
              <a:ext uri="{FF2B5EF4-FFF2-40B4-BE49-F238E27FC236}">
                <a16:creationId xmlns:a16="http://schemas.microsoft.com/office/drawing/2014/main" id="{9CE0514F-727F-42AD-A59E-E86D0870328D}"/>
              </a:ext>
            </a:extLst>
          </p:cNvPr>
          <p:cNvGrpSpPr/>
          <p:nvPr/>
        </p:nvGrpSpPr>
        <p:grpSpPr>
          <a:xfrm>
            <a:off x="5334002" y="4141537"/>
            <a:ext cx="2952750" cy="959101"/>
            <a:chOff x="6146802" y="4379049"/>
            <a:chExt cx="3937000" cy="1278801"/>
          </a:xfrm>
        </p:grpSpPr>
        <p:sp>
          <p:nvSpPr>
            <p:cNvPr id="6" name="Rectangle 5">
              <a:extLst>
                <a:ext uri="{FF2B5EF4-FFF2-40B4-BE49-F238E27FC236}">
                  <a16:creationId xmlns:a16="http://schemas.microsoft.com/office/drawing/2014/main" id="{B4E42CD2-AA35-41D0-87A9-6C2905E4891B}"/>
                </a:ext>
              </a:extLst>
            </p:cNvPr>
            <p:cNvSpPr/>
            <p:nvPr/>
          </p:nvSpPr>
          <p:spPr>
            <a:xfrm>
              <a:off x="6307863" y="4546084"/>
              <a:ext cx="3775939" cy="984885"/>
            </a:xfrm>
            <a:prstGeom prst="rect">
              <a:avLst/>
            </a:prstGeom>
          </p:spPr>
          <p:txBody>
            <a:bodyPr wrap="square">
              <a:spAutoFit/>
            </a:bodyPr>
            <a:lstStyle/>
            <a:p>
              <a:r>
                <a:rPr lang="en-US" sz="2100" spc="225" dirty="0">
                  <a:solidFill>
                    <a:schemeClr val="bg1"/>
                  </a:solidFill>
                  <a:latin typeface="Calibri" panose="020F0502020204030204" pitchFamily="34" charset="0"/>
                  <a:ea typeface="Calibri" panose="020F0502020204030204" pitchFamily="34" charset="0"/>
                  <a:cs typeface="Times New Roman" panose="02020603050405020304" pitchFamily="18" charset="0"/>
                </a:rPr>
                <a:t>WILLIAM MILLER &amp; STEPHEN ROLLNICK </a:t>
              </a:r>
              <a:endParaRPr lang="en-GB" sz="2100" spc="225"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6">
              <a:extLst>
                <a:ext uri="{FF2B5EF4-FFF2-40B4-BE49-F238E27FC236}">
                  <a16:creationId xmlns:a16="http://schemas.microsoft.com/office/drawing/2014/main" id="{0EAC5E24-6754-4353-833F-5298C803E823}"/>
                </a:ext>
              </a:extLst>
            </p:cNvPr>
            <p:cNvSpPr/>
            <p:nvPr/>
          </p:nvSpPr>
          <p:spPr>
            <a:xfrm>
              <a:off x="6146802" y="4379049"/>
              <a:ext cx="3937000" cy="1278801"/>
            </a:xfrm>
            <a:prstGeom prst="rect">
              <a:avLst/>
            </a:prstGeom>
            <a:noFill/>
            <a:ln w="47625">
              <a:solidFill>
                <a:schemeClr val="accent5">
                  <a:lumMod val="20000"/>
                  <a:lumOff val="80000"/>
                  <a:alpha val="5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cxnSp>
        <p:nvCxnSpPr>
          <p:cNvPr id="9" name="Straight Connector 8">
            <a:extLst>
              <a:ext uri="{FF2B5EF4-FFF2-40B4-BE49-F238E27FC236}">
                <a16:creationId xmlns:a16="http://schemas.microsoft.com/office/drawing/2014/main" id="{00DE2915-75CD-45FE-81A3-FD30740A9389}"/>
              </a:ext>
            </a:extLst>
          </p:cNvPr>
          <p:cNvCxnSpPr>
            <a:cxnSpLocks/>
            <a:endCxn id="7" idx="1"/>
          </p:cNvCxnSpPr>
          <p:nvPr/>
        </p:nvCxnSpPr>
        <p:spPr>
          <a:xfrm>
            <a:off x="1833563" y="4621088"/>
            <a:ext cx="3500439"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5B62F9F0-5D7F-448F-95BC-3CBB439E927C}"/>
              </a:ext>
            </a:extLst>
          </p:cNvPr>
          <p:cNvSpPr/>
          <p:nvPr/>
        </p:nvSpPr>
        <p:spPr>
          <a:xfrm>
            <a:off x="1743075" y="4426849"/>
            <a:ext cx="388478" cy="38847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3" name="Oval 12">
            <a:extLst>
              <a:ext uri="{FF2B5EF4-FFF2-40B4-BE49-F238E27FC236}">
                <a16:creationId xmlns:a16="http://schemas.microsoft.com/office/drawing/2014/main" id="{7DE22FD4-92D7-4DD4-AFF1-6F062594D799}"/>
              </a:ext>
            </a:extLst>
          </p:cNvPr>
          <p:cNvSpPr/>
          <p:nvPr/>
        </p:nvSpPr>
        <p:spPr>
          <a:xfrm>
            <a:off x="1049107" y="3732880"/>
            <a:ext cx="1776413" cy="1776413"/>
          </a:xfrm>
          <a:prstGeom prst="ellipse">
            <a:avLst/>
          </a:prstGeom>
          <a:noFill/>
          <a:ln w="57150">
            <a:solidFill>
              <a:schemeClr val="bg1">
                <a:alpha val="5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Tree>
    <p:extLst>
      <p:ext uri="{BB962C8B-B14F-4D97-AF65-F5344CB8AC3E}">
        <p14:creationId xmlns:p14="http://schemas.microsoft.com/office/powerpoint/2010/main" val="3290107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4749A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E5686EA-14D3-4400-89AC-E579E25CAECD}"/>
              </a:ext>
            </a:extLst>
          </p:cNvPr>
          <p:cNvSpPr/>
          <p:nvPr/>
        </p:nvSpPr>
        <p:spPr>
          <a:xfrm>
            <a:off x="742951" y="1916363"/>
            <a:ext cx="4048125" cy="3000821"/>
          </a:xfrm>
          <a:prstGeom prst="rect">
            <a:avLst/>
          </a:prstGeom>
        </p:spPr>
        <p:txBody>
          <a:bodyPr wrap="square">
            <a:spAutoFit/>
          </a:bodyPr>
          <a:lstStyle/>
          <a:p>
            <a:r>
              <a:rPr lang="en-US" sz="2700" dirty="0">
                <a:solidFill>
                  <a:schemeClr val="bg1"/>
                </a:solidFill>
                <a:latin typeface="League Spartan" panose="00000800000000000000" pitchFamily="50" charset="0"/>
                <a:ea typeface="Calibri" panose="020F0502020204030204" pitchFamily="34" charset="0"/>
                <a:cs typeface="Times New Roman" panose="02020603050405020304" pitchFamily="18" charset="0"/>
              </a:rPr>
              <a:t>The reason we say </a:t>
            </a:r>
          </a:p>
          <a:p>
            <a:r>
              <a:rPr lang="en-US" sz="2700" dirty="0">
                <a:solidFill>
                  <a:schemeClr val="bg1"/>
                </a:solidFill>
                <a:latin typeface="League Spartan" panose="00000800000000000000" pitchFamily="50" charset="0"/>
                <a:ea typeface="Calibri" panose="020F0502020204030204" pitchFamily="34" charset="0"/>
                <a:cs typeface="Times New Roman" panose="02020603050405020304" pitchFamily="18" charset="0"/>
              </a:rPr>
              <a:t>“in part” is because MI builds on the work and writings of many other philosophies and theories, such as </a:t>
            </a:r>
            <a:r>
              <a:rPr lang="en-US" sz="2700" dirty="0">
                <a:solidFill>
                  <a:schemeClr val="bg2"/>
                </a:solidFill>
                <a:latin typeface="League Spartan" panose="00000800000000000000" pitchFamily="50" charset="0"/>
                <a:ea typeface="Calibri" panose="020F0502020204030204" pitchFamily="34" charset="0"/>
                <a:cs typeface="Times New Roman" panose="02020603050405020304" pitchFamily="18" charset="0"/>
              </a:rPr>
              <a:t>Carl Rogers. </a:t>
            </a:r>
            <a:endParaRPr lang="en-GB" sz="2700" dirty="0">
              <a:solidFill>
                <a:schemeClr val="bg2"/>
              </a:solidFill>
              <a:latin typeface="League Spartan" panose="00000800000000000000" pitchFamily="50" charset="0"/>
            </a:endParaRPr>
          </a:p>
        </p:txBody>
      </p:sp>
      <p:pic>
        <p:nvPicPr>
          <p:cNvPr id="1026" name="Picture 2" descr="Image result for carl r rogers book">
            <a:extLst>
              <a:ext uri="{FF2B5EF4-FFF2-40B4-BE49-F238E27FC236}">
                <a16:creationId xmlns:a16="http://schemas.microsoft.com/office/drawing/2014/main" id="{BADBD7DA-93BB-4CF0-BB0C-FC6E57725C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5937" y="1579265"/>
            <a:ext cx="2586038" cy="3699470"/>
          </a:xfrm>
          <a:prstGeom prst="rect">
            <a:avLst/>
          </a:prstGeom>
          <a:effectLst>
            <a:outerShdw blurRad="673100" dist="50800" dir="5400000" sx="119000" sy="119000" algn="ctr" rotWithShape="0">
              <a:srgbClr val="000000">
                <a:alpha val="24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2153334"/>
      </p:ext>
    </p:extLst>
  </p:cSld>
  <p:clrMapOvr>
    <a:masterClrMapping/>
  </p:clrMapOvr>
</p:sld>
</file>

<file path=ppt/theme/theme1.xml><?xml version="1.0" encoding="utf-8"?>
<a:theme xmlns:a="http://schemas.openxmlformats.org/drawingml/2006/main" name="Office Theme">
  <a:themeElements>
    <a:clrScheme name="Purple / Green Modern">
      <a:dk1>
        <a:srgbClr val="3C408D"/>
      </a:dk1>
      <a:lt1>
        <a:srgbClr val="FFFFFF"/>
      </a:lt1>
      <a:dk2>
        <a:srgbClr val="322F7C"/>
      </a:dk2>
      <a:lt2>
        <a:srgbClr val="FEFFFF"/>
      </a:lt2>
      <a:accent1>
        <a:srgbClr val="00D3C0"/>
      </a:accent1>
      <a:accent2>
        <a:srgbClr val="4849A1"/>
      </a:accent2>
      <a:accent3>
        <a:srgbClr val="7071B3"/>
      </a:accent3>
      <a:accent4>
        <a:srgbClr val="171046"/>
      </a:accent4>
      <a:accent5>
        <a:srgbClr val="7E7F95"/>
      </a:accent5>
      <a:accent6>
        <a:srgbClr val="B3B3BC"/>
      </a:accent6>
      <a:hlink>
        <a:srgbClr val="02D3C2"/>
      </a:hlink>
      <a:folHlink>
        <a:srgbClr val="02D3C2"/>
      </a:folHlink>
    </a:clrScheme>
    <a:fontScheme name="League Spartan + Open">
      <a:majorFont>
        <a:latin typeface="League Spartan"/>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TotalTime>
  <Words>5398</Words>
  <Application>Microsoft Office PowerPoint</Application>
  <PresentationFormat>On-screen Show (4:3)</PresentationFormat>
  <Paragraphs>425</Paragraphs>
  <Slides>45</Slides>
  <Notes>41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Arial</vt:lpstr>
      <vt:lpstr>Calibri</vt:lpstr>
      <vt:lpstr>League Spartan</vt:lpstr>
      <vt:lpstr>League Spartan Bold</vt:lpstr>
      <vt:lpstr>Open Sans</vt:lpstr>
      <vt:lpstr>Open Sans Regular</vt:lpstr>
      <vt:lpstr>Wingdings</vt:lpstr>
      <vt:lpstr>Office Theme</vt:lpstr>
      <vt:lpstr>PowerPoint Presentation</vt:lpstr>
      <vt:lpstr>Merging Audio and Video: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Elizabeth Morrison</dc:creator>
  <cp:lastModifiedBy>Erica Palmer</cp:lastModifiedBy>
  <cp:revision>7</cp:revision>
  <dcterms:created xsi:type="dcterms:W3CDTF">2020-06-03T19:39:44Z</dcterms:created>
  <dcterms:modified xsi:type="dcterms:W3CDTF">2020-10-05T15:58:54Z</dcterms:modified>
</cp:coreProperties>
</file>