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363" r:id="rId2"/>
    <p:sldId id="257" r:id="rId3"/>
    <p:sldId id="364" r:id="rId4"/>
    <p:sldId id="295" r:id="rId5"/>
    <p:sldId id="299" r:id="rId6"/>
    <p:sldId id="365" r:id="rId7"/>
    <p:sldId id="263" r:id="rId8"/>
    <p:sldId id="301" r:id="rId9"/>
    <p:sldId id="302" r:id="rId10"/>
    <p:sldId id="304" r:id="rId11"/>
    <p:sldId id="306" r:id="rId12"/>
    <p:sldId id="305" r:id="rId13"/>
    <p:sldId id="307" r:id="rId14"/>
    <p:sldId id="358" r:id="rId15"/>
    <p:sldId id="310" r:id="rId16"/>
    <p:sldId id="312" r:id="rId17"/>
    <p:sldId id="313" r:id="rId18"/>
    <p:sldId id="315" r:id="rId19"/>
    <p:sldId id="314" r:id="rId20"/>
    <p:sldId id="317" r:id="rId21"/>
    <p:sldId id="316" r:id="rId22"/>
    <p:sldId id="318" r:id="rId23"/>
    <p:sldId id="319" r:id="rId24"/>
    <p:sldId id="320" r:id="rId25"/>
    <p:sldId id="321" r:id="rId26"/>
    <p:sldId id="359" r:id="rId27"/>
    <p:sldId id="323" r:id="rId28"/>
    <p:sldId id="324" r:id="rId29"/>
    <p:sldId id="329" r:id="rId30"/>
    <p:sldId id="330" r:id="rId31"/>
    <p:sldId id="342" r:id="rId32"/>
    <p:sldId id="341" r:id="rId33"/>
    <p:sldId id="343" r:id="rId34"/>
    <p:sldId id="344" r:id="rId35"/>
    <p:sldId id="345" r:id="rId36"/>
    <p:sldId id="360" r:id="rId37"/>
    <p:sldId id="333" r:id="rId38"/>
    <p:sldId id="332" r:id="rId39"/>
    <p:sldId id="334" r:id="rId40"/>
    <p:sldId id="337" r:id="rId41"/>
    <p:sldId id="338" r:id="rId42"/>
    <p:sldId id="347" r:id="rId43"/>
    <p:sldId id="348" r:id="rId44"/>
    <p:sldId id="366" r:id="rId45"/>
    <p:sldId id="353" r:id="rId46"/>
    <p:sldId id="354" r:id="rId47"/>
    <p:sldId id="355" r:id="rId48"/>
    <p:sldId id="350" r:id="rId49"/>
    <p:sldId id="357" r:id="rId50"/>
    <p:sldId id="356" r:id="rId51"/>
    <p:sldId id="361" r:id="rId52"/>
    <p:sldId id="351" r:id="rId53"/>
    <p:sldId id="362" r:id="rId54"/>
    <p:sldId id="300" r:id="rId55"/>
    <p:sldId id="265"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guide id="3" orient="horz" pos="663" userDrawn="1">
          <p15:clr>
            <a:srgbClr val="A4A3A4"/>
          </p15:clr>
        </p15:guide>
        <p15:guide id="4" pos="5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C0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56" autoAdjust="0"/>
    <p:restoredTop sz="77444" autoAdjust="0"/>
  </p:normalViewPr>
  <p:slideViewPr>
    <p:cSldViewPr snapToGrid="0" showGuides="1">
      <p:cViewPr varScale="1">
        <p:scale>
          <a:sx n="42" d="100"/>
          <a:sy n="42" d="100"/>
        </p:scale>
        <p:origin x="269" y="53"/>
      </p:cViewPr>
      <p:guideLst>
        <p:guide orient="horz" pos="2137"/>
        <p:guide pos="2880"/>
        <p:guide orient="horz" pos="663"/>
        <p:guide pos="567"/>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2" d="100"/>
          <a:sy n="62" d="100"/>
        </p:scale>
        <p:origin x="2446"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2500643987112702E-3"/>
          <c:y val="5.0000515189690103E-3"/>
          <c:w val="0.99"/>
          <c:h val="0.98750000000000004"/>
        </c:manualLayout>
      </c:layout>
      <c:pieChart>
        <c:varyColors val="0"/>
        <c:ser>
          <c:idx val="0"/>
          <c:order val="0"/>
          <c:tx>
            <c:strRef>
              <c:f>Sheet1!$A$2</c:f>
              <c:strCache>
                <c:ptCount val="1"/>
                <c:pt idx="0">
                  <c:v>Region 1</c:v>
                </c:pt>
              </c:strCache>
            </c:strRef>
          </c:tx>
          <c:spPr>
            <a:solidFill>
              <a:schemeClr val="accent2">
                <a:lumMod val="50000"/>
              </a:schemeClr>
            </a:solidFill>
            <a:ln>
              <a:noFill/>
            </a:ln>
            <a:effectLst/>
          </c:spPr>
          <c:explosion val="9"/>
          <c:dPt>
            <c:idx val="0"/>
            <c:bubble3D val="0"/>
            <c:extLst>
              <c:ext xmlns:c16="http://schemas.microsoft.com/office/drawing/2014/chart" uri="{C3380CC4-5D6E-409C-BE32-E72D297353CC}">
                <c16:uniqueId val="{00000000-499A-4B96-956E-ADFA0EF7044F}"/>
              </c:ext>
            </c:extLst>
          </c:dPt>
          <c:dPt>
            <c:idx val="1"/>
            <c:bubble3D val="0"/>
            <c:spPr>
              <a:solidFill>
                <a:schemeClr val="accent2">
                  <a:lumMod val="75000"/>
                </a:schemeClr>
              </a:solidFill>
              <a:ln>
                <a:noFill/>
              </a:ln>
              <a:effectLst/>
            </c:spPr>
            <c:extLst>
              <c:ext xmlns:c16="http://schemas.microsoft.com/office/drawing/2014/chart" uri="{C3380CC4-5D6E-409C-BE32-E72D297353CC}">
                <c16:uniqueId val="{00000002-499A-4B96-956E-ADFA0EF7044F}"/>
              </c:ext>
            </c:extLst>
          </c:dPt>
          <c:dPt>
            <c:idx val="2"/>
            <c:bubble3D val="0"/>
            <c:spPr>
              <a:solidFill>
                <a:schemeClr val="accent2"/>
              </a:solidFill>
              <a:ln>
                <a:noFill/>
              </a:ln>
              <a:effectLst/>
            </c:spPr>
            <c:extLst>
              <c:ext xmlns:c16="http://schemas.microsoft.com/office/drawing/2014/chart" uri="{C3380CC4-5D6E-409C-BE32-E72D297353CC}">
                <c16:uniqueId val="{00000004-499A-4B96-956E-ADFA0EF7044F}"/>
              </c:ext>
            </c:extLst>
          </c:dPt>
          <c:dPt>
            <c:idx val="3"/>
            <c:bubble3D val="0"/>
            <c:spPr>
              <a:solidFill>
                <a:schemeClr val="accent4">
                  <a:lumMod val="50000"/>
                  <a:lumOff val="50000"/>
                </a:schemeClr>
              </a:solidFill>
              <a:ln>
                <a:noFill/>
              </a:ln>
              <a:effectLst/>
            </c:spPr>
            <c:extLst>
              <c:ext xmlns:c16="http://schemas.microsoft.com/office/drawing/2014/chart" uri="{C3380CC4-5D6E-409C-BE32-E72D297353CC}">
                <c16:uniqueId val="{00000006-499A-4B96-956E-ADFA0EF7044F}"/>
              </c:ext>
            </c:extLst>
          </c:dPt>
          <c:dPt>
            <c:idx val="4"/>
            <c:bubble3D val="0"/>
            <c:spPr>
              <a:solidFill>
                <a:schemeClr val="accent3"/>
              </a:solidFill>
              <a:ln>
                <a:noFill/>
              </a:ln>
              <a:effectLst/>
            </c:spPr>
            <c:extLst>
              <c:ext xmlns:c16="http://schemas.microsoft.com/office/drawing/2014/chart" uri="{C3380CC4-5D6E-409C-BE32-E72D297353CC}">
                <c16:uniqueId val="{00000008-499A-4B96-956E-ADFA0EF7044F}"/>
              </c:ext>
            </c:extLst>
          </c:dPt>
          <c:dPt>
            <c:idx val="5"/>
            <c:bubble3D val="0"/>
            <c:extLst>
              <c:ext xmlns:c16="http://schemas.microsoft.com/office/drawing/2014/chart" uri="{C3380CC4-5D6E-409C-BE32-E72D297353CC}">
                <c16:uniqueId val="{0000000A-499A-4B96-956E-ADFA0EF7044F}"/>
              </c:ext>
            </c:extLst>
          </c:dPt>
          <c:cat>
            <c:strRef>
              <c:f>Sheet1!$B$1:$F$1</c:f>
              <c:strCache>
                <c:ptCount val="5"/>
                <c:pt idx="0">
                  <c:v>April</c:v>
                </c:pt>
                <c:pt idx="1">
                  <c:v>May</c:v>
                </c:pt>
                <c:pt idx="2">
                  <c:v>June</c:v>
                </c:pt>
                <c:pt idx="3">
                  <c:v>July</c:v>
                </c:pt>
                <c:pt idx="4">
                  <c:v>September</c:v>
                </c:pt>
              </c:strCache>
            </c:strRef>
          </c:cat>
          <c:val>
            <c:numRef>
              <c:f>Sheet1!$B$2:$F$2</c:f>
              <c:numCache>
                <c:formatCode>General</c:formatCode>
                <c:ptCount val="5"/>
                <c:pt idx="0">
                  <c:v>10</c:v>
                </c:pt>
                <c:pt idx="1">
                  <c:v>10</c:v>
                </c:pt>
                <c:pt idx="2">
                  <c:v>10</c:v>
                </c:pt>
                <c:pt idx="3">
                  <c:v>10</c:v>
                </c:pt>
                <c:pt idx="4">
                  <c:v>10</c:v>
                </c:pt>
              </c:numCache>
            </c:numRef>
          </c:val>
          <c:extLst>
            <c:ext xmlns:c16="http://schemas.microsoft.com/office/drawing/2014/chart" uri="{C3380CC4-5D6E-409C-BE32-E72D297353CC}">
              <c16:uniqueId val="{0000000B-499A-4B96-956E-ADFA0EF7044F}"/>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w="6350" cap="flat" cmpd="sng" algn="ctr">
      <a:noFill/>
      <a:prstDash val="solid"/>
      <a:miter lim="800000"/>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3740B7-DFB5-459F-8B7A-2F1B0F0D90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355E55-D812-42E3-8F50-8723B2C74D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B146AD-1ABC-4110-BB4C-B94984BEBC13}" type="datetimeFigureOut">
              <a:rPr lang="en-GB" smtClean="0"/>
              <a:t>05/10/2020</a:t>
            </a:fld>
            <a:endParaRPr lang="en-GB"/>
          </a:p>
        </p:txBody>
      </p:sp>
      <p:sp>
        <p:nvSpPr>
          <p:cNvPr id="4" name="Footer Placeholder 3">
            <a:extLst>
              <a:ext uri="{FF2B5EF4-FFF2-40B4-BE49-F238E27FC236}">
                <a16:creationId xmlns:a16="http://schemas.microsoft.com/office/drawing/2014/main" id="{A9B7A493-BF56-4A36-81FF-6AAEB69B79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EC99844-3C66-444E-AF60-36C9212C9E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910B80-8B15-41DD-B615-524AF915C096}" type="slidenum">
              <a:rPr lang="en-GB" smtClean="0"/>
              <a:t>‹#›</a:t>
            </a:fld>
            <a:endParaRPr lang="en-GB"/>
          </a:p>
        </p:txBody>
      </p:sp>
    </p:spTree>
    <p:extLst>
      <p:ext uri="{BB962C8B-B14F-4D97-AF65-F5344CB8AC3E}">
        <p14:creationId xmlns:p14="http://schemas.microsoft.com/office/powerpoint/2010/main" val="1850234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5579D1-079B-49AB-AB47-CC96B2A93A3C}" type="datetimeFigureOut">
              <a:rPr lang="en-GB" smtClean="0"/>
              <a:t>05/10/2020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8423B-B0C0-4CFE-9009-1F4B439060E8}" type="slidenum">
              <a:rPr lang="en-GB" smtClean="0"/>
              <a:t>‹#›</a:t>
            </a:fld>
            <a:endParaRPr lang="en-GB"/>
          </a:p>
        </p:txBody>
      </p:sp>
    </p:spTree>
    <p:extLst>
      <p:ext uri="{BB962C8B-B14F-4D97-AF65-F5344CB8AC3E}">
        <p14:creationId xmlns:p14="http://schemas.microsoft.com/office/powerpoint/2010/main" val="2527248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whatever slide you'd like here.  This is just a friendly hello again slide </a:t>
            </a:r>
            <a:r>
              <a:rPr lang="en-US" dirty="0">
                <a:sym typeface="Wingdings" pitchFamily="2" charset="2"/>
              </a:rPr>
              <a:t></a:t>
            </a:r>
            <a:endParaRPr lang="en-US" dirty="0"/>
          </a:p>
        </p:txBody>
      </p:sp>
      <p:sp>
        <p:nvSpPr>
          <p:cNvPr id="4" name="Slide Number Placeholder 3"/>
          <p:cNvSpPr>
            <a:spLocks noGrp="1"/>
          </p:cNvSpPr>
          <p:nvPr>
            <p:ph type="sldNum" sz="quarter" idx="5"/>
          </p:nvPr>
        </p:nvSpPr>
        <p:spPr/>
        <p:txBody>
          <a:bodyPr/>
          <a:lstStyle/>
          <a:p>
            <a:fld id="{A728423B-B0C0-4CFE-9009-1F4B439060E8}" type="slidenum">
              <a:rPr lang="en-GB" smtClean="0"/>
              <a:t>1</a:t>
            </a:fld>
            <a:endParaRPr lang="en-GB"/>
          </a:p>
        </p:txBody>
      </p:sp>
    </p:spTree>
    <p:extLst>
      <p:ext uri="{BB962C8B-B14F-4D97-AF65-F5344CB8AC3E}">
        <p14:creationId xmlns:p14="http://schemas.microsoft.com/office/powerpoint/2010/main" val="1610134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10</a:t>
            </a:fld>
            <a:endParaRPr lang="en-GB"/>
          </a:p>
        </p:txBody>
      </p:sp>
    </p:spTree>
    <p:extLst>
      <p:ext uri="{BB962C8B-B14F-4D97-AF65-F5344CB8AC3E}">
        <p14:creationId xmlns:p14="http://schemas.microsoft.com/office/powerpoint/2010/main" val="3501485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130" marR="41130" lvl="0" defTabSz="914400">
              <a:lnSpc>
                <a:spcPct val="90000"/>
              </a:lnSpc>
              <a:spcBef>
                <a:spcPts val="400"/>
              </a:spcBef>
              <a:buClr>
                <a:srgbClr val="000000"/>
              </a:buClr>
              <a:buFont typeface="Times"/>
              <a:defRPr sz="1800"/>
            </a:pPr>
            <a:r>
              <a:rPr lang="en-US" sz="1200" dirty="0">
                <a:uFill>
                  <a:solidFill/>
                </a:uFill>
                <a:latin typeface="Times"/>
                <a:ea typeface="Times"/>
                <a:cs typeface="Times"/>
                <a:sym typeface="Times"/>
              </a:rPr>
              <a:t>This is the first introduction</a:t>
            </a:r>
            <a:r>
              <a:rPr lang="en-US" sz="1200" baseline="0" dirty="0">
                <a:uFill>
                  <a:solidFill/>
                </a:uFill>
                <a:latin typeface="Times"/>
                <a:ea typeface="Times"/>
                <a:cs typeface="Times"/>
                <a:sym typeface="Times"/>
              </a:rPr>
              <a:t> of the concept of ‘conviction’.   You can introduce this by saying that we know people need 2 things to successfully change behaviors, one is conviction, or the belief that it is important, and the other is confidence, the belief that it can be done.</a:t>
            </a:r>
          </a:p>
          <a:p>
            <a:pPr marL="41130" marR="41130" lvl="0" defTabSz="914400">
              <a:lnSpc>
                <a:spcPct val="90000"/>
              </a:lnSpc>
              <a:spcBef>
                <a:spcPts val="400"/>
              </a:spcBef>
              <a:buClr>
                <a:srgbClr val="000000"/>
              </a:buClr>
              <a:buFont typeface="Times"/>
              <a:defRPr sz="1800"/>
            </a:pPr>
            <a:endParaRPr lang="en-US" sz="1200" baseline="0" dirty="0">
              <a:uFill>
                <a:solidFill/>
              </a:uFill>
              <a:latin typeface="Times"/>
              <a:ea typeface="Times"/>
              <a:cs typeface="Times"/>
              <a:sym typeface="Times"/>
            </a:endParaRPr>
          </a:p>
          <a:p>
            <a:pPr marL="41130" marR="41130" lvl="0" defTabSz="914400">
              <a:lnSpc>
                <a:spcPct val="90000"/>
              </a:lnSpc>
              <a:spcBef>
                <a:spcPts val="400"/>
              </a:spcBef>
              <a:buClr>
                <a:srgbClr val="000000"/>
              </a:buClr>
              <a:buFont typeface="Times"/>
              <a:defRPr sz="1800"/>
            </a:pPr>
            <a:r>
              <a:rPr lang="en-US" sz="1200" baseline="0" dirty="0">
                <a:uFill>
                  <a:solidFill/>
                </a:uFill>
                <a:latin typeface="Times"/>
                <a:ea typeface="Times"/>
                <a:cs typeface="Times"/>
                <a:sym typeface="Times"/>
              </a:rPr>
              <a:t>We are going to talk about conviction first.  We can also think of conviction as ’importance’.   These are examples of things someone (or us) might say when we have high conviction that something is important.</a:t>
            </a:r>
            <a:endParaRPr lang="en-US" sz="1200" dirty="0">
              <a:uFill>
                <a:solidFill/>
              </a:uFill>
              <a:latin typeface="Times"/>
              <a:ea typeface="Times"/>
              <a:cs typeface="Times"/>
              <a:sym typeface="Times"/>
            </a:endParaRP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11</a:t>
            </a:fld>
            <a:endParaRPr lang="en-GB"/>
          </a:p>
        </p:txBody>
      </p:sp>
    </p:spTree>
    <p:extLst>
      <p:ext uri="{BB962C8B-B14F-4D97-AF65-F5344CB8AC3E}">
        <p14:creationId xmlns:p14="http://schemas.microsoft.com/office/powerpoint/2010/main" val="465680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130" marR="41130" lvl="0" defTabSz="914400">
              <a:lnSpc>
                <a:spcPct val="90000"/>
              </a:lnSpc>
              <a:spcBef>
                <a:spcPts val="400"/>
              </a:spcBef>
              <a:buClr>
                <a:srgbClr val="000000"/>
              </a:buClr>
              <a:buFont typeface="Times"/>
              <a:defRPr sz="1800"/>
            </a:pPr>
            <a:r>
              <a:rPr lang="en-US" sz="1200" dirty="0">
                <a:uFill>
                  <a:solidFill/>
                </a:uFill>
                <a:latin typeface="Times"/>
                <a:ea typeface="Times"/>
                <a:cs typeface="Times"/>
                <a:sym typeface="Times"/>
              </a:rPr>
              <a:t>This is the first introduction</a:t>
            </a:r>
            <a:r>
              <a:rPr lang="en-US" sz="1200" baseline="0" dirty="0">
                <a:uFill>
                  <a:solidFill/>
                </a:uFill>
                <a:latin typeface="Times"/>
                <a:ea typeface="Times"/>
                <a:cs typeface="Times"/>
                <a:sym typeface="Times"/>
              </a:rPr>
              <a:t> of the concept of ‘conviction’.   You can introduce this by saying that we know people need 2 things to successfully change behaviors, one is conviction, or the belief that it is important, and the other is confidence, the belief that it can be done.</a:t>
            </a:r>
          </a:p>
          <a:p>
            <a:pPr marL="41130" marR="41130" lvl="0" defTabSz="914400">
              <a:lnSpc>
                <a:spcPct val="90000"/>
              </a:lnSpc>
              <a:spcBef>
                <a:spcPts val="400"/>
              </a:spcBef>
              <a:buClr>
                <a:srgbClr val="000000"/>
              </a:buClr>
              <a:buFont typeface="Times"/>
              <a:defRPr sz="1800"/>
            </a:pPr>
            <a:endParaRPr lang="en-US" sz="1200" baseline="0" dirty="0">
              <a:uFill>
                <a:solidFill/>
              </a:uFill>
              <a:latin typeface="Times"/>
              <a:ea typeface="Times"/>
              <a:cs typeface="Times"/>
              <a:sym typeface="Times"/>
            </a:endParaRPr>
          </a:p>
          <a:p>
            <a:pPr marL="41130" marR="41130" lvl="0" defTabSz="914400">
              <a:lnSpc>
                <a:spcPct val="90000"/>
              </a:lnSpc>
              <a:spcBef>
                <a:spcPts val="400"/>
              </a:spcBef>
              <a:buClr>
                <a:srgbClr val="000000"/>
              </a:buClr>
              <a:buFont typeface="Times"/>
              <a:defRPr sz="1800"/>
            </a:pPr>
            <a:r>
              <a:rPr lang="en-US" sz="1200" baseline="0" dirty="0">
                <a:uFill>
                  <a:solidFill/>
                </a:uFill>
                <a:latin typeface="Times"/>
                <a:ea typeface="Times"/>
                <a:cs typeface="Times"/>
                <a:sym typeface="Times"/>
              </a:rPr>
              <a:t>We are going to talk about conviction first.  We can also think of conviction as ’importance’.   These are examples of things someone (or us) might say when we have high conviction that something is important.</a:t>
            </a:r>
            <a:endParaRPr lang="en-US" sz="1200" dirty="0">
              <a:uFill>
                <a:solidFill/>
              </a:uFill>
              <a:latin typeface="Times"/>
              <a:ea typeface="Times"/>
              <a:cs typeface="Times"/>
              <a:sym typeface="Times"/>
            </a:endParaRP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12</a:t>
            </a:fld>
            <a:endParaRPr lang="en-GB"/>
          </a:p>
        </p:txBody>
      </p:sp>
    </p:spTree>
    <p:extLst>
      <p:ext uri="{BB962C8B-B14F-4D97-AF65-F5344CB8AC3E}">
        <p14:creationId xmlns:p14="http://schemas.microsoft.com/office/powerpoint/2010/main" val="3831907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130" marR="41130" lvl="0" defTabSz="914400">
              <a:lnSpc>
                <a:spcPct val="90000"/>
              </a:lnSpc>
              <a:spcBef>
                <a:spcPts val="400"/>
              </a:spcBef>
              <a:buClr>
                <a:srgbClr val="000000"/>
              </a:buClr>
              <a:buFont typeface="Times"/>
              <a:defRPr sz="1800"/>
            </a:pPr>
            <a:r>
              <a:rPr lang="en-US" sz="1200" dirty="0">
                <a:uFill>
                  <a:solidFill/>
                </a:uFill>
                <a:latin typeface="Times"/>
                <a:ea typeface="Times"/>
                <a:cs typeface="Times"/>
                <a:sym typeface="Times"/>
              </a:rPr>
              <a:t>Confidence</a:t>
            </a:r>
            <a:r>
              <a:rPr lang="en-US" sz="1200" baseline="0" dirty="0">
                <a:uFill>
                  <a:solidFill/>
                </a:uFill>
                <a:latin typeface="Times"/>
                <a:ea typeface="Times"/>
                <a:cs typeface="Times"/>
                <a:sym typeface="Times"/>
              </a:rPr>
              <a:t> is how easy or hard we think something will be.</a:t>
            </a:r>
          </a:p>
          <a:p>
            <a:pPr marL="41130" marR="41130" lvl="0" defTabSz="914400">
              <a:lnSpc>
                <a:spcPct val="90000"/>
              </a:lnSpc>
              <a:spcBef>
                <a:spcPts val="400"/>
              </a:spcBef>
              <a:buClr>
                <a:srgbClr val="000000"/>
              </a:buClr>
              <a:buFont typeface="Times"/>
              <a:defRPr sz="1800"/>
            </a:pPr>
            <a:endParaRPr lang="en-US" sz="1200" baseline="0" dirty="0">
              <a:uFill>
                <a:solidFill/>
              </a:uFill>
              <a:latin typeface="Times"/>
              <a:ea typeface="Times"/>
              <a:cs typeface="Times"/>
              <a:sym typeface="Times"/>
            </a:endParaRPr>
          </a:p>
          <a:p>
            <a:pPr marL="41130" marR="41130" lvl="0" defTabSz="914400">
              <a:lnSpc>
                <a:spcPct val="90000"/>
              </a:lnSpc>
              <a:spcBef>
                <a:spcPts val="400"/>
              </a:spcBef>
              <a:buClr>
                <a:srgbClr val="000000"/>
              </a:buClr>
              <a:buFont typeface="Times"/>
              <a:defRPr sz="1800"/>
            </a:pPr>
            <a:r>
              <a:rPr lang="en-US" sz="1200" baseline="0" dirty="0">
                <a:uFill>
                  <a:solidFill/>
                </a:uFill>
                <a:latin typeface="Times"/>
                <a:ea typeface="Times"/>
                <a:cs typeface="Times"/>
                <a:sym typeface="Times"/>
              </a:rPr>
              <a:t>These sentences are examples of what someone might say when their confidence is high that they can make a change. </a:t>
            </a:r>
            <a:endParaRPr lang="en-US" sz="1200" dirty="0">
              <a:uFill>
                <a:solidFill/>
              </a:uFill>
              <a:latin typeface="Times"/>
              <a:ea typeface="Times"/>
              <a:cs typeface="Times"/>
              <a:sym typeface="Times"/>
            </a:endParaRP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13</a:t>
            </a:fld>
            <a:endParaRPr lang="en-GB"/>
          </a:p>
        </p:txBody>
      </p:sp>
    </p:spTree>
    <p:extLst>
      <p:ext uri="{BB962C8B-B14F-4D97-AF65-F5344CB8AC3E}">
        <p14:creationId xmlns:p14="http://schemas.microsoft.com/office/powerpoint/2010/main" val="3735328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14</a:t>
            </a:fld>
            <a:endParaRPr lang="en-GB"/>
          </a:p>
        </p:txBody>
      </p:sp>
    </p:spTree>
    <p:extLst>
      <p:ext uri="{BB962C8B-B14F-4D97-AF65-F5344CB8AC3E}">
        <p14:creationId xmlns:p14="http://schemas.microsoft.com/office/powerpoint/2010/main" val="340283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15</a:t>
            </a:fld>
            <a:endParaRPr lang="en-GB"/>
          </a:p>
        </p:txBody>
      </p:sp>
    </p:spTree>
    <p:extLst>
      <p:ext uri="{BB962C8B-B14F-4D97-AF65-F5344CB8AC3E}">
        <p14:creationId xmlns:p14="http://schemas.microsoft.com/office/powerpoint/2010/main" val="252859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383" marR="41383" lvl="0" defTabSz="914400">
              <a:spcBef>
                <a:spcPts val="400"/>
              </a:spcBef>
              <a:buClr>
                <a:srgbClr val="000000"/>
              </a:buClr>
              <a:buFont typeface="Times"/>
              <a:defRPr sz="1800"/>
            </a:pPr>
            <a:r>
              <a:rPr lang="en-US" sz="1200" b="0" dirty="0">
                <a:uFill>
                  <a:solidFill/>
                </a:uFill>
                <a:latin typeface="Times"/>
                <a:ea typeface="Times"/>
                <a:cs typeface="Times"/>
                <a:sym typeface="Times"/>
              </a:rPr>
              <a:t>This is the slide to spend some time on.</a:t>
            </a:r>
            <a:r>
              <a:rPr lang="en-US" sz="1200" b="0" baseline="0" dirty="0">
                <a:uFill>
                  <a:solidFill/>
                </a:uFill>
                <a:latin typeface="Times"/>
                <a:ea typeface="Times"/>
                <a:cs typeface="Times"/>
                <a:sym typeface="Times"/>
              </a:rPr>
              <a:t>  You want to make sure that participants have a thorough understanding of these concepts. </a:t>
            </a:r>
          </a:p>
          <a:p>
            <a:pPr marL="41383" marR="41383" lvl="0" defTabSz="914400">
              <a:spcBef>
                <a:spcPts val="400"/>
              </a:spcBef>
              <a:buClr>
                <a:srgbClr val="000000"/>
              </a:buClr>
              <a:buFont typeface="Times"/>
              <a:defRPr sz="1800"/>
            </a:pPr>
            <a:endParaRPr lang="en-US" sz="1200" b="0" baseline="0" dirty="0">
              <a:uFill>
                <a:solidFill/>
              </a:uFill>
              <a:latin typeface="Times"/>
              <a:ea typeface="Times"/>
              <a:cs typeface="Times"/>
              <a:sym typeface="Times"/>
            </a:endParaRPr>
          </a:p>
          <a:p>
            <a:pPr marL="41383" marR="41383" lvl="0" defTabSz="914400">
              <a:spcBef>
                <a:spcPts val="400"/>
              </a:spcBef>
              <a:buClr>
                <a:srgbClr val="000000"/>
              </a:buClr>
              <a:buFont typeface="Times"/>
              <a:defRPr sz="1800"/>
            </a:pPr>
            <a:r>
              <a:rPr lang="en-US" sz="1200" b="0" dirty="0">
                <a:uFill>
                  <a:solidFill/>
                </a:uFill>
                <a:latin typeface="Times"/>
                <a:ea typeface="Times"/>
                <a:cs typeface="Times"/>
                <a:sym typeface="Times"/>
              </a:rPr>
              <a:t>This grid shows how Conviction and Confidence interact to reflect the likelihood of taking action and changing behavior.  </a:t>
            </a:r>
          </a:p>
          <a:p>
            <a:pPr marL="41383" marR="41383" lvl="0" defTabSz="914400">
              <a:spcBef>
                <a:spcPts val="400"/>
              </a:spcBef>
              <a:buClr>
                <a:srgbClr val="000000"/>
              </a:buClr>
              <a:buFont typeface="Times"/>
              <a:defRPr sz="1800"/>
            </a:pPr>
            <a:endParaRPr lang="en-US" sz="1200" b="0" dirty="0">
              <a:uFill>
                <a:solidFill/>
              </a:uFill>
              <a:latin typeface="Times"/>
              <a:ea typeface="Times"/>
              <a:cs typeface="Times"/>
              <a:sym typeface="Times"/>
            </a:endParaRPr>
          </a:p>
          <a:p>
            <a:pPr marL="41383" marR="41383" lvl="0" defTabSz="914400">
              <a:spcBef>
                <a:spcPts val="400"/>
              </a:spcBef>
              <a:buClr>
                <a:srgbClr val="000000"/>
              </a:buClr>
              <a:buFont typeface="Times"/>
              <a:defRPr sz="1800"/>
            </a:pPr>
            <a:r>
              <a:rPr lang="en-US" sz="1200" b="0" dirty="0">
                <a:uFill>
                  <a:solidFill/>
                </a:uFill>
                <a:latin typeface="Times"/>
                <a:ea typeface="Times"/>
                <a:cs typeface="Times"/>
                <a:sym typeface="Times"/>
              </a:rPr>
              <a:t>Both high conviction and confidence are needed before anyone</a:t>
            </a:r>
            <a:r>
              <a:rPr lang="en-US" sz="1200" b="0" baseline="0" dirty="0">
                <a:uFill>
                  <a:solidFill/>
                </a:uFill>
                <a:latin typeface="Times"/>
                <a:ea typeface="Times"/>
                <a:cs typeface="Times"/>
                <a:sym typeface="Times"/>
              </a:rPr>
              <a:t> </a:t>
            </a:r>
            <a:r>
              <a:rPr lang="en-US" sz="1200" b="0" dirty="0">
                <a:uFill>
                  <a:solidFill/>
                </a:uFill>
                <a:latin typeface="Times"/>
                <a:ea typeface="Times"/>
                <a:cs typeface="Times"/>
                <a:sym typeface="Times"/>
              </a:rPr>
              <a:t>can finally achieve success.</a:t>
            </a:r>
          </a:p>
          <a:p>
            <a:pPr marL="41383" marR="41383" lvl="0" defTabSz="914400">
              <a:spcBef>
                <a:spcPts val="400"/>
              </a:spcBef>
              <a:buClr>
                <a:srgbClr val="000000"/>
              </a:buClr>
              <a:buFont typeface="Times"/>
              <a:defRPr sz="1800"/>
            </a:pPr>
            <a:endParaRPr lang="en-US" sz="1200" b="0" dirty="0">
              <a:uFill>
                <a:solidFill/>
              </a:uFill>
              <a:latin typeface="Times"/>
              <a:ea typeface="Times"/>
              <a:cs typeface="Times"/>
              <a:sym typeface="Times"/>
            </a:endParaRPr>
          </a:p>
          <a:p>
            <a:pPr marL="41383" marR="41383" lvl="0" defTabSz="914400">
              <a:spcBef>
                <a:spcPts val="400"/>
              </a:spcBef>
              <a:buClr>
                <a:srgbClr val="000000"/>
              </a:buClr>
              <a:buFont typeface="Times"/>
              <a:defRPr sz="1800"/>
            </a:pPr>
            <a:r>
              <a:rPr lang="en-US" sz="1200" b="0" dirty="0">
                <a:uFill>
                  <a:solidFill/>
                </a:uFill>
                <a:latin typeface="Times"/>
                <a:ea typeface="Times"/>
                <a:cs typeface="Times"/>
                <a:sym typeface="Times"/>
              </a:rPr>
              <a:t>Let’s say both conviction and confidence are low,  a very common situation, especially when someone is in the pre-contemplation stage. Would you start with trying to increase conviction or confidence? [Elicit ideas from the participants…..asking then to elaborate on their reasoning. Almost always someone will say start with conviction.]</a:t>
            </a:r>
          </a:p>
          <a:p>
            <a:pPr marL="41383" marR="41383" lvl="0" defTabSz="914400">
              <a:spcBef>
                <a:spcPts val="400"/>
              </a:spcBef>
              <a:buClr>
                <a:srgbClr val="000000"/>
              </a:buClr>
              <a:buFont typeface="Times"/>
              <a:defRPr sz="1800"/>
            </a:pPr>
            <a:endParaRPr lang="en-US" sz="1200" b="0" dirty="0">
              <a:uFill>
                <a:solidFill/>
              </a:uFill>
              <a:latin typeface="Times"/>
              <a:ea typeface="Times"/>
              <a:cs typeface="Times"/>
              <a:sym typeface="Times"/>
            </a:endParaRPr>
          </a:p>
          <a:p>
            <a:pPr marL="41383" marR="41383" lvl="0" defTabSz="914400">
              <a:spcBef>
                <a:spcPts val="400"/>
              </a:spcBef>
              <a:buClr>
                <a:srgbClr val="000000"/>
              </a:buClr>
              <a:buFont typeface="Times"/>
              <a:defRPr sz="1800"/>
            </a:pPr>
            <a:r>
              <a:rPr lang="en-US" sz="1200" b="0" dirty="0">
                <a:uFill>
                  <a:solidFill/>
                </a:uFill>
                <a:latin typeface="Times"/>
                <a:ea typeface="Times"/>
                <a:cs typeface="Times"/>
                <a:sym typeface="Times"/>
              </a:rPr>
              <a:t>As some have said, it is imperative to focus on increasing conviction first. Remember, conviction is how important something thinks</a:t>
            </a:r>
            <a:r>
              <a:rPr lang="en-US" sz="1200" b="0" baseline="0" dirty="0">
                <a:uFill>
                  <a:solidFill/>
                </a:uFill>
                <a:latin typeface="Times"/>
                <a:ea typeface="Times"/>
                <a:cs typeface="Times"/>
                <a:sym typeface="Times"/>
              </a:rPr>
              <a:t> something is, if they even belief it is a problem.  If someone’s conviction is low, it doesn’t matter what their confidence is. </a:t>
            </a:r>
          </a:p>
          <a:p>
            <a:pPr marL="41383" marR="41383" lvl="0" defTabSz="914400">
              <a:spcBef>
                <a:spcPts val="400"/>
              </a:spcBef>
              <a:buClr>
                <a:srgbClr val="000000"/>
              </a:buClr>
              <a:buFont typeface="Times"/>
              <a:defRPr sz="1800"/>
            </a:pPr>
            <a:endParaRPr lang="en-US" sz="1200" b="0" baseline="0" dirty="0">
              <a:uFill>
                <a:solidFill/>
              </a:uFill>
              <a:latin typeface="Times"/>
              <a:ea typeface="Times"/>
              <a:cs typeface="Times"/>
              <a:sym typeface="Times"/>
            </a:endParaRPr>
          </a:p>
          <a:p>
            <a:pPr marL="41383" marR="41383" lvl="0" defTabSz="914400">
              <a:spcBef>
                <a:spcPts val="400"/>
              </a:spcBef>
              <a:buClr>
                <a:srgbClr val="000000"/>
              </a:buClr>
              <a:buFont typeface="Times"/>
              <a:defRPr sz="1800"/>
            </a:pPr>
            <a:r>
              <a:rPr lang="en-US" sz="1200" b="0" dirty="0">
                <a:uFill>
                  <a:solidFill/>
                </a:uFill>
                <a:latin typeface="Times"/>
                <a:ea typeface="Times"/>
                <a:cs typeface="Times"/>
                <a:sym typeface="Times"/>
              </a:rPr>
              <a:t> Enhancing confidence to begin an exercise regimen is not likely to lead to change if the person is not convinced that it is valuable or important.   The</a:t>
            </a:r>
            <a:r>
              <a:rPr lang="en-US" sz="1200" b="0" baseline="0" dirty="0">
                <a:uFill>
                  <a:solidFill/>
                </a:uFill>
                <a:latin typeface="Times"/>
                <a:ea typeface="Times"/>
                <a:cs typeface="Times"/>
                <a:sym typeface="Times"/>
              </a:rPr>
              <a:t> more examples you can give here the better, ideally real ones from your own life or from patients; examples that illustrate the difference between these two things. I often give the example of a problem drinker; one person doesn’t believe they have a problem (low conviction) and the other believes they have a problem but feels they can’t quit (low confidence).  2 very different problems, even thought the behavior is the same (drinking). </a:t>
            </a:r>
          </a:p>
          <a:p>
            <a:pPr marL="41383" marR="41383" lvl="0" defTabSz="914400">
              <a:spcBef>
                <a:spcPts val="400"/>
              </a:spcBef>
              <a:buClr>
                <a:srgbClr val="000000"/>
              </a:buClr>
              <a:buFont typeface="Times"/>
              <a:defRPr sz="1800"/>
            </a:pPr>
            <a:endParaRPr lang="en-US" sz="1200" b="0" baseline="0" dirty="0">
              <a:uFill>
                <a:solidFill/>
              </a:uFill>
              <a:latin typeface="Times"/>
              <a:ea typeface="Times"/>
              <a:cs typeface="Times"/>
              <a:sym typeface="Times"/>
            </a:endParaRPr>
          </a:p>
          <a:p>
            <a:pPr marL="41383" marR="41383" lvl="0" defTabSz="914400">
              <a:spcBef>
                <a:spcPts val="400"/>
              </a:spcBef>
              <a:buClr>
                <a:srgbClr val="000000"/>
              </a:buClr>
              <a:buFont typeface="Times"/>
              <a:defRPr sz="1800"/>
            </a:pPr>
            <a:r>
              <a:rPr lang="en-US" sz="1200" b="0" baseline="0" dirty="0">
                <a:uFill>
                  <a:solidFill/>
                </a:uFill>
                <a:latin typeface="Times"/>
                <a:ea typeface="Times"/>
                <a:cs typeface="Times"/>
                <a:sym typeface="Times"/>
              </a:rPr>
              <a:t>We intervene very differently on low conviction and low confidence, so we really need to assess where someone is on both of these scales.</a:t>
            </a:r>
            <a:endParaRPr lang="en-US" sz="1200" b="0" dirty="0">
              <a:uFill>
                <a:solidFill/>
              </a:uFill>
              <a:latin typeface="Times"/>
              <a:ea typeface="Times"/>
              <a:cs typeface="Times"/>
              <a:sym typeface="Times"/>
            </a:endParaRP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16</a:t>
            </a:fld>
            <a:endParaRPr lang="en-GB"/>
          </a:p>
        </p:txBody>
      </p:sp>
    </p:spTree>
    <p:extLst>
      <p:ext uri="{BB962C8B-B14F-4D97-AF65-F5344CB8AC3E}">
        <p14:creationId xmlns:p14="http://schemas.microsoft.com/office/powerpoint/2010/main" val="1176837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17</a:t>
            </a:fld>
            <a:endParaRPr lang="en-GB"/>
          </a:p>
        </p:txBody>
      </p:sp>
    </p:spTree>
    <p:extLst>
      <p:ext uri="{BB962C8B-B14F-4D97-AF65-F5344CB8AC3E}">
        <p14:creationId xmlns:p14="http://schemas.microsoft.com/office/powerpoint/2010/main" val="1772962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18</a:t>
            </a:fld>
            <a:endParaRPr lang="en-GB"/>
          </a:p>
        </p:txBody>
      </p:sp>
    </p:spTree>
    <p:extLst>
      <p:ext uri="{BB962C8B-B14F-4D97-AF65-F5344CB8AC3E}">
        <p14:creationId xmlns:p14="http://schemas.microsoft.com/office/powerpoint/2010/main" val="1696745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uFill>
                  <a:solidFill/>
                </a:uFill>
                <a:latin typeface="Times"/>
                <a:ea typeface="Times"/>
                <a:cs typeface="Times"/>
                <a:sym typeface="Times"/>
              </a:rPr>
              <a:t>How do we assess</a:t>
            </a:r>
            <a:r>
              <a:rPr lang="en-US" sz="1200" baseline="0" dirty="0">
                <a:uFill>
                  <a:solidFill/>
                </a:uFill>
                <a:latin typeface="Times"/>
                <a:ea typeface="Times"/>
                <a:cs typeface="Times"/>
                <a:sym typeface="Times"/>
              </a:rPr>
              <a:t> conviction levels?  Sometimes we already know, someone might come in and say ‘I have a weight problem’.  Often though, we don’t know how important people feel something is, how much of a problem they feel something is, until we ask directly.  Here are some open ended question examples of how we might elicit someone's conviction.</a:t>
            </a: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19</a:t>
            </a:fld>
            <a:endParaRPr lang="en-GB"/>
          </a:p>
        </p:txBody>
      </p:sp>
    </p:spTree>
    <p:extLst>
      <p:ext uri="{BB962C8B-B14F-4D97-AF65-F5344CB8AC3E}">
        <p14:creationId xmlns:p14="http://schemas.microsoft.com/office/powerpoint/2010/main" val="110351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this slide to the deck if you are doing a virtual workshop, and you plan on breaking out participants into practice groups.  If participants are on the computer, and use the phone for audio, their audio and video can be split when break out groups are formed; merging </a:t>
            </a:r>
            <a:r>
              <a:rPr lang="en-US"/>
              <a:t>solves this issue.</a:t>
            </a:r>
          </a:p>
        </p:txBody>
      </p:sp>
      <p:sp>
        <p:nvSpPr>
          <p:cNvPr id="4" name="Slide Number Placeholder 3"/>
          <p:cNvSpPr>
            <a:spLocks noGrp="1"/>
          </p:cNvSpPr>
          <p:nvPr>
            <p:ph type="sldNum" sz="quarter" idx="5"/>
          </p:nvPr>
        </p:nvSpPr>
        <p:spPr/>
        <p:txBody>
          <a:bodyPr/>
          <a:lstStyle/>
          <a:p>
            <a:fld id="{FCD410CF-8B5A-BE46-AA44-9441CCA05EF5}" type="slidenum">
              <a:rPr lang="en-US" smtClean="0"/>
              <a:t>2</a:t>
            </a:fld>
            <a:endParaRPr lang="en-US"/>
          </a:p>
        </p:txBody>
      </p:sp>
    </p:spTree>
    <p:extLst>
      <p:ext uri="{BB962C8B-B14F-4D97-AF65-F5344CB8AC3E}">
        <p14:creationId xmlns:p14="http://schemas.microsoft.com/office/powerpoint/2010/main" val="2571585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uFill>
                  <a:solidFill/>
                </a:uFill>
                <a:latin typeface="Times"/>
                <a:ea typeface="Times"/>
                <a:cs typeface="Times"/>
                <a:sym typeface="Times"/>
              </a:rPr>
              <a:t>This</a:t>
            </a:r>
            <a:r>
              <a:rPr lang="en-US" sz="1200" baseline="0" dirty="0">
                <a:uFill>
                  <a:solidFill/>
                </a:uFill>
                <a:latin typeface="Times"/>
                <a:ea typeface="Times"/>
                <a:cs typeface="Times"/>
                <a:sym typeface="Times"/>
              </a:rPr>
              <a:t> is another </a:t>
            </a:r>
            <a:r>
              <a:rPr lang="en-US" sz="1200" dirty="0">
                <a:uFill>
                  <a:solidFill/>
                </a:uFill>
                <a:latin typeface="Times"/>
                <a:ea typeface="Times"/>
                <a:cs typeface="Times"/>
                <a:sym typeface="Times"/>
              </a:rPr>
              <a:t>way to assess conviction,</a:t>
            </a:r>
            <a:r>
              <a:rPr lang="en-US" sz="1200" baseline="0" dirty="0">
                <a:uFill>
                  <a:solidFill/>
                </a:uFill>
                <a:latin typeface="Times"/>
                <a:ea typeface="Times"/>
                <a:cs typeface="Times"/>
                <a:sym typeface="Times"/>
              </a:rPr>
              <a:t> by using a scaling question.  Some MI practitioners love this, some don’t; if you’ve never tried it, it is worth practicing to see how it feels for you.</a:t>
            </a: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20</a:t>
            </a:fld>
            <a:endParaRPr lang="en-GB"/>
          </a:p>
        </p:txBody>
      </p:sp>
    </p:spTree>
    <p:extLst>
      <p:ext uri="{BB962C8B-B14F-4D97-AF65-F5344CB8AC3E}">
        <p14:creationId xmlns:p14="http://schemas.microsoft.com/office/powerpoint/2010/main" val="379803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21</a:t>
            </a:fld>
            <a:endParaRPr lang="en-GB"/>
          </a:p>
        </p:txBody>
      </p:sp>
    </p:spTree>
    <p:extLst>
      <p:ext uri="{BB962C8B-B14F-4D97-AF65-F5344CB8AC3E}">
        <p14:creationId xmlns:p14="http://schemas.microsoft.com/office/powerpoint/2010/main" val="2931727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151" marR="41151" lvl="0" defTabSz="914400">
              <a:spcBef>
                <a:spcPts val="400"/>
              </a:spcBef>
              <a:buClr>
                <a:srgbClr val="000000"/>
              </a:buClr>
              <a:buFont typeface="Times"/>
              <a:defRPr sz="1800"/>
            </a:pPr>
            <a:r>
              <a:rPr lang="en-US" sz="1200" dirty="0">
                <a:uFill>
                  <a:solidFill/>
                </a:uFill>
                <a:latin typeface="Times"/>
                <a:ea typeface="Times"/>
                <a:cs typeface="Times"/>
                <a:sym typeface="Times"/>
              </a:rPr>
              <a:t>To assess confidence the clinician can ask</a:t>
            </a:r>
            <a:r>
              <a:rPr lang="en-US" sz="1200" baseline="0" dirty="0">
                <a:uFill>
                  <a:solidFill/>
                </a:uFill>
                <a:latin typeface="Times"/>
                <a:ea typeface="Times"/>
                <a:cs typeface="Times"/>
                <a:sym typeface="Times"/>
              </a:rPr>
              <a:t> open ended questions, such as these. </a:t>
            </a:r>
          </a:p>
          <a:p>
            <a:pPr marL="41151" marR="41151" lvl="0" defTabSz="914400">
              <a:spcBef>
                <a:spcPts val="400"/>
              </a:spcBef>
              <a:buClr>
                <a:srgbClr val="000000"/>
              </a:buClr>
              <a:buFont typeface="Times"/>
              <a:defRPr sz="1800"/>
            </a:pPr>
            <a:endParaRPr lang="en-US" sz="1100" dirty="0">
              <a:uFill>
                <a:solidFill/>
              </a:uFill>
              <a:latin typeface="Times"/>
              <a:ea typeface="Times"/>
              <a:cs typeface="Times"/>
              <a:sym typeface="Times"/>
            </a:endParaRPr>
          </a:p>
          <a:p>
            <a:pPr marL="41151" marR="41151" lvl="0" defTabSz="914400">
              <a:spcBef>
                <a:spcPts val="400"/>
              </a:spcBef>
              <a:buClr>
                <a:srgbClr val="000000"/>
              </a:buClr>
              <a:buFont typeface="Times"/>
              <a:defRPr sz="1800"/>
            </a:pPr>
            <a:endParaRPr lang="en-US" sz="1200" dirty="0">
              <a:uFill>
                <a:solidFill/>
              </a:uFill>
              <a:latin typeface="Times"/>
              <a:ea typeface="Times"/>
              <a:cs typeface="Times"/>
              <a:sym typeface="Times"/>
            </a:endParaRPr>
          </a:p>
          <a:p>
            <a:pPr marL="498351" marR="41151" lvl="0" defTabSz="914400">
              <a:spcBef>
                <a:spcPts val="400"/>
              </a:spcBef>
              <a:buClr>
                <a:srgbClr val="000000"/>
              </a:buClr>
              <a:buSzPct val="100000"/>
              <a:buFont typeface="Times"/>
              <a:buChar char="•"/>
              <a:defRPr sz="1800"/>
            </a:pPr>
            <a:r>
              <a:rPr lang="en-US" sz="1200" i="1" dirty="0">
                <a:uFill>
                  <a:solidFill/>
                </a:uFill>
                <a:latin typeface="Times"/>
                <a:ea typeface="Times"/>
                <a:cs typeface="Times"/>
                <a:sym typeface="Times"/>
              </a:rPr>
              <a:t>“How confident are you that you will be able to decrease yelling</a:t>
            </a:r>
            <a:r>
              <a:rPr lang="en-US" sz="1200" i="1" baseline="0" dirty="0">
                <a:uFill>
                  <a:solidFill/>
                </a:uFill>
                <a:latin typeface="Times"/>
                <a:ea typeface="Times"/>
                <a:cs typeface="Times"/>
                <a:sym typeface="Times"/>
              </a:rPr>
              <a:t> at your kids</a:t>
            </a:r>
            <a:r>
              <a:rPr lang="en-US" sz="1200" i="1" dirty="0">
                <a:uFill>
                  <a:solidFill/>
                </a:uFill>
                <a:latin typeface="Times"/>
                <a:ea typeface="Times"/>
                <a:cs typeface="Times"/>
                <a:sym typeface="Times"/>
              </a:rPr>
              <a:t>?”</a:t>
            </a:r>
          </a:p>
          <a:p>
            <a:pPr marL="498351" marR="41151" lvl="0" defTabSz="914400">
              <a:spcBef>
                <a:spcPts val="400"/>
              </a:spcBef>
              <a:buClr>
                <a:srgbClr val="000000"/>
              </a:buClr>
              <a:buSzPct val="100000"/>
              <a:buFont typeface="Times"/>
              <a:buChar char="•"/>
              <a:defRPr sz="1800"/>
            </a:pPr>
            <a:endParaRPr lang="en-US" sz="1200" i="1" dirty="0">
              <a:uFill>
                <a:solidFill/>
              </a:uFill>
              <a:latin typeface="Times"/>
              <a:ea typeface="Times"/>
              <a:cs typeface="Times"/>
              <a:sym typeface="Times"/>
            </a:endParaRPr>
          </a:p>
          <a:p>
            <a:pPr marL="498351" marR="41151" lvl="0" defTabSz="914400">
              <a:spcBef>
                <a:spcPts val="400"/>
              </a:spcBef>
              <a:buClr>
                <a:srgbClr val="000000"/>
              </a:buClr>
              <a:buSzPct val="100000"/>
              <a:buFont typeface="Times"/>
              <a:buChar char="•"/>
              <a:defRPr sz="1800"/>
            </a:pPr>
            <a:r>
              <a:rPr lang="en-US" sz="1200" i="1" dirty="0">
                <a:uFill>
                  <a:solidFill/>
                </a:uFill>
                <a:latin typeface="Times"/>
                <a:ea typeface="Times"/>
                <a:cs typeface="Times"/>
                <a:sym typeface="Times"/>
              </a:rPr>
              <a:t>“How easy or hard will it be to begin an exercise program?”</a:t>
            </a:r>
          </a:p>
          <a:p>
            <a:pPr marL="498351" marR="41151" lvl="0" defTabSz="914400">
              <a:spcBef>
                <a:spcPts val="400"/>
              </a:spcBef>
              <a:buClr>
                <a:srgbClr val="000000"/>
              </a:buClr>
              <a:buSzPct val="100000"/>
              <a:buFont typeface="Times"/>
              <a:buChar char="•"/>
              <a:defRPr sz="1800"/>
            </a:pPr>
            <a:endParaRPr lang="en-US" sz="1200" i="1" dirty="0">
              <a:uFill>
                <a:solidFill/>
              </a:uFill>
              <a:latin typeface="Times"/>
              <a:ea typeface="Times"/>
              <a:cs typeface="Times"/>
              <a:sym typeface="Times"/>
            </a:endParaRPr>
          </a:p>
          <a:p>
            <a:pPr marL="498351" marR="41151" lvl="0" defTabSz="914400">
              <a:spcBef>
                <a:spcPts val="400"/>
              </a:spcBef>
              <a:buClr>
                <a:srgbClr val="000000"/>
              </a:buClr>
              <a:buSzPct val="100000"/>
              <a:buFont typeface="Times"/>
              <a:buChar char="•"/>
              <a:defRPr sz="1800"/>
            </a:pPr>
            <a:r>
              <a:rPr lang="en-US" sz="1200" i="1" dirty="0">
                <a:uFill>
                  <a:solidFill/>
                </a:uFill>
                <a:latin typeface="Times"/>
                <a:ea typeface="Times"/>
                <a:cs typeface="Times"/>
                <a:sym typeface="Times"/>
              </a:rPr>
              <a:t>“How likely is it that you will be remember to take this medication regularly?”</a:t>
            </a:r>
          </a:p>
          <a:p>
            <a:pPr marL="498351" marR="41151" lvl="0" defTabSz="914400">
              <a:spcBef>
                <a:spcPts val="400"/>
              </a:spcBef>
              <a:buClr>
                <a:srgbClr val="000000"/>
              </a:buClr>
              <a:buSzPct val="100000"/>
              <a:buFont typeface="Times"/>
              <a:buChar char="•"/>
              <a:defRPr sz="1800"/>
            </a:pPr>
            <a:endParaRPr lang="en-US" sz="1200" i="1" dirty="0">
              <a:uFill>
                <a:solidFill/>
              </a:uFill>
              <a:latin typeface="Times"/>
              <a:ea typeface="Times"/>
              <a:cs typeface="Times"/>
              <a:sym typeface="Times"/>
            </a:endParaRPr>
          </a:p>
          <a:p>
            <a:pPr marL="498351" marR="41151" lvl="0" defTabSz="914400">
              <a:spcBef>
                <a:spcPts val="400"/>
              </a:spcBef>
              <a:buClr>
                <a:srgbClr val="000000"/>
              </a:buClr>
              <a:buSzPct val="100000"/>
              <a:buFont typeface="Times"/>
              <a:buChar char="•"/>
              <a:defRPr sz="1800"/>
            </a:pPr>
            <a:endParaRPr lang="en-US" sz="1200" i="1" dirty="0">
              <a:uFill>
                <a:solidFill/>
              </a:uFill>
              <a:latin typeface="Times"/>
              <a:ea typeface="Times"/>
              <a:cs typeface="Times"/>
              <a:sym typeface="Times"/>
            </a:endParaRPr>
          </a:p>
          <a:p>
            <a:pPr marL="498351" marR="41151" lvl="0" defTabSz="914400">
              <a:spcBef>
                <a:spcPts val="400"/>
              </a:spcBef>
              <a:buClr>
                <a:srgbClr val="000000"/>
              </a:buClr>
              <a:buSzPct val="100000"/>
              <a:buFont typeface="Times"/>
              <a:buChar char="•"/>
              <a:defRPr sz="1800"/>
            </a:pPr>
            <a:endParaRPr lang="en-US" sz="1200" i="1" dirty="0">
              <a:uFill>
                <a:solidFill/>
              </a:uFill>
              <a:latin typeface="Times"/>
              <a:ea typeface="Times"/>
              <a:cs typeface="Times"/>
              <a:sym typeface="Times"/>
            </a:endParaRPr>
          </a:p>
          <a:p>
            <a:pPr marL="498351" marR="41151" lvl="0" defTabSz="914400">
              <a:spcBef>
                <a:spcPts val="400"/>
              </a:spcBef>
              <a:buClr>
                <a:srgbClr val="000000"/>
              </a:buClr>
              <a:buSzPct val="100000"/>
              <a:buFont typeface="Times"/>
              <a:buNone/>
              <a:defRPr sz="1800"/>
            </a:pPr>
            <a:r>
              <a:rPr lang="en-US" sz="1200" i="0" dirty="0">
                <a:uFill>
                  <a:solidFill/>
                </a:uFill>
                <a:latin typeface="Times"/>
                <a:ea typeface="Times"/>
                <a:cs typeface="Times"/>
                <a:sym typeface="Times"/>
              </a:rPr>
              <a:t>Words</a:t>
            </a:r>
            <a:r>
              <a:rPr lang="en-US" sz="1200" i="0" baseline="0" dirty="0">
                <a:uFill>
                  <a:solidFill/>
                </a:uFill>
                <a:latin typeface="Times"/>
                <a:ea typeface="Times"/>
                <a:cs typeface="Times"/>
                <a:sym typeface="Times"/>
              </a:rPr>
              <a:t> such as ‘easy or hard’ or ‘how likely’ or ‘how confident’ all get at the concept.   </a:t>
            </a:r>
            <a:endParaRPr lang="en-US" sz="1200" i="0" dirty="0">
              <a:uFill>
                <a:solidFill/>
              </a:uFill>
              <a:latin typeface="Times"/>
              <a:ea typeface="Times"/>
              <a:cs typeface="Times"/>
              <a:sym typeface="Times"/>
            </a:endParaRP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22</a:t>
            </a:fld>
            <a:endParaRPr lang="en-GB"/>
          </a:p>
        </p:txBody>
      </p:sp>
    </p:spTree>
    <p:extLst>
      <p:ext uri="{BB962C8B-B14F-4D97-AF65-F5344CB8AC3E}">
        <p14:creationId xmlns:p14="http://schemas.microsoft.com/office/powerpoint/2010/main" val="863772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391" marR="41391" lvl="0" defTabSz="914400">
              <a:spcBef>
                <a:spcPts val="400"/>
              </a:spcBef>
              <a:buClr>
                <a:srgbClr val="000000"/>
              </a:buClr>
              <a:buFont typeface="Times"/>
              <a:defRPr sz="1800"/>
            </a:pPr>
            <a:r>
              <a:rPr lang="en-US" sz="1200" dirty="0">
                <a:uFill>
                  <a:solidFill/>
                </a:uFill>
                <a:latin typeface="Times"/>
                <a:ea typeface="Times"/>
                <a:cs typeface="Times"/>
                <a:sym typeface="Times"/>
              </a:rPr>
              <a:t>Here are the scaling questions for assessing confidence.</a:t>
            </a:r>
          </a:p>
          <a:p>
            <a:pPr marL="41391" marR="41391" lvl="0" defTabSz="914400">
              <a:spcBef>
                <a:spcPts val="400"/>
              </a:spcBef>
              <a:buClr>
                <a:srgbClr val="000000"/>
              </a:buClr>
              <a:buFont typeface="Times"/>
              <a:defRPr sz="1800"/>
            </a:pPr>
            <a:endParaRPr lang="en-US" sz="2000" dirty="0"/>
          </a:p>
          <a:p>
            <a:pPr marL="41391" marR="41391" lvl="0" defTabSz="914400">
              <a:spcBef>
                <a:spcPts val="400"/>
              </a:spcBef>
              <a:buClr>
                <a:srgbClr val="000000"/>
              </a:buClr>
              <a:buFont typeface="Times"/>
              <a:defRPr sz="1800"/>
            </a:pPr>
            <a:r>
              <a:rPr lang="en-US" sz="1200" dirty="0">
                <a:uFill>
                  <a:solidFill/>
                </a:uFill>
                <a:latin typeface="Times"/>
                <a:ea typeface="Times"/>
                <a:cs typeface="Times"/>
                <a:sym typeface="Times"/>
              </a:rPr>
              <a:t>Again, we</a:t>
            </a:r>
            <a:r>
              <a:rPr lang="en-US" sz="1200" baseline="0" dirty="0">
                <a:uFill>
                  <a:solidFill/>
                </a:uFill>
                <a:latin typeface="Times"/>
                <a:ea typeface="Times"/>
                <a:cs typeface="Times"/>
                <a:sym typeface="Times"/>
              </a:rPr>
              <a:t> want to empathizing that the ‘anchoring’ examples take practice. </a:t>
            </a:r>
            <a:r>
              <a:rPr lang="en-US" sz="1200" dirty="0">
                <a:uFill>
                  <a:solidFill/>
                </a:uFill>
                <a:latin typeface="Times"/>
                <a:ea typeface="Times"/>
                <a:cs typeface="Times"/>
                <a:sym typeface="Times"/>
              </a:rPr>
              <a:t>Asking participants for examples of 1 and 10 anchoring, and</a:t>
            </a:r>
            <a:r>
              <a:rPr lang="en-US" sz="1200" baseline="0" dirty="0">
                <a:uFill>
                  <a:solidFill/>
                </a:uFill>
                <a:latin typeface="Times"/>
                <a:ea typeface="Times"/>
                <a:cs typeface="Times"/>
                <a:sym typeface="Times"/>
              </a:rPr>
              <a:t> also other wording (using ‘easy or hard’, for example) is helpful.  </a:t>
            </a:r>
            <a:r>
              <a:rPr lang="en-US" sz="1200" dirty="0">
                <a:uFill>
                  <a:solidFill/>
                </a:uFill>
                <a:latin typeface="Times"/>
                <a:ea typeface="Times"/>
                <a:cs typeface="Times"/>
                <a:sym typeface="Times"/>
              </a:rPr>
              <a:t> </a:t>
            </a: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23</a:t>
            </a:fld>
            <a:endParaRPr lang="en-GB"/>
          </a:p>
        </p:txBody>
      </p:sp>
    </p:spTree>
    <p:extLst>
      <p:ext uri="{BB962C8B-B14F-4D97-AF65-F5344CB8AC3E}">
        <p14:creationId xmlns:p14="http://schemas.microsoft.com/office/powerpoint/2010/main" val="3068022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24</a:t>
            </a:fld>
            <a:endParaRPr lang="en-GB"/>
          </a:p>
        </p:txBody>
      </p:sp>
    </p:spTree>
    <p:extLst>
      <p:ext uri="{BB962C8B-B14F-4D97-AF65-F5344CB8AC3E}">
        <p14:creationId xmlns:p14="http://schemas.microsoft.com/office/powerpoint/2010/main" val="3944565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time, if possible (in person or video with break outs)</a:t>
            </a:r>
          </a:p>
          <a:p>
            <a:endParaRPr lang="en-US" dirty="0"/>
          </a:p>
          <a:p>
            <a:r>
              <a:rPr lang="en-US" dirty="0"/>
              <a:t>In person:  Divide participants</a:t>
            </a:r>
            <a:r>
              <a:rPr lang="en-US" baseline="0" dirty="0"/>
              <a:t> up into groups of 3.  Remember to avoid ‘counting off’ as it creates chaos, and we want people to practice with those next to them, without having to move.</a:t>
            </a:r>
          </a:p>
          <a:p>
            <a:endParaRPr lang="en-US" baseline="0" dirty="0"/>
          </a:p>
          <a:p>
            <a:r>
              <a:rPr lang="en-US" baseline="0" dirty="0"/>
              <a:t>Video: In break outs</a:t>
            </a:r>
          </a:p>
          <a:p>
            <a:endParaRPr lang="en-US" baseline="0" dirty="0"/>
          </a:p>
          <a:p>
            <a:r>
              <a:rPr lang="en-US" baseline="0" dirty="0"/>
              <a:t>Outline the three roles, and remind everyone that each person will have a chance to be in each role.</a:t>
            </a:r>
          </a:p>
          <a:p>
            <a:endParaRPr lang="en-US" baseline="0" dirty="0"/>
          </a:p>
          <a:p>
            <a:r>
              <a:rPr lang="en-US" baseline="0" dirty="0"/>
              <a:t>Prime the observers- remind them in their role, it is really important to watch the person practicing, and note their assessment (what are they assessing, and how are they doing it)</a:t>
            </a:r>
          </a:p>
          <a:p>
            <a:endParaRPr lang="en-US" baseline="0" dirty="0"/>
          </a:p>
          <a:p>
            <a:r>
              <a:rPr lang="en-US" baseline="0" dirty="0"/>
              <a:t>As a facilitator, using your phone/watch to time is helpful.  Giving each person 2 minutes in the role usually enough.   Remember to circulate to each group to give feedback.</a:t>
            </a:r>
          </a:p>
          <a:p>
            <a:endParaRPr lang="en-US" baseline="0" dirty="0"/>
          </a:p>
          <a:p>
            <a:r>
              <a:rPr lang="en-US" baseline="0" dirty="0"/>
              <a:t>When done, in the big group, ask for a few people to share their experiences.</a:t>
            </a: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25</a:t>
            </a:fld>
            <a:endParaRPr lang="en-GB"/>
          </a:p>
        </p:txBody>
      </p:sp>
    </p:spTree>
    <p:extLst>
      <p:ext uri="{BB962C8B-B14F-4D97-AF65-F5344CB8AC3E}">
        <p14:creationId xmlns:p14="http://schemas.microsoft.com/office/powerpoint/2010/main" val="982505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Triads are preferred.  Keep the same triad.</a:t>
            </a:r>
          </a:p>
          <a:p>
            <a:endParaRPr lang="en-US" dirty="0"/>
          </a:p>
          <a:p>
            <a:r>
              <a:rPr lang="en-US" dirty="0"/>
              <a:t>Give roles:  1.  Person practicing 2. Person being practice on and 3. Observer.</a:t>
            </a:r>
          </a:p>
          <a:p>
            <a:endParaRPr lang="en-US" dirty="0"/>
          </a:p>
          <a:p>
            <a:r>
              <a:rPr lang="en-US" dirty="0"/>
              <a:t>Let the groups know  to avoid any questions or advice.  They are only practicing empathy techniques talked about previously.</a:t>
            </a:r>
          </a:p>
          <a:p>
            <a:endParaRPr lang="en-US" dirty="0"/>
          </a:p>
          <a:p>
            <a:r>
              <a:rPr lang="en-US" dirty="0"/>
              <a:t>The person being practiced on thinks of something they are willing to share, that they are having feelings about.  They can use what they did before, in the previous exercise, and build on it, or they can use something new.  </a:t>
            </a:r>
          </a:p>
          <a:p>
            <a:endParaRPr lang="en-US" dirty="0"/>
          </a:p>
          <a:p>
            <a:r>
              <a:rPr lang="en-US" dirty="0"/>
              <a:t>The person practicing, uses reflective listening statements, twice.   Encourage them to try 2 different types (exact words and summary, for example)</a:t>
            </a:r>
          </a:p>
          <a:p>
            <a:endParaRPr lang="en-US" dirty="0"/>
          </a:p>
          <a:p>
            <a:r>
              <a:rPr lang="en-US" dirty="0"/>
              <a:t>The observer names what type of reflective listening was used.</a:t>
            </a: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26</a:t>
            </a:fld>
            <a:endParaRPr lang="en-GB"/>
          </a:p>
        </p:txBody>
      </p:sp>
    </p:spTree>
    <p:extLst>
      <p:ext uri="{BB962C8B-B14F-4D97-AF65-F5344CB8AC3E}">
        <p14:creationId xmlns:p14="http://schemas.microsoft.com/office/powerpoint/2010/main" val="795974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27</a:t>
            </a:fld>
            <a:endParaRPr lang="en-GB"/>
          </a:p>
        </p:txBody>
      </p:sp>
    </p:spTree>
    <p:extLst>
      <p:ext uri="{BB962C8B-B14F-4D97-AF65-F5344CB8AC3E}">
        <p14:creationId xmlns:p14="http://schemas.microsoft.com/office/powerpoint/2010/main" val="2887409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marks a transition in the workshop from assessment to intervention (good assessment actually is an intervention, of course, this just marks a focus on more formal interventions).</a:t>
            </a:r>
          </a:p>
          <a:p>
            <a:endParaRPr lang="en-US" baseline="0" dirty="0"/>
          </a:p>
          <a:p>
            <a:r>
              <a:rPr lang="en-US" baseline="0" dirty="0"/>
              <a:t>The main point of this slide is that there is a COMPLETELY different set of effective interventions for conviction and confidence.   </a:t>
            </a:r>
          </a:p>
          <a:p>
            <a:endParaRPr lang="en-US" baseline="0" dirty="0"/>
          </a:p>
          <a:p>
            <a:r>
              <a:rPr lang="en-US" baseline="0" dirty="0"/>
              <a:t>In healthcare (and mental healthcare, and SUD!) we typically use the same intervention, regardless if the problem is low conviction (low importance) or low confidence (re: we give an AA pamphlet to someone that has indicated alcohol misuse, without assessing whether they even think they have a problem, or we tell someone why they should lose weight, without assessing </a:t>
            </a:r>
            <a:r>
              <a:rPr lang="en-US" baseline="0" dirty="0" err="1"/>
              <a:t>assessing</a:t>
            </a:r>
            <a:r>
              <a:rPr lang="en-US" baseline="0" dirty="0"/>
              <a:t> whether they already know it is important, and instead struggle with how hard it is).</a:t>
            </a:r>
          </a:p>
          <a:p>
            <a:endParaRPr lang="en-US" baseline="0" dirty="0"/>
          </a:p>
          <a:p>
            <a:r>
              <a:rPr lang="en-US" baseline="0" dirty="0"/>
              <a:t>We are going to next look at evidenced based interventions to increase conviction and increase confidence.</a:t>
            </a: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28</a:t>
            </a:fld>
            <a:endParaRPr lang="en-GB"/>
          </a:p>
        </p:txBody>
      </p:sp>
    </p:spTree>
    <p:extLst>
      <p:ext uri="{BB962C8B-B14F-4D97-AF65-F5344CB8AC3E}">
        <p14:creationId xmlns:p14="http://schemas.microsoft.com/office/powerpoint/2010/main" val="302713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29</a:t>
            </a:fld>
            <a:endParaRPr lang="en-GB"/>
          </a:p>
        </p:txBody>
      </p:sp>
    </p:spTree>
    <p:extLst>
      <p:ext uri="{BB962C8B-B14F-4D97-AF65-F5344CB8AC3E}">
        <p14:creationId xmlns:p14="http://schemas.microsoft.com/office/powerpoint/2010/main" val="730833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place holder for a picture that is tied to a story, to connect to participants.  This is a good place to tie the picture/story to something you can ask of participants, to engage them.  For example, a story about you doing something new during the pandemic (baking bread, going to a drive through, cutting your own hair) and asking participants to share one thing.   Or you can tie it directly to MI, and share a story of using one of the MI techniques, and how it went, and asking others to share the same.</a:t>
            </a:r>
          </a:p>
        </p:txBody>
      </p:sp>
      <p:sp>
        <p:nvSpPr>
          <p:cNvPr id="4" name="Slide Number Placeholder 3"/>
          <p:cNvSpPr>
            <a:spLocks noGrp="1"/>
          </p:cNvSpPr>
          <p:nvPr>
            <p:ph type="sldNum" sz="quarter" idx="5"/>
          </p:nvPr>
        </p:nvSpPr>
        <p:spPr/>
        <p:txBody>
          <a:bodyPr/>
          <a:lstStyle/>
          <a:p>
            <a:fld id="{A728423B-B0C0-4CFE-9009-1F4B439060E8}" type="slidenum">
              <a:rPr lang="en-GB" smtClean="0"/>
              <a:t>3</a:t>
            </a:fld>
            <a:endParaRPr lang="en-GB"/>
          </a:p>
        </p:txBody>
      </p:sp>
    </p:spTree>
    <p:extLst>
      <p:ext uri="{BB962C8B-B14F-4D97-AF65-F5344CB8AC3E}">
        <p14:creationId xmlns:p14="http://schemas.microsoft.com/office/powerpoint/2010/main" val="3142303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130" marR="41130" lvl="0" defTabSz="914400">
              <a:lnSpc>
                <a:spcPct val="90000"/>
              </a:lnSpc>
              <a:spcBef>
                <a:spcPts val="400"/>
              </a:spcBef>
              <a:buClr>
                <a:srgbClr val="000000"/>
              </a:buClr>
              <a:buFont typeface="Times"/>
              <a:defRPr sz="1800"/>
            </a:pPr>
            <a:r>
              <a:rPr lang="en-US" dirty="0">
                <a:sym typeface="Times"/>
              </a:rPr>
              <a:t>This is a slide to show the interventions that will be covered in the next slides.</a:t>
            </a:r>
          </a:p>
          <a:p>
            <a:pPr marL="41130" marR="41130" lvl="0" defTabSz="914400">
              <a:lnSpc>
                <a:spcPct val="90000"/>
              </a:lnSpc>
              <a:spcBef>
                <a:spcPts val="400"/>
              </a:spcBef>
              <a:buClr>
                <a:srgbClr val="000000"/>
              </a:buClr>
              <a:buFont typeface="Times"/>
              <a:defRPr sz="1800"/>
            </a:pPr>
            <a:endParaRPr lang="en-US" dirty="0">
              <a:sym typeface="Times"/>
            </a:endParaRPr>
          </a:p>
          <a:p>
            <a:pPr marL="41130" marR="41130" lvl="0" defTabSz="914400">
              <a:lnSpc>
                <a:spcPct val="90000"/>
              </a:lnSpc>
              <a:spcBef>
                <a:spcPts val="400"/>
              </a:spcBef>
              <a:buClr>
                <a:srgbClr val="000000"/>
              </a:buClr>
              <a:buFont typeface="Times"/>
              <a:defRPr sz="1800"/>
            </a:pPr>
            <a:r>
              <a:rPr lang="en-US" dirty="0">
                <a:sym typeface="Times"/>
              </a:rPr>
              <a:t>You can ask the participants:  “which one is the most important intervention for someone with low conviction?”</a:t>
            </a:r>
          </a:p>
          <a:p>
            <a:pPr marL="41130" marR="41130" lvl="0" defTabSz="914400">
              <a:lnSpc>
                <a:spcPct val="90000"/>
              </a:lnSpc>
              <a:spcBef>
                <a:spcPts val="400"/>
              </a:spcBef>
              <a:buClr>
                <a:srgbClr val="000000"/>
              </a:buClr>
              <a:buFont typeface="Times"/>
              <a:defRPr sz="1800"/>
            </a:pPr>
            <a:endParaRPr lang="en-US" dirty="0">
              <a:sym typeface="Times"/>
            </a:endParaRPr>
          </a:p>
          <a:p>
            <a:pPr marL="41130" marR="41130" lvl="0" defTabSz="914400">
              <a:lnSpc>
                <a:spcPct val="90000"/>
              </a:lnSpc>
              <a:spcBef>
                <a:spcPts val="400"/>
              </a:spcBef>
              <a:buClr>
                <a:srgbClr val="000000"/>
              </a:buClr>
              <a:buFont typeface="Times"/>
              <a:defRPr sz="1800"/>
            </a:pPr>
            <a:r>
              <a:rPr lang="en-US" dirty="0">
                <a:sym typeface="Times"/>
              </a:rPr>
              <a:t>The answer is ‘strengthen the relationship’.  There is nothing you can do if you don’t have a relationship, the patient may not come back, your family member may not disclose to you again, etc. </a:t>
            </a: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30</a:t>
            </a:fld>
            <a:endParaRPr lang="en-GB"/>
          </a:p>
        </p:txBody>
      </p:sp>
    </p:spTree>
    <p:extLst>
      <p:ext uri="{BB962C8B-B14F-4D97-AF65-F5344CB8AC3E}">
        <p14:creationId xmlns:p14="http://schemas.microsoft.com/office/powerpoint/2010/main" val="2776803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31</a:t>
            </a:fld>
            <a:endParaRPr lang="en-GB"/>
          </a:p>
        </p:txBody>
      </p:sp>
    </p:spTree>
    <p:extLst>
      <p:ext uri="{BB962C8B-B14F-4D97-AF65-F5344CB8AC3E}">
        <p14:creationId xmlns:p14="http://schemas.microsoft.com/office/powerpoint/2010/main" val="3662428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130" marR="41130" lvl="0" defTabSz="914400">
              <a:lnSpc>
                <a:spcPct val="90000"/>
              </a:lnSpc>
              <a:spcBef>
                <a:spcPts val="400"/>
              </a:spcBef>
              <a:buClr>
                <a:srgbClr val="000000"/>
              </a:buClr>
              <a:buFont typeface="Times"/>
              <a:defRPr sz="1800"/>
            </a:pPr>
            <a:r>
              <a:rPr lang="en-US" sz="1200" dirty="0">
                <a:uFill>
                  <a:solidFill/>
                </a:uFill>
                <a:latin typeface="Times"/>
                <a:ea typeface="Times"/>
                <a:cs typeface="Times"/>
                <a:sym typeface="Times"/>
              </a:rPr>
              <a:t>This is a review of the foundational empathy techniques, and the most powerful ways to strengthen</a:t>
            </a:r>
            <a:r>
              <a:rPr lang="en-US" sz="1200" baseline="0" dirty="0">
                <a:uFill>
                  <a:solidFill/>
                </a:uFill>
                <a:latin typeface="Times"/>
                <a:ea typeface="Times"/>
                <a:cs typeface="Times"/>
                <a:sym typeface="Times"/>
              </a:rPr>
              <a:t> the relationship.   </a:t>
            </a:r>
          </a:p>
          <a:p>
            <a:pPr marL="41130" marR="41130" lvl="0" defTabSz="914400">
              <a:lnSpc>
                <a:spcPct val="90000"/>
              </a:lnSpc>
              <a:spcBef>
                <a:spcPts val="400"/>
              </a:spcBef>
              <a:buClr>
                <a:srgbClr val="000000"/>
              </a:buClr>
              <a:buFont typeface="Times"/>
              <a:defRPr sz="1800"/>
            </a:pPr>
            <a:r>
              <a:rPr lang="en-US" sz="1200" baseline="0" dirty="0">
                <a:uFill>
                  <a:solidFill/>
                </a:uFill>
                <a:latin typeface="Times"/>
                <a:ea typeface="Times"/>
                <a:cs typeface="Times"/>
                <a:sym typeface="Times"/>
              </a:rPr>
              <a:t> </a:t>
            </a:r>
          </a:p>
          <a:p>
            <a:pPr marL="41130" marR="41130" lvl="0" defTabSz="914400">
              <a:lnSpc>
                <a:spcPct val="90000"/>
              </a:lnSpc>
              <a:spcBef>
                <a:spcPts val="400"/>
              </a:spcBef>
              <a:buClr>
                <a:srgbClr val="000000"/>
              </a:buClr>
              <a:buFont typeface="Times"/>
              <a:defRPr sz="1800"/>
            </a:pPr>
            <a:r>
              <a:rPr lang="en-US" sz="1200" baseline="0" dirty="0">
                <a:uFill>
                  <a:solidFill/>
                </a:uFill>
                <a:latin typeface="Times"/>
                <a:ea typeface="Times"/>
                <a:cs typeface="Times"/>
                <a:sym typeface="Times"/>
              </a:rPr>
              <a:t>Ask participants to give examples of normalizing, affirming, acknowledging and non judgement, that they might say to a person who says to them:</a:t>
            </a:r>
          </a:p>
          <a:p>
            <a:pPr marL="41130" marR="41130" lvl="0" defTabSz="914400">
              <a:lnSpc>
                <a:spcPct val="90000"/>
              </a:lnSpc>
              <a:spcBef>
                <a:spcPts val="400"/>
              </a:spcBef>
              <a:buClr>
                <a:srgbClr val="000000"/>
              </a:buClr>
              <a:buFont typeface="Times"/>
              <a:defRPr sz="1800"/>
            </a:pPr>
            <a:endParaRPr lang="en-US" sz="1200" baseline="0" dirty="0">
              <a:uFill>
                <a:solidFill/>
              </a:uFill>
              <a:latin typeface="Times"/>
              <a:ea typeface="Times"/>
              <a:cs typeface="Times"/>
              <a:sym typeface="Times"/>
            </a:endParaRPr>
          </a:p>
          <a:p>
            <a:pPr marL="41130" marR="41130" lvl="0" defTabSz="914400">
              <a:lnSpc>
                <a:spcPct val="90000"/>
              </a:lnSpc>
              <a:spcBef>
                <a:spcPts val="400"/>
              </a:spcBef>
              <a:buClr>
                <a:srgbClr val="000000"/>
              </a:buClr>
              <a:buFont typeface="Times"/>
              <a:defRPr sz="1800"/>
            </a:pPr>
            <a:r>
              <a:rPr lang="en-US" sz="1200" baseline="0" dirty="0">
                <a:uFill>
                  <a:solidFill/>
                </a:uFill>
                <a:latin typeface="Times"/>
                <a:ea typeface="Times"/>
                <a:cs typeface="Times"/>
                <a:sym typeface="Times"/>
              </a:rPr>
              <a:t>’I don’t have any interest in quitting smoking, and I’m sick of people talking to me about it’</a:t>
            </a:r>
          </a:p>
          <a:p>
            <a:pPr marL="41130" marR="41130" lvl="0" defTabSz="914400">
              <a:lnSpc>
                <a:spcPct val="90000"/>
              </a:lnSpc>
              <a:spcBef>
                <a:spcPts val="400"/>
              </a:spcBef>
              <a:buClr>
                <a:srgbClr val="000000"/>
              </a:buClr>
              <a:buFont typeface="Times"/>
              <a:defRPr sz="1800"/>
            </a:pPr>
            <a:endParaRPr lang="en-US" sz="1200" baseline="0" dirty="0">
              <a:uFill>
                <a:solidFill/>
              </a:uFill>
              <a:latin typeface="Times"/>
              <a:ea typeface="Times"/>
              <a:cs typeface="Times"/>
              <a:sym typeface="Times"/>
            </a:endParaRPr>
          </a:p>
          <a:p>
            <a:pPr marL="41130" marR="41130" lvl="0" defTabSz="914400">
              <a:lnSpc>
                <a:spcPct val="90000"/>
              </a:lnSpc>
              <a:spcBef>
                <a:spcPts val="400"/>
              </a:spcBef>
              <a:buClr>
                <a:srgbClr val="000000"/>
              </a:buClr>
              <a:buFont typeface="Times"/>
              <a:defRPr sz="1800"/>
            </a:pPr>
            <a:r>
              <a:rPr lang="en-US" sz="1200" baseline="0" dirty="0">
                <a:uFill>
                  <a:solidFill/>
                </a:uFill>
                <a:latin typeface="Times"/>
                <a:ea typeface="Times"/>
                <a:cs typeface="Times"/>
                <a:sym typeface="Times"/>
              </a:rPr>
              <a:t>We want the participants to formulate a normalizing statement, for example: ‘I bet a lot of people feel just like you do’</a:t>
            </a:r>
          </a:p>
          <a:p>
            <a:pPr marL="41130" marR="41130" lvl="0" defTabSz="914400">
              <a:lnSpc>
                <a:spcPct val="90000"/>
              </a:lnSpc>
              <a:spcBef>
                <a:spcPts val="400"/>
              </a:spcBef>
              <a:buClr>
                <a:srgbClr val="000000"/>
              </a:buClr>
              <a:buFont typeface="Times"/>
              <a:defRPr sz="1800"/>
            </a:pPr>
            <a:endParaRPr lang="en-US" sz="1200" baseline="0" dirty="0">
              <a:uFill>
                <a:solidFill/>
              </a:uFill>
              <a:latin typeface="Times"/>
              <a:ea typeface="Times"/>
              <a:cs typeface="Times"/>
              <a:sym typeface="Times"/>
            </a:endParaRPr>
          </a:p>
          <a:p>
            <a:pPr marL="41130" marR="41130" lvl="0" defTabSz="914400">
              <a:lnSpc>
                <a:spcPct val="90000"/>
              </a:lnSpc>
              <a:spcBef>
                <a:spcPts val="400"/>
              </a:spcBef>
              <a:buClr>
                <a:srgbClr val="000000"/>
              </a:buClr>
              <a:buFont typeface="Times"/>
              <a:defRPr sz="1800"/>
            </a:pPr>
            <a:r>
              <a:rPr lang="en-US" sz="1200" baseline="0" dirty="0">
                <a:uFill>
                  <a:solidFill/>
                </a:uFill>
                <a:latin typeface="Times"/>
                <a:ea typeface="Times"/>
                <a:cs typeface="Times"/>
                <a:sym typeface="Times"/>
              </a:rPr>
              <a:t>An affirming statement like ‘wow, I so respect your honesty in letting me know how you feel about it!’</a:t>
            </a:r>
          </a:p>
          <a:p>
            <a:pPr marL="41130" marR="41130" lvl="0" defTabSz="914400">
              <a:lnSpc>
                <a:spcPct val="90000"/>
              </a:lnSpc>
              <a:spcBef>
                <a:spcPts val="400"/>
              </a:spcBef>
              <a:buClr>
                <a:srgbClr val="000000"/>
              </a:buClr>
              <a:buFont typeface="Times"/>
              <a:defRPr sz="1800"/>
            </a:pPr>
            <a:endParaRPr lang="en-US" sz="1200" baseline="0" dirty="0">
              <a:uFill>
                <a:solidFill/>
              </a:uFill>
              <a:latin typeface="Times"/>
              <a:ea typeface="Times"/>
              <a:cs typeface="Times"/>
              <a:sym typeface="Times"/>
            </a:endParaRPr>
          </a:p>
          <a:p>
            <a:pPr marL="41130" marR="41130" lvl="0" defTabSz="914400">
              <a:lnSpc>
                <a:spcPct val="90000"/>
              </a:lnSpc>
              <a:spcBef>
                <a:spcPts val="400"/>
              </a:spcBef>
              <a:buClr>
                <a:srgbClr val="000000"/>
              </a:buClr>
              <a:buFont typeface="Times"/>
              <a:defRPr sz="1800"/>
            </a:pPr>
            <a:r>
              <a:rPr lang="en-US" sz="1200" baseline="0" dirty="0">
                <a:uFill>
                  <a:solidFill/>
                </a:uFill>
                <a:latin typeface="Times"/>
                <a:ea typeface="Times"/>
                <a:cs typeface="Times"/>
                <a:sym typeface="Times"/>
              </a:rPr>
              <a:t>An acknowledging statement like ’That sounds really frustrating’</a:t>
            </a:r>
          </a:p>
          <a:p>
            <a:pPr marL="41130" marR="41130" lvl="0" defTabSz="914400">
              <a:lnSpc>
                <a:spcPct val="90000"/>
              </a:lnSpc>
              <a:spcBef>
                <a:spcPts val="400"/>
              </a:spcBef>
              <a:buClr>
                <a:srgbClr val="000000"/>
              </a:buClr>
              <a:buFont typeface="Times"/>
              <a:defRPr sz="1800"/>
            </a:pPr>
            <a:endParaRPr lang="en-US" sz="1200" baseline="0" dirty="0">
              <a:uFill>
                <a:solidFill/>
              </a:uFill>
              <a:latin typeface="Times"/>
              <a:ea typeface="Times"/>
              <a:cs typeface="Times"/>
              <a:sym typeface="Times"/>
            </a:endParaRPr>
          </a:p>
          <a:p>
            <a:pPr marL="41130" marR="41130" lvl="0" defTabSz="914400">
              <a:lnSpc>
                <a:spcPct val="90000"/>
              </a:lnSpc>
              <a:spcBef>
                <a:spcPts val="400"/>
              </a:spcBef>
              <a:buClr>
                <a:srgbClr val="000000"/>
              </a:buClr>
              <a:buFont typeface="Times"/>
              <a:defRPr sz="1800"/>
            </a:pPr>
            <a:r>
              <a:rPr lang="en-US" sz="1200" baseline="0" dirty="0">
                <a:uFill>
                  <a:solidFill/>
                </a:uFill>
                <a:latin typeface="Times"/>
                <a:ea typeface="Times"/>
                <a:cs typeface="Times"/>
                <a:sym typeface="Times"/>
              </a:rPr>
              <a:t>A non-judgement statement like ‘Sounds like you’ve been judged a lot.  I just want you to know I don’t have any judgements about this!’ (only should we said if it is true ;)</a:t>
            </a: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32</a:t>
            </a:fld>
            <a:endParaRPr lang="en-GB"/>
          </a:p>
        </p:txBody>
      </p:sp>
    </p:spTree>
    <p:extLst>
      <p:ext uri="{BB962C8B-B14F-4D97-AF65-F5344CB8AC3E}">
        <p14:creationId xmlns:p14="http://schemas.microsoft.com/office/powerpoint/2010/main" val="3106723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33</a:t>
            </a:fld>
            <a:endParaRPr lang="en-GB"/>
          </a:p>
        </p:txBody>
      </p:sp>
    </p:spTree>
    <p:extLst>
      <p:ext uri="{BB962C8B-B14F-4D97-AF65-F5344CB8AC3E}">
        <p14:creationId xmlns:p14="http://schemas.microsoft.com/office/powerpoint/2010/main" val="3350359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383" marR="41383" lvl="0" defTabSz="914400">
              <a:spcBef>
                <a:spcPts val="400"/>
              </a:spcBef>
              <a:buClr>
                <a:srgbClr val="000000"/>
              </a:buClr>
              <a:buFont typeface="Times"/>
              <a:defRPr sz="1800"/>
            </a:pPr>
            <a:r>
              <a:rPr lang="en-US" sz="1200" b="0" dirty="0">
                <a:uFill>
                  <a:solidFill/>
                </a:uFill>
                <a:latin typeface="Times"/>
                <a:ea typeface="Times"/>
                <a:cs typeface="Times"/>
                <a:sym typeface="Times"/>
              </a:rPr>
              <a:t>Exploring ambivalence</a:t>
            </a:r>
            <a:r>
              <a:rPr lang="en-US" sz="1200" b="0" baseline="0" dirty="0">
                <a:uFill>
                  <a:solidFill/>
                </a:uFill>
                <a:latin typeface="Times"/>
                <a:ea typeface="Times"/>
                <a:cs typeface="Times"/>
                <a:sym typeface="Times"/>
              </a:rPr>
              <a:t> means genuinely asking more about someone's low conviction, without an agenda to change it.  This is done with open ended questions, and reflective listing ,specifically double sided reflection (if ambivalence was disclosed), for example:</a:t>
            </a:r>
          </a:p>
          <a:p>
            <a:pPr marL="41383" marR="41383" lvl="0" defTabSz="914400">
              <a:spcBef>
                <a:spcPts val="400"/>
              </a:spcBef>
              <a:buClr>
                <a:srgbClr val="000000"/>
              </a:buClr>
              <a:buFont typeface="Times"/>
              <a:defRPr sz="1800"/>
            </a:pPr>
            <a:endParaRPr lang="en-US" sz="1200" b="0" baseline="0" dirty="0">
              <a:uFill>
                <a:solidFill/>
              </a:uFill>
              <a:latin typeface="Times"/>
              <a:ea typeface="Times"/>
              <a:cs typeface="Times"/>
              <a:sym typeface="Times"/>
            </a:endParaRPr>
          </a:p>
          <a:p>
            <a:pPr marL="41383" marR="41383" lvl="0" defTabSz="914400">
              <a:spcBef>
                <a:spcPts val="400"/>
              </a:spcBef>
              <a:buClr>
                <a:srgbClr val="000000"/>
              </a:buClr>
              <a:buFont typeface="Times"/>
              <a:defRPr sz="1800"/>
            </a:pPr>
            <a:r>
              <a:rPr lang="en-US" sz="1200" b="0" baseline="0" dirty="0">
                <a:uFill>
                  <a:solidFill/>
                </a:uFill>
                <a:latin typeface="Times"/>
                <a:ea typeface="Times"/>
                <a:cs typeface="Times"/>
                <a:sym typeface="Times"/>
              </a:rPr>
              <a:t>‘On one hand, your sick of paying so much for cigarettes. On the other, your only smoking 3 a day, and it really helps your stress.  You don’t have much interest in giving it up’</a:t>
            </a:r>
            <a:endParaRPr lang="en-US" sz="1200" b="0" dirty="0">
              <a:uFill>
                <a:solidFill/>
              </a:uFill>
              <a:latin typeface="Times"/>
              <a:ea typeface="Times"/>
              <a:cs typeface="Times"/>
              <a:sym typeface="Times"/>
            </a:endParaRP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34</a:t>
            </a:fld>
            <a:endParaRPr lang="en-GB"/>
          </a:p>
        </p:txBody>
      </p:sp>
    </p:spTree>
    <p:extLst>
      <p:ext uri="{BB962C8B-B14F-4D97-AF65-F5344CB8AC3E}">
        <p14:creationId xmlns:p14="http://schemas.microsoft.com/office/powerpoint/2010/main" val="4224373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383" marR="41383" lvl="0" defTabSz="914400">
              <a:spcBef>
                <a:spcPts val="400"/>
              </a:spcBef>
              <a:buClr>
                <a:srgbClr val="000000"/>
              </a:buClr>
              <a:buFont typeface="Times"/>
              <a:defRPr sz="1800"/>
            </a:pPr>
            <a:r>
              <a:rPr lang="en-US" sz="1200" b="1" dirty="0">
                <a:uFill>
                  <a:solidFill/>
                </a:uFill>
                <a:latin typeface="Times"/>
                <a:ea typeface="Times"/>
                <a:cs typeface="Times"/>
                <a:sym typeface="Times"/>
              </a:rPr>
              <a:t>Exploring ambivalence can be accomplished by asking questions about the good things and the down side of taking action.</a:t>
            </a:r>
          </a:p>
          <a:p>
            <a:pPr marL="41383" marR="41383" lvl="0" defTabSz="914400">
              <a:spcBef>
                <a:spcPts val="400"/>
              </a:spcBef>
              <a:buClr>
                <a:srgbClr val="000000"/>
              </a:buClr>
              <a:buFont typeface="Times"/>
              <a:defRPr sz="1800"/>
            </a:pPr>
            <a:r>
              <a:rPr lang="en-US" sz="1200" dirty="0">
                <a:uFill>
                  <a:solidFill/>
                </a:uFill>
                <a:latin typeface="Times"/>
                <a:ea typeface="Times"/>
                <a:cs typeface="Times"/>
                <a:sym typeface="Times"/>
              </a:rPr>
              <a:t>Here are some examples :</a:t>
            </a:r>
          </a:p>
          <a:p>
            <a:pPr marL="498584" marR="41383" lvl="0" defTabSz="914400">
              <a:spcBef>
                <a:spcPts val="400"/>
              </a:spcBef>
              <a:buClr>
                <a:srgbClr val="000000"/>
              </a:buClr>
              <a:buFont typeface="Times"/>
              <a:defRPr sz="1800"/>
            </a:pPr>
            <a:r>
              <a:rPr lang="en-US" sz="1100" i="1" dirty="0">
                <a:uFill>
                  <a:solidFill/>
                </a:uFill>
                <a:latin typeface="Times"/>
                <a:ea typeface="Times"/>
                <a:cs typeface="Times"/>
                <a:sym typeface="Times"/>
              </a:rPr>
              <a:t>“What’s the down side of  testing your blood sugars regularly?.” </a:t>
            </a:r>
          </a:p>
          <a:p>
            <a:pPr marL="498584" marR="41383" lvl="0" defTabSz="914400">
              <a:spcBef>
                <a:spcPts val="400"/>
              </a:spcBef>
              <a:buClr>
                <a:srgbClr val="000000"/>
              </a:buClr>
              <a:buFont typeface="Times"/>
              <a:defRPr sz="1800"/>
            </a:pPr>
            <a:r>
              <a:rPr lang="en-US" sz="1100" i="1" dirty="0">
                <a:uFill>
                  <a:solidFill/>
                </a:uFill>
                <a:latin typeface="Times"/>
                <a:ea typeface="Times"/>
                <a:cs typeface="Times"/>
                <a:sym typeface="Times"/>
              </a:rPr>
              <a:t>“What are the good things about not doing it”</a:t>
            </a:r>
          </a:p>
          <a:p>
            <a:pPr marL="498584" marR="41383" lvl="0" defTabSz="914400">
              <a:spcBef>
                <a:spcPts val="400"/>
              </a:spcBef>
              <a:buClr>
                <a:srgbClr val="000000"/>
              </a:buClr>
              <a:buFont typeface="Times"/>
              <a:defRPr sz="1800"/>
            </a:pPr>
            <a:r>
              <a:rPr lang="en-US" sz="1100" i="1" dirty="0">
                <a:uFill>
                  <a:solidFill/>
                </a:uFill>
                <a:latin typeface="Times"/>
                <a:ea typeface="Times"/>
                <a:cs typeface="Times"/>
                <a:sym typeface="Times"/>
              </a:rPr>
              <a:t>“What are the good things about drinking?” </a:t>
            </a:r>
          </a:p>
          <a:p>
            <a:pPr marL="498584" marR="41383" lvl="0" defTabSz="914400">
              <a:spcBef>
                <a:spcPts val="400"/>
              </a:spcBef>
              <a:buClr>
                <a:srgbClr val="000000"/>
              </a:buClr>
              <a:buFont typeface="Times"/>
              <a:defRPr sz="1800"/>
            </a:pPr>
            <a:r>
              <a:rPr lang="en-US" sz="1100" i="1" dirty="0">
                <a:uFill>
                  <a:solidFill/>
                </a:uFill>
                <a:latin typeface="Times"/>
                <a:ea typeface="Times"/>
                <a:cs typeface="Times"/>
                <a:sym typeface="Times"/>
              </a:rPr>
              <a:t>“What about</a:t>
            </a:r>
            <a:r>
              <a:rPr lang="en-US" sz="1100" i="1" baseline="0" dirty="0">
                <a:uFill>
                  <a:solidFill/>
                </a:uFill>
                <a:latin typeface="Times"/>
                <a:ea typeface="Times"/>
                <a:cs typeface="Times"/>
                <a:sym typeface="Times"/>
              </a:rPr>
              <a:t> any down sides</a:t>
            </a:r>
            <a:r>
              <a:rPr lang="en-US" sz="1100" i="1" dirty="0">
                <a:uFill>
                  <a:solidFill/>
                </a:uFill>
                <a:latin typeface="Times"/>
                <a:ea typeface="Times"/>
                <a:cs typeface="Times"/>
                <a:sym typeface="Times"/>
              </a:rPr>
              <a:t>?”</a:t>
            </a:r>
          </a:p>
          <a:p>
            <a:pPr marL="498584" marR="41383" lvl="0" defTabSz="914400">
              <a:spcBef>
                <a:spcPts val="400"/>
              </a:spcBef>
              <a:buClr>
                <a:srgbClr val="000000"/>
              </a:buClr>
              <a:buFont typeface="Times"/>
              <a:defRPr sz="1800"/>
            </a:pPr>
            <a:endParaRPr lang="en-US" sz="1100" i="1" dirty="0">
              <a:uFill>
                <a:solidFill/>
              </a:uFill>
              <a:latin typeface="Times"/>
              <a:ea typeface="Times"/>
              <a:cs typeface="Times"/>
              <a:sym typeface="Times"/>
            </a:endParaRPr>
          </a:p>
          <a:p>
            <a:pPr marL="41383" marR="41383" lvl="0" defTabSz="914400">
              <a:spcBef>
                <a:spcPts val="400"/>
              </a:spcBef>
              <a:buClr>
                <a:srgbClr val="000000"/>
              </a:buClr>
              <a:buFont typeface="Times"/>
              <a:defRPr sz="1800"/>
            </a:pPr>
            <a:r>
              <a:rPr lang="en-US" sz="1200" dirty="0">
                <a:uFill>
                  <a:solidFill/>
                </a:uFill>
                <a:latin typeface="Times"/>
                <a:ea typeface="Times"/>
                <a:cs typeface="Times"/>
                <a:sym typeface="Times"/>
              </a:rPr>
              <a:t>Note the first two ask about the down side or the cons to taking action. It is more effective to ask about the good</a:t>
            </a:r>
            <a:r>
              <a:rPr lang="en-US" sz="1200" baseline="0" dirty="0">
                <a:uFill>
                  <a:solidFill/>
                </a:uFill>
                <a:latin typeface="Times"/>
                <a:ea typeface="Times"/>
                <a:cs typeface="Times"/>
                <a:sym typeface="Times"/>
              </a:rPr>
              <a:t> things about a target behavior, and the down side of taking action, first.   </a:t>
            </a:r>
            <a:r>
              <a:rPr lang="en-US" sz="1200" dirty="0">
                <a:uFill>
                  <a:solidFill/>
                </a:uFill>
                <a:latin typeface="Times"/>
                <a:ea typeface="Times"/>
                <a:cs typeface="Times"/>
                <a:sym typeface="Times"/>
              </a:rPr>
              <a:t>This allow the person to express their concerns</a:t>
            </a:r>
            <a:r>
              <a:rPr lang="en-US" sz="1200" baseline="0" dirty="0">
                <a:uFill>
                  <a:solidFill/>
                </a:uFill>
                <a:latin typeface="Times"/>
                <a:ea typeface="Times"/>
                <a:cs typeface="Times"/>
                <a:sym typeface="Times"/>
              </a:rPr>
              <a:t> and</a:t>
            </a:r>
            <a:r>
              <a:rPr lang="en-US" sz="1200" dirty="0">
                <a:uFill>
                  <a:solidFill/>
                </a:uFill>
                <a:latin typeface="Times"/>
                <a:ea typeface="Times"/>
                <a:cs typeface="Times"/>
                <a:sym typeface="Times"/>
              </a:rPr>
              <a:t> feelings, and shows you care about all</a:t>
            </a:r>
            <a:r>
              <a:rPr lang="en-US" sz="1200" baseline="0" dirty="0">
                <a:uFill>
                  <a:solidFill/>
                </a:uFill>
                <a:latin typeface="Times"/>
                <a:ea typeface="Times"/>
                <a:cs typeface="Times"/>
                <a:sym typeface="Times"/>
              </a:rPr>
              <a:t> of their thoughts, not just the ones that fit with our agenda. </a:t>
            </a:r>
            <a:r>
              <a:rPr lang="en-US" sz="1200" dirty="0">
                <a:uFill>
                  <a:solidFill/>
                </a:uFill>
                <a:latin typeface="Times"/>
                <a:ea typeface="Times"/>
                <a:cs typeface="Times"/>
                <a:sym typeface="Times"/>
              </a:rPr>
              <a:t> It</a:t>
            </a:r>
            <a:r>
              <a:rPr lang="en-US" sz="1200" baseline="0" dirty="0">
                <a:uFill>
                  <a:solidFill/>
                </a:uFill>
                <a:latin typeface="Times"/>
                <a:ea typeface="Times"/>
                <a:cs typeface="Times"/>
                <a:sym typeface="Times"/>
              </a:rPr>
              <a:t> also helps us understand the barriers to higher conviction.</a:t>
            </a:r>
            <a:endParaRPr lang="en-US" sz="1200" dirty="0">
              <a:uFill>
                <a:solidFill/>
              </a:uFill>
              <a:latin typeface="Times"/>
              <a:ea typeface="Times"/>
              <a:cs typeface="Times"/>
              <a:sym typeface="Times"/>
            </a:endParaRP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35</a:t>
            </a:fld>
            <a:endParaRPr lang="en-GB"/>
          </a:p>
        </p:txBody>
      </p:sp>
    </p:spTree>
    <p:extLst>
      <p:ext uri="{BB962C8B-B14F-4D97-AF65-F5344CB8AC3E}">
        <p14:creationId xmlns:p14="http://schemas.microsoft.com/office/powerpoint/2010/main" val="1871507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uFill>
                  <a:solidFill/>
                </a:uFill>
                <a:latin typeface="Times"/>
                <a:ea typeface="Times"/>
                <a:cs typeface="Times"/>
                <a:sym typeface="Times"/>
              </a:rPr>
              <a:t>This</a:t>
            </a:r>
            <a:r>
              <a:rPr lang="en-US" sz="1200" baseline="0" dirty="0">
                <a:uFill>
                  <a:solidFill/>
                </a:uFill>
                <a:latin typeface="Times"/>
                <a:ea typeface="Times"/>
                <a:cs typeface="Times"/>
                <a:sym typeface="Times"/>
              </a:rPr>
              <a:t> is another way </a:t>
            </a:r>
            <a:r>
              <a:rPr lang="en-US" sz="1200" dirty="0" err="1">
                <a:uFill>
                  <a:solidFill/>
                </a:uFill>
                <a:latin typeface="Times"/>
                <a:ea typeface="Times"/>
                <a:cs typeface="Times"/>
                <a:sym typeface="Times"/>
              </a:rPr>
              <a:t>way</a:t>
            </a:r>
            <a:r>
              <a:rPr lang="en-US" sz="1200" dirty="0">
                <a:uFill>
                  <a:solidFill/>
                </a:uFill>
                <a:latin typeface="Times"/>
                <a:ea typeface="Times"/>
                <a:cs typeface="Times"/>
                <a:sym typeface="Times"/>
              </a:rPr>
              <a:t> to assess conviction,</a:t>
            </a:r>
            <a:r>
              <a:rPr lang="en-US" sz="1200" baseline="0" dirty="0">
                <a:uFill>
                  <a:solidFill/>
                </a:uFill>
                <a:latin typeface="Times"/>
                <a:ea typeface="Times"/>
                <a:cs typeface="Times"/>
                <a:sym typeface="Times"/>
              </a:rPr>
              <a:t> by using a scaling question.  Some MI practitioners love this, some don’t; if you’ve never tried it, it is worth practicing to see how it feels for you.</a:t>
            </a: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36</a:t>
            </a:fld>
            <a:endParaRPr lang="en-GB"/>
          </a:p>
        </p:txBody>
      </p:sp>
    </p:spTree>
    <p:extLst>
      <p:ext uri="{BB962C8B-B14F-4D97-AF65-F5344CB8AC3E}">
        <p14:creationId xmlns:p14="http://schemas.microsoft.com/office/powerpoint/2010/main" val="1888346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37</a:t>
            </a:fld>
            <a:endParaRPr lang="en-GB"/>
          </a:p>
        </p:txBody>
      </p:sp>
    </p:spTree>
    <p:extLst>
      <p:ext uri="{BB962C8B-B14F-4D97-AF65-F5344CB8AC3E}">
        <p14:creationId xmlns:p14="http://schemas.microsoft.com/office/powerpoint/2010/main" val="9141006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130" marR="41130" lvl="0" defTabSz="914400">
              <a:lnSpc>
                <a:spcPct val="90000"/>
              </a:lnSpc>
              <a:spcBef>
                <a:spcPts val="400"/>
              </a:spcBef>
              <a:buClr>
                <a:srgbClr val="000000"/>
              </a:buClr>
              <a:buFont typeface="Times"/>
              <a:defRPr sz="1800"/>
            </a:pPr>
            <a:r>
              <a:rPr lang="en-US" sz="1200" dirty="0">
                <a:uFill>
                  <a:solidFill/>
                </a:uFill>
                <a:latin typeface="Times"/>
                <a:ea typeface="Times"/>
                <a:cs typeface="Times"/>
                <a:sym typeface="Times"/>
              </a:rPr>
              <a:t>Rolling</a:t>
            </a:r>
            <a:r>
              <a:rPr lang="en-US" sz="1200" baseline="0" dirty="0">
                <a:uFill>
                  <a:solidFill/>
                </a:uFill>
                <a:latin typeface="Times"/>
                <a:ea typeface="Times"/>
                <a:cs typeface="Times"/>
                <a:sym typeface="Times"/>
              </a:rPr>
              <a:t> with resistance is a primary strategy in MI in general, and a pillar when interacting with someone who’s conviction is low.  </a:t>
            </a:r>
          </a:p>
          <a:p>
            <a:pPr marL="41130" marR="41130" lvl="0" defTabSz="914400">
              <a:lnSpc>
                <a:spcPct val="90000"/>
              </a:lnSpc>
              <a:spcBef>
                <a:spcPts val="400"/>
              </a:spcBef>
              <a:buClr>
                <a:srgbClr val="000000"/>
              </a:buClr>
              <a:buFont typeface="Times"/>
              <a:defRPr sz="1800"/>
            </a:pPr>
            <a:endParaRPr lang="en-US" sz="1200" baseline="0" dirty="0">
              <a:uFill>
                <a:solidFill/>
              </a:uFill>
              <a:latin typeface="Times"/>
              <a:ea typeface="Times"/>
              <a:cs typeface="Times"/>
              <a:sym typeface="Times"/>
            </a:endParaRPr>
          </a:p>
          <a:p>
            <a:pPr marL="41130" marR="41130" lvl="0" defTabSz="914400">
              <a:lnSpc>
                <a:spcPct val="90000"/>
              </a:lnSpc>
              <a:spcBef>
                <a:spcPts val="400"/>
              </a:spcBef>
              <a:buClr>
                <a:srgbClr val="000000"/>
              </a:buClr>
              <a:buFont typeface="Times"/>
              <a:defRPr sz="1800"/>
            </a:pPr>
            <a:r>
              <a:rPr lang="en-US" sz="1200" baseline="0" dirty="0">
                <a:uFill>
                  <a:solidFill/>
                </a:uFill>
                <a:latin typeface="Times"/>
                <a:ea typeface="Times"/>
                <a:cs typeface="Times"/>
                <a:sym typeface="Times"/>
              </a:rPr>
              <a:t>The golden rule, is not to oppose, ever.  Easier said that done</a:t>
            </a:r>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38</a:t>
            </a:fld>
            <a:endParaRPr lang="en-GB"/>
          </a:p>
        </p:txBody>
      </p:sp>
    </p:spTree>
    <p:extLst>
      <p:ext uri="{BB962C8B-B14F-4D97-AF65-F5344CB8AC3E}">
        <p14:creationId xmlns:p14="http://schemas.microsoft.com/office/powerpoint/2010/main" val="2290903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130" marR="41130" lvl="0" defTabSz="914400">
              <a:lnSpc>
                <a:spcPct val="90000"/>
              </a:lnSpc>
              <a:spcBef>
                <a:spcPts val="400"/>
              </a:spcBef>
              <a:buClr>
                <a:srgbClr val="000000"/>
              </a:buClr>
              <a:buFont typeface="Times"/>
              <a:defRPr sz="1800"/>
            </a:pPr>
            <a:r>
              <a:rPr lang="en-US" sz="1200" dirty="0">
                <a:uFill>
                  <a:solidFill/>
                </a:uFill>
                <a:latin typeface="Times"/>
                <a:ea typeface="Times"/>
                <a:cs typeface="Times"/>
                <a:sym typeface="Times"/>
              </a:rPr>
              <a:t>Rolling</a:t>
            </a:r>
            <a:r>
              <a:rPr lang="en-US" sz="1200" baseline="0" dirty="0">
                <a:uFill>
                  <a:solidFill/>
                </a:uFill>
                <a:latin typeface="Times"/>
                <a:ea typeface="Times"/>
                <a:cs typeface="Times"/>
                <a:sym typeface="Times"/>
              </a:rPr>
              <a:t> with resistance is a primary strategy in MI in general, and a pillar when interacting with someone who’s conviction is low.  </a:t>
            </a:r>
          </a:p>
          <a:p>
            <a:pPr marL="41130" marR="41130" lvl="0" defTabSz="914400">
              <a:lnSpc>
                <a:spcPct val="90000"/>
              </a:lnSpc>
              <a:spcBef>
                <a:spcPts val="400"/>
              </a:spcBef>
              <a:buClr>
                <a:srgbClr val="000000"/>
              </a:buClr>
              <a:buFont typeface="Times"/>
              <a:defRPr sz="1800"/>
            </a:pPr>
            <a:endParaRPr lang="en-US" sz="1200" baseline="0" dirty="0">
              <a:uFill>
                <a:solidFill/>
              </a:uFill>
              <a:latin typeface="Times"/>
              <a:ea typeface="Times"/>
              <a:cs typeface="Times"/>
              <a:sym typeface="Times"/>
            </a:endParaRPr>
          </a:p>
          <a:p>
            <a:pPr marL="41130" marR="41130" lvl="0" defTabSz="914400">
              <a:lnSpc>
                <a:spcPct val="90000"/>
              </a:lnSpc>
              <a:spcBef>
                <a:spcPts val="400"/>
              </a:spcBef>
              <a:buClr>
                <a:srgbClr val="000000"/>
              </a:buClr>
              <a:buFont typeface="Times"/>
              <a:defRPr sz="1800"/>
            </a:pPr>
            <a:r>
              <a:rPr lang="en-US" sz="1200" baseline="0" dirty="0">
                <a:uFill>
                  <a:solidFill/>
                </a:uFill>
                <a:latin typeface="Times"/>
                <a:ea typeface="Times"/>
                <a:cs typeface="Times"/>
                <a:sym typeface="Times"/>
              </a:rPr>
              <a:t>The golden rule, is not to oppose, ever.  Easier said that done</a:t>
            </a:r>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39</a:t>
            </a:fld>
            <a:endParaRPr lang="en-GB"/>
          </a:p>
        </p:txBody>
      </p:sp>
    </p:spTree>
    <p:extLst>
      <p:ext uri="{BB962C8B-B14F-4D97-AF65-F5344CB8AC3E}">
        <p14:creationId xmlns:p14="http://schemas.microsoft.com/office/powerpoint/2010/main" val="2546014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place to talk about part 1 techniques being fundamental to influencing or facilitating change.   We can't use part 2 techniques without sufficient part 1 techniques.  People are not open to considering change unless they feel seen, heard, cared about….</a:t>
            </a:r>
          </a:p>
          <a:p>
            <a:r>
              <a:rPr lang="en-US" dirty="0"/>
              <a:t>You </a:t>
            </a:r>
            <a:r>
              <a:rPr lang="en-US" sz="1200" baseline="0" dirty="0">
                <a:uFill>
                  <a:solidFill/>
                </a:uFill>
                <a:latin typeface="Times"/>
                <a:ea typeface="Times"/>
                <a:cs typeface="Times"/>
                <a:sym typeface="Times"/>
              </a:rPr>
              <a:t>are reinforcing the idea that the relationship we have with others is the biggest variable on whether or not they make changes.  The BIGGEST variable! That is really powerful.  And just a reminder that ’the relationship’ isn’t code for knowing someone well or for a long time, it just means how we interact with them in the time we have.</a:t>
            </a: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4</a:t>
            </a:fld>
            <a:endParaRPr lang="en-GB"/>
          </a:p>
        </p:txBody>
      </p:sp>
    </p:spTree>
    <p:extLst>
      <p:ext uri="{BB962C8B-B14F-4D97-AF65-F5344CB8AC3E}">
        <p14:creationId xmlns:p14="http://schemas.microsoft.com/office/powerpoint/2010/main" val="1814392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40</a:t>
            </a:fld>
            <a:endParaRPr lang="en-GB"/>
          </a:p>
        </p:txBody>
      </p:sp>
    </p:spTree>
    <p:extLst>
      <p:ext uri="{BB962C8B-B14F-4D97-AF65-F5344CB8AC3E}">
        <p14:creationId xmlns:p14="http://schemas.microsoft.com/office/powerpoint/2010/main" val="10335457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41</a:t>
            </a:fld>
            <a:endParaRPr lang="en-GB"/>
          </a:p>
        </p:txBody>
      </p:sp>
    </p:spTree>
    <p:extLst>
      <p:ext uri="{BB962C8B-B14F-4D97-AF65-F5344CB8AC3E}">
        <p14:creationId xmlns:p14="http://schemas.microsoft.com/office/powerpoint/2010/main" val="2940116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42</a:t>
            </a:fld>
            <a:endParaRPr lang="en-GB"/>
          </a:p>
        </p:txBody>
      </p:sp>
    </p:spTree>
    <p:extLst>
      <p:ext uri="{BB962C8B-B14F-4D97-AF65-F5344CB8AC3E}">
        <p14:creationId xmlns:p14="http://schemas.microsoft.com/office/powerpoint/2010/main" val="2695425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383" marR="41383" lvl="0" defTabSz="914400">
              <a:spcBef>
                <a:spcPts val="400"/>
              </a:spcBef>
              <a:buClr>
                <a:srgbClr val="000000"/>
              </a:buClr>
              <a:buFont typeface="Times"/>
              <a:defRPr sz="1800"/>
            </a:pPr>
            <a:r>
              <a:rPr lang="en-US" sz="1200" dirty="0">
                <a:uFill>
                  <a:solidFill/>
                </a:uFill>
                <a:latin typeface="Times"/>
                <a:ea typeface="Times"/>
                <a:cs typeface="Times"/>
                <a:sym typeface="Times"/>
              </a:rPr>
              <a:t>Here are 3 of the big</a:t>
            </a:r>
            <a:r>
              <a:rPr lang="en-US" sz="1200" baseline="0" dirty="0">
                <a:uFill>
                  <a:solidFill/>
                </a:uFill>
                <a:latin typeface="Times"/>
                <a:ea typeface="Times"/>
                <a:cs typeface="Times"/>
                <a:sym typeface="Times"/>
              </a:rPr>
              <a:t> bang for your buck techniques to increase confidence.</a:t>
            </a:r>
          </a:p>
          <a:p>
            <a:pPr marL="41383" marR="41383" lvl="0" defTabSz="914400">
              <a:spcBef>
                <a:spcPts val="400"/>
              </a:spcBef>
              <a:buClr>
                <a:srgbClr val="000000"/>
              </a:buClr>
              <a:buFont typeface="Times"/>
              <a:defRPr sz="1800"/>
            </a:pPr>
            <a:endParaRPr lang="en-US" sz="1200" baseline="0" dirty="0">
              <a:uFill>
                <a:solidFill/>
              </a:uFill>
              <a:latin typeface="Times"/>
              <a:ea typeface="Times"/>
              <a:cs typeface="Times"/>
              <a:sym typeface="Times"/>
            </a:endParaRPr>
          </a:p>
          <a:p>
            <a:pPr marL="41383" marR="41383" lvl="0" defTabSz="914400">
              <a:spcBef>
                <a:spcPts val="400"/>
              </a:spcBef>
              <a:buClr>
                <a:srgbClr val="000000"/>
              </a:buClr>
              <a:buFont typeface="Times"/>
              <a:defRPr sz="1800"/>
            </a:pPr>
            <a:r>
              <a:rPr lang="en-US" sz="1200" baseline="0" dirty="0">
                <a:uFill>
                  <a:solidFill/>
                </a:uFill>
                <a:latin typeface="Times"/>
                <a:ea typeface="Times"/>
                <a:cs typeface="Times"/>
                <a:sym typeface="Times"/>
              </a:rPr>
              <a:t>Remember, we don’t intervene to increase confidence unless conviction is already high.  To put it another way, we don’t try and help others meet their goals until we know they think the goal is even important!</a:t>
            </a:r>
          </a:p>
          <a:p>
            <a:pPr marL="41383" marR="41383" lvl="0" defTabSz="914400">
              <a:spcBef>
                <a:spcPts val="400"/>
              </a:spcBef>
              <a:buClr>
                <a:srgbClr val="000000"/>
              </a:buClr>
              <a:buFont typeface="Times"/>
              <a:defRPr sz="1800"/>
            </a:pPr>
            <a:endParaRPr lang="en-US" sz="1200" baseline="0" dirty="0">
              <a:uFill>
                <a:solidFill/>
              </a:uFill>
              <a:latin typeface="Times"/>
              <a:ea typeface="Times"/>
              <a:cs typeface="Times"/>
              <a:sym typeface="Times"/>
            </a:endParaRPr>
          </a:p>
          <a:p>
            <a:pPr marL="41383" marR="41383" lvl="0" defTabSz="914400">
              <a:spcBef>
                <a:spcPts val="400"/>
              </a:spcBef>
              <a:buClr>
                <a:srgbClr val="000000"/>
              </a:buClr>
              <a:buFont typeface="Times"/>
              <a:defRPr sz="1800"/>
            </a:pPr>
            <a:r>
              <a:rPr lang="en-US" sz="1200" baseline="0" dirty="0">
                <a:uFill>
                  <a:solidFill/>
                </a:uFill>
                <a:latin typeface="Times"/>
                <a:ea typeface="Times"/>
                <a:cs typeface="Times"/>
                <a:sym typeface="Times"/>
              </a:rPr>
              <a:t>These are the 3 interventions we are going to talk about.</a:t>
            </a:r>
            <a:endParaRPr lang="en-US" sz="1200" dirty="0">
              <a:uFill>
                <a:solidFill/>
              </a:uFill>
              <a:latin typeface="Times"/>
              <a:ea typeface="Times"/>
              <a:cs typeface="Times"/>
              <a:sym typeface="Times"/>
            </a:endParaRP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43</a:t>
            </a:fld>
            <a:endParaRPr lang="en-GB"/>
          </a:p>
        </p:txBody>
      </p:sp>
    </p:spTree>
    <p:extLst>
      <p:ext uri="{BB962C8B-B14F-4D97-AF65-F5344CB8AC3E}">
        <p14:creationId xmlns:p14="http://schemas.microsoft.com/office/powerpoint/2010/main" val="38341088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130" marR="41130" lvl="0" defTabSz="914400">
              <a:lnSpc>
                <a:spcPct val="90000"/>
              </a:lnSpc>
              <a:spcBef>
                <a:spcPts val="400"/>
              </a:spcBef>
              <a:buClr>
                <a:srgbClr val="000000"/>
              </a:buClr>
              <a:buFont typeface="Times"/>
              <a:defRPr sz="1800"/>
            </a:pPr>
            <a:r>
              <a:rPr lang="en-US" sz="1200" dirty="0">
                <a:uFill>
                  <a:solidFill/>
                </a:uFill>
                <a:latin typeface="Times"/>
                <a:ea typeface="Times"/>
                <a:cs typeface="Times"/>
                <a:sym typeface="Times"/>
              </a:rPr>
              <a:t>Behavior</a:t>
            </a:r>
            <a:r>
              <a:rPr lang="en-US" sz="1200" baseline="0" dirty="0">
                <a:uFill>
                  <a:solidFill/>
                </a:uFill>
                <a:latin typeface="Times"/>
                <a:ea typeface="Times"/>
                <a:cs typeface="Times"/>
                <a:sym typeface="Times"/>
              </a:rPr>
              <a:t> change success is thwarted by big goals.   Big goals are encouraged by our culture (shoot for the moon, if you miss you’ll land in the stars’ and ‘think big!’.  Unfortunately, the research doesn’t support the notion that setting big goals helps us succeed- quite the opposite.  Setting big goals means that we set ourselves up for failure, and failure lowers confidence.</a:t>
            </a:r>
          </a:p>
          <a:p>
            <a:pPr marL="41130" marR="41130" lvl="0" defTabSz="914400">
              <a:lnSpc>
                <a:spcPct val="90000"/>
              </a:lnSpc>
              <a:spcBef>
                <a:spcPts val="400"/>
              </a:spcBef>
              <a:buClr>
                <a:srgbClr val="000000"/>
              </a:buClr>
              <a:buFont typeface="Times"/>
              <a:defRPr sz="1800"/>
            </a:pPr>
            <a:endParaRPr lang="en-US" sz="1200" baseline="0" dirty="0">
              <a:uFill>
                <a:solidFill/>
              </a:uFill>
              <a:latin typeface="Times"/>
              <a:ea typeface="Times"/>
              <a:cs typeface="Times"/>
              <a:sym typeface="Times"/>
            </a:endParaRPr>
          </a:p>
          <a:p>
            <a:pPr marL="41130" marR="41130" lvl="0" defTabSz="914400">
              <a:lnSpc>
                <a:spcPct val="90000"/>
              </a:lnSpc>
              <a:spcBef>
                <a:spcPts val="400"/>
              </a:spcBef>
              <a:buClr>
                <a:srgbClr val="000000"/>
              </a:buClr>
              <a:buFont typeface="Times"/>
              <a:defRPr sz="1800"/>
            </a:pPr>
            <a:r>
              <a:rPr lang="en-US" sz="1200" baseline="0" dirty="0">
                <a:uFill>
                  <a:solidFill/>
                </a:uFill>
                <a:latin typeface="Times"/>
                <a:ea typeface="Times"/>
                <a:cs typeface="Times"/>
                <a:sym typeface="Times"/>
              </a:rPr>
              <a:t>We can acknowledge that while there might be a larger goal: (losing 50 pounds and keeping it off, saving $2000 dollars, spending more time without family in the evenings instead of working), and still set small goals that we can actually meet, that will increase our confidence.</a:t>
            </a:r>
          </a:p>
          <a:p>
            <a:pPr marL="41130" marR="41130" lvl="0" defTabSz="914400">
              <a:lnSpc>
                <a:spcPct val="90000"/>
              </a:lnSpc>
              <a:spcBef>
                <a:spcPts val="400"/>
              </a:spcBef>
              <a:buClr>
                <a:srgbClr val="000000"/>
              </a:buClr>
              <a:buFont typeface="Times"/>
              <a:defRPr sz="1800"/>
            </a:pPr>
            <a:endParaRPr lang="en-US" sz="1200" baseline="0" dirty="0">
              <a:uFill>
                <a:solidFill/>
              </a:uFill>
              <a:latin typeface="Times"/>
              <a:ea typeface="Times"/>
              <a:cs typeface="Times"/>
              <a:sym typeface="Times"/>
            </a:endParaRPr>
          </a:p>
          <a:p>
            <a:pPr marL="41130" marR="41130" lvl="0" defTabSz="914400">
              <a:lnSpc>
                <a:spcPct val="90000"/>
              </a:lnSpc>
              <a:spcBef>
                <a:spcPts val="400"/>
              </a:spcBef>
              <a:buClr>
                <a:srgbClr val="000000"/>
              </a:buClr>
              <a:buFont typeface="Times"/>
              <a:defRPr sz="1800"/>
            </a:pPr>
            <a:r>
              <a:rPr lang="en-US" sz="1200" baseline="0" dirty="0">
                <a:uFill>
                  <a:solidFill/>
                </a:uFill>
                <a:latin typeface="Times"/>
                <a:ea typeface="Times"/>
                <a:cs typeface="Times"/>
                <a:sym typeface="Times"/>
              </a:rPr>
              <a:t>There are 2 important pieces to this:</a:t>
            </a:r>
          </a:p>
          <a:p>
            <a:pPr marL="41130" marR="41130" lvl="0" defTabSz="914400">
              <a:lnSpc>
                <a:spcPct val="90000"/>
              </a:lnSpc>
              <a:spcBef>
                <a:spcPts val="400"/>
              </a:spcBef>
              <a:buClr>
                <a:srgbClr val="000000"/>
              </a:buClr>
              <a:buFont typeface="Times"/>
              <a:defRPr sz="1800"/>
            </a:pPr>
            <a:endParaRPr lang="en-US" sz="1200" baseline="0" dirty="0">
              <a:uFill>
                <a:solidFill/>
              </a:uFill>
              <a:latin typeface="Times"/>
              <a:ea typeface="Times"/>
              <a:cs typeface="Times"/>
              <a:sym typeface="Times"/>
            </a:endParaRPr>
          </a:p>
          <a:p>
            <a:pPr marL="269730" marR="41130" lvl="0" indent="-228600" defTabSz="914400">
              <a:lnSpc>
                <a:spcPct val="90000"/>
              </a:lnSpc>
              <a:spcBef>
                <a:spcPts val="400"/>
              </a:spcBef>
              <a:buClr>
                <a:srgbClr val="000000"/>
              </a:buClr>
              <a:buFont typeface="Times"/>
              <a:buAutoNum type="arabicPeriod"/>
              <a:defRPr sz="1800"/>
            </a:pPr>
            <a:r>
              <a:rPr lang="en-US" sz="1200" baseline="0" dirty="0">
                <a:uFill>
                  <a:solidFill/>
                </a:uFill>
                <a:latin typeface="Times"/>
                <a:ea typeface="Times"/>
                <a:cs typeface="Times"/>
                <a:sym typeface="Times"/>
              </a:rPr>
              <a:t>The goal (steps) must be small enough that success is almost guaranteed</a:t>
            </a:r>
          </a:p>
          <a:p>
            <a:pPr marL="269730" marR="41130" lvl="0" indent="-228600" defTabSz="914400">
              <a:lnSpc>
                <a:spcPct val="90000"/>
              </a:lnSpc>
              <a:spcBef>
                <a:spcPts val="400"/>
              </a:spcBef>
              <a:buClr>
                <a:srgbClr val="000000"/>
              </a:buClr>
              <a:buFont typeface="Times"/>
              <a:buAutoNum type="arabicPeriod"/>
              <a:defRPr sz="1800"/>
            </a:pPr>
            <a:r>
              <a:rPr lang="en-US" sz="1200" baseline="0" dirty="0">
                <a:uFill>
                  <a:solidFill/>
                </a:uFill>
                <a:latin typeface="Times"/>
                <a:ea typeface="Times"/>
                <a:cs typeface="Times"/>
                <a:sym typeface="Times"/>
              </a:rPr>
              <a:t>The other person sets the goal (not us! It is tempting to say to another ‘50 pounds is a lot. What about just shooting for losing 3 pounds this month?’  This is not effective.  We can help others though, by suggesting that the goal is large, and wondering to them if there are smaller steps they can identify)</a:t>
            </a:r>
          </a:p>
          <a:p>
            <a:pPr marL="269730" marR="41130" lvl="0" indent="-228600" defTabSz="914400">
              <a:lnSpc>
                <a:spcPct val="90000"/>
              </a:lnSpc>
              <a:spcBef>
                <a:spcPts val="400"/>
              </a:spcBef>
              <a:buClr>
                <a:srgbClr val="000000"/>
              </a:buClr>
              <a:buFont typeface="Times"/>
              <a:buAutoNum type="arabicPeriod"/>
              <a:defRPr sz="1800"/>
            </a:pPr>
            <a:endParaRPr lang="en-US" sz="1200" baseline="0" dirty="0">
              <a:uFill>
                <a:solidFill/>
              </a:uFill>
              <a:latin typeface="Times"/>
              <a:ea typeface="Times"/>
              <a:cs typeface="Times"/>
              <a:sym typeface="Times"/>
            </a:endParaRP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45</a:t>
            </a:fld>
            <a:endParaRPr lang="en-GB"/>
          </a:p>
        </p:txBody>
      </p:sp>
    </p:spTree>
    <p:extLst>
      <p:ext uri="{BB962C8B-B14F-4D97-AF65-F5344CB8AC3E}">
        <p14:creationId xmlns:p14="http://schemas.microsoft.com/office/powerpoint/2010/main" val="956654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46</a:t>
            </a:fld>
            <a:endParaRPr lang="en-GB"/>
          </a:p>
        </p:txBody>
      </p:sp>
    </p:spTree>
    <p:extLst>
      <p:ext uri="{BB962C8B-B14F-4D97-AF65-F5344CB8AC3E}">
        <p14:creationId xmlns:p14="http://schemas.microsoft.com/office/powerpoint/2010/main" val="10689294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47</a:t>
            </a:fld>
            <a:endParaRPr lang="en-GB"/>
          </a:p>
        </p:txBody>
      </p:sp>
    </p:spTree>
    <p:extLst>
      <p:ext uri="{BB962C8B-B14F-4D97-AF65-F5344CB8AC3E}">
        <p14:creationId xmlns:p14="http://schemas.microsoft.com/office/powerpoint/2010/main" val="3756516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383" marR="41383" lvl="0" defTabSz="914400">
              <a:spcBef>
                <a:spcPts val="400"/>
              </a:spcBef>
              <a:buClr>
                <a:srgbClr val="000000"/>
              </a:buClr>
              <a:buFont typeface="Times"/>
              <a:defRPr sz="1800"/>
            </a:pPr>
            <a:r>
              <a:rPr lang="en-US" sz="1200" dirty="0">
                <a:uFill>
                  <a:solidFill/>
                </a:uFill>
                <a:latin typeface="Times"/>
                <a:ea typeface="Times"/>
                <a:cs typeface="Times"/>
                <a:sym typeface="Times"/>
              </a:rPr>
              <a:t>Here are some simple ways to ask about and explore ways to address barriers:</a:t>
            </a:r>
          </a:p>
          <a:p>
            <a:pPr marL="41383" marR="41383" lvl="0" defTabSz="914400">
              <a:spcBef>
                <a:spcPts val="400"/>
              </a:spcBef>
              <a:buClr>
                <a:srgbClr val="000000"/>
              </a:buClr>
              <a:buFont typeface="Times"/>
              <a:defRPr sz="1800"/>
            </a:pPr>
            <a:endParaRPr lang="en-US" sz="1200" dirty="0">
              <a:uFill>
                <a:solidFill/>
              </a:uFill>
              <a:latin typeface="Times"/>
              <a:ea typeface="Times"/>
              <a:cs typeface="Times"/>
              <a:sym typeface="Times"/>
            </a:endParaRPr>
          </a:p>
          <a:p>
            <a:pPr marL="41383" marR="41383" lvl="0" defTabSz="914400">
              <a:spcBef>
                <a:spcPts val="400"/>
              </a:spcBef>
              <a:buClr>
                <a:srgbClr val="000000"/>
              </a:buClr>
              <a:buFont typeface="Times"/>
              <a:defRPr sz="1800"/>
            </a:pPr>
            <a:r>
              <a:rPr lang="en-US" sz="1200" dirty="0">
                <a:uFill>
                  <a:solidFill/>
                </a:uFill>
                <a:latin typeface="Times"/>
                <a:ea typeface="Times"/>
                <a:cs typeface="Times"/>
                <a:sym typeface="Times"/>
              </a:rPr>
              <a:t>Note that the first few examples are open-ended questions. Asking what else encourages reflection and disclosure of what may be key barriers. </a:t>
            </a:r>
          </a:p>
          <a:p>
            <a:pPr marL="41383" marR="41383" lvl="0" defTabSz="914400">
              <a:spcBef>
                <a:spcPts val="400"/>
              </a:spcBef>
              <a:buClr>
                <a:srgbClr val="000000"/>
              </a:buClr>
              <a:buFont typeface="Times"/>
              <a:defRPr sz="1800"/>
            </a:pPr>
            <a:r>
              <a:rPr lang="en-US" sz="1200" dirty="0">
                <a:uFill>
                  <a:solidFill/>
                </a:uFill>
                <a:latin typeface="Times"/>
                <a:ea typeface="Times"/>
                <a:cs typeface="Times"/>
                <a:sym typeface="Times"/>
              </a:rPr>
              <a:t>Notice also that this strategy encourages patients to come up with their own solutions, based on their own experience and values. Asking “what else” is also useful when identifying possible solutions. The solutions that patients identify themselves are likely to be relevant and meaningful. When people</a:t>
            </a:r>
            <a:r>
              <a:rPr lang="en-US" sz="1200" baseline="0" dirty="0">
                <a:uFill>
                  <a:solidFill/>
                </a:uFill>
                <a:latin typeface="Times"/>
                <a:ea typeface="Times"/>
                <a:cs typeface="Times"/>
                <a:sym typeface="Times"/>
              </a:rPr>
              <a:t> </a:t>
            </a:r>
            <a:r>
              <a:rPr lang="en-US" sz="1200" dirty="0">
                <a:uFill>
                  <a:solidFill/>
                </a:uFill>
                <a:latin typeface="Times"/>
                <a:ea typeface="Times"/>
                <a:cs typeface="Times"/>
                <a:sym typeface="Times"/>
              </a:rPr>
              <a:t>come up with their own solutions, they often feel more empowered, which increases confidence over the long-term. </a:t>
            </a:r>
          </a:p>
          <a:p>
            <a:pPr marL="41383" marR="41383" lvl="0" defTabSz="914400">
              <a:spcBef>
                <a:spcPts val="400"/>
              </a:spcBef>
              <a:buClr>
                <a:srgbClr val="000000"/>
              </a:buClr>
              <a:buFont typeface="Times"/>
              <a:defRPr sz="1800"/>
            </a:pPr>
            <a:r>
              <a:rPr lang="en-US" sz="1200" dirty="0">
                <a:uFill>
                  <a:solidFill/>
                </a:uFill>
                <a:latin typeface="Times"/>
                <a:ea typeface="Times"/>
                <a:cs typeface="Times"/>
                <a:sym typeface="Times"/>
              </a:rPr>
              <a:t>Brainstorming has been used to describe the process of identifying multiple possible solutions. Once all the patient’s ideas have been gathered, only then can we ask permission</a:t>
            </a:r>
            <a:r>
              <a:rPr lang="en-US" sz="1200" baseline="0" dirty="0">
                <a:uFill>
                  <a:solidFill/>
                </a:uFill>
                <a:latin typeface="Times"/>
                <a:ea typeface="Times"/>
                <a:cs typeface="Times"/>
                <a:sym typeface="Times"/>
              </a:rPr>
              <a:t> to share our ideas! </a:t>
            </a:r>
            <a:endParaRPr lang="en-US" sz="1200" dirty="0">
              <a:uFill>
                <a:solidFill/>
              </a:uFill>
              <a:latin typeface="Times"/>
              <a:ea typeface="Times"/>
              <a:cs typeface="Times"/>
              <a:sym typeface="Times"/>
            </a:endParaRPr>
          </a:p>
          <a:p>
            <a:pPr marL="41383" marR="41383" lvl="0" defTabSz="914400">
              <a:spcBef>
                <a:spcPts val="400"/>
              </a:spcBef>
              <a:buClr>
                <a:srgbClr val="000000"/>
              </a:buClr>
              <a:buFont typeface="Times"/>
              <a:defRPr sz="1800"/>
            </a:pPr>
            <a:r>
              <a:rPr lang="en-US" sz="1200" b="1" dirty="0">
                <a:uFill>
                  <a:solidFill/>
                </a:uFill>
                <a:latin typeface="Times"/>
                <a:ea typeface="Times"/>
                <a:cs typeface="Times"/>
                <a:sym typeface="Times"/>
              </a:rPr>
              <a:t>Others are learning how to problem-solve…a core skill for addressing barriers.</a:t>
            </a: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48</a:t>
            </a:fld>
            <a:endParaRPr lang="en-GB"/>
          </a:p>
        </p:txBody>
      </p:sp>
    </p:spTree>
    <p:extLst>
      <p:ext uri="{BB962C8B-B14F-4D97-AF65-F5344CB8AC3E}">
        <p14:creationId xmlns:p14="http://schemas.microsoft.com/office/powerpoint/2010/main" val="1275949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49</a:t>
            </a:fld>
            <a:endParaRPr lang="en-GB"/>
          </a:p>
        </p:txBody>
      </p:sp>
    </p:spTree>
    <p:extLst>
      <p:ext uri="{BB962C8B-B14F-4D97-AF65-F5344CB8AC3E}">
        <p14:creationId xmlns:p14="http://schemas.microsoft.com/office/powerpoint/2010/main" val="537293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50</a:t>
            </a:fld>
            <a:endParaRPr lang="en-GB"/>
          </a:p>
        </p:txBody>
      </p:sp>
    </p:spTree>
    <p:extLst>
      <p:ext uri="{BB962C8B-B14F-4D97-AF65-F5344CB8AC3E}">
        <p14:creationId xmlns:p14="http://schemas.microsoft.com/office/powerpoint/2010/main" val="146254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590" marR="41590" lvl="0" defTabSz="914400">
              <a:spcBef>
                <a:spcPts val="400"/>
              </a:spcBef>
              <a:buClr>
                <a:srgbClr val="000000"/>
              </a:buClr>
              <a:buFont typeface="Times"/>
              <a:defRPr sz="1800"/>
            </a:pPr>
            <a:r>
              <a:rPr lang="en-US" sz="1200" dirty="0">
                <a:uFill>
                  <a:solidFill/>
                </a:uFill>
                <a:latin typeface="Times"/>
                <a:ea typeface="Times"/>
                <a:cs typeface="Times"/>
                <a:sym typeface="Times"/>
              </a:rPr>
              <a:t>This</a:t>
            </a:r>
            <a:r>
              <a:rPr lang="en-US" sz="1200" baseline="0" dirty="0">
                <a:uFill>
                  <a:solidFill/>
                </a:uFill>
                <a:latin typeface="Times"/>
                <a:ea typeface="Times"/>
                <a:cs typeface="Times"/>
                <a:sym typeface="Times"/>
              </a:rPr>
              <a:t> is a review slide.</a:t>
            </a:r>
          </a:p>
          <a:p>
            <a:pPr marL="41590" marR="41590" lvl="0" defTabSz="914400">
              <a:spcBef>
                <a:spcPts val="400"/>
              </a:spcBef>
              <a:buClr>
                <a:srgbClr val="000000"/>
              </a:buClr>
              <a:buFont typeface="Times"/>
              <a:defRPr sz="1800"/>
            </a:pPr>
            <a:endParaRPr lang="en-US" sz="1200" baseline="0" dirty="0">
              <a:uFill>
                <a:solidFill/>
              </a:uFill>
              <a:latin typeface="Times"/>
              <a:ea typeface="Times"/>
              <a:cs typeface="Times"/>
              <a:sym typeface="Times"/>
            </a:endParaRPr>
          </a:p>
          <a:p>
            <a:pPr marL="41590" marR="41590" lvl="0" defTabSz="914400">
              <a:spcBef>
                <a:spcPts val="400"/>
              </a:spcBef>
              <a:buClr>
                <a:srgbClr val="000000"/>
              </a:buClr>
              <a:buFont typeface="Times"/>
              <a:defRPr sz="1800"/>
            </a:pPr>
            <a:br>
              <a:rPr lang="en-US" sz="1200" baseline="0" dirty="0">
                <a:uFill>
                  <a:solidFill/>
                </a:uFill>
                <a:latin typeface="Times"/>
                <a:ea typeface="Times"/>
                <a:cs typeface="Times"/>
                <a:sym typeface="Times"/>
              </a:rPr>
            </a:br>
            <a:r>
              <a:rPr lang="en-US" sz="1200" baseline="0" dirty="0">
                <a:uFill>
                  <a:solidFill/>
                </a:uFill>
                <a:latin typeface="Times"/>
                <a:ea typeface="Times"/>
                <a:cs typeface="Times"/>
                <a:sym typeface="Times"/>
              </a:rPr>
              <a:t>It is important to spend some time to go over the first bullet, this is the review of the core skills from part 1.  Asking the participants helps them recall the knowledge ‘someone remind us, what are open ended questions?’, ‘What are examples of open ended questions stems’?  Anyone remember what we don’t want to start these questions with?’ (Why).    Ask the same for reflective listening (bonus if you can model reflective listening when someone answers!  And for empathy ’what are the non verbal ways we convey empathy?’ ‘verbal ways?’.  You will likely need to fill in the gaps here, where people may have forgotten, especially the verbal empathy strategies (affirming, acknowledging, normalizing and non judgement).   Bonus if the participants or you, can give examples of these 4 things, especially if they are real, to the participants.</a:t>
            </a:r>
          </a:p>
          <a:p>
            <a:pPr marL="41590" marR="41590" lvl="0" defTabSz="914400">
              <a:spcBef>
                <a:spcPts val="400"/>
              </a:spcBef>
              <a:buClr>
                <a:srgbClr val="000000"/>
              </a:buClr>
              <a:buFont typeface="Times"/>
              <a:defRPr sz="1800"/>
            </a:pPr>
            <a:endParaRPr lang="en-US" sz="1200" baseline="0" dirty="0">
              <a:uFill>
                <a:solidFill/>
              </a:uFill>
              <a:latin typeface="Times"/>
              <a:ea typeface="Times"/>
              <a:cs typeface="Times"/>
              <a:sym typeface="Times"/>
            </a:endParaRPr>
          </a:p>
          <a:p>
            <a:pPr marL="41590" marR="41590" lvl="0" defTabSz="914400">
              <a:spcBef>
                <a:spcPts val="400"/>
              </a:spcBef>
              <a:buClr>
                <a:srgbClr val="000000"/>
              </a:buClr>
              <a:buFont typeface="Times"/>
              <a:defRPr sz="1800"/>
            </a:pPr>
            <a:r>
              <a:rPr lang="en-US" sz="1200" baseline="0" dirty="0">
                <a:uFill>
                  <a:solidFill/>
                </a:uFill>
                <a:latin typeface="Times"/>
                <a:ea typeface="Times"/>
                <a:cs typeface="Times"/>
                <a:sym typeface="Times"/>
              </a:rPr>
              <a:t>Review of roll with resistance; ask the participants, what does this mean? What do we avoid, at all costs?</a:t>
            </a: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5</a:t>
            </a:fld>
            <a:endParaRPr lang="en-GB"/>
          </a:p>
        </p:txBody>
      </p:sp>
    </p:spTree>
    <p:extLst>
      <p:ext uri="{BB962C8B-B14F-4D97-AF65-F5344CB8AC3E}">
        <p14:creationId xmlns:p14="http://schemas.microsoft.com/office/powerpoint/2010/main" val="11976020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time, if possible (in person or video with break outs)</a:t>
            </a:r>
          </a:p>
          <a:p>
            <a:endParaRPr lang="en-US" dirty="0"/>
          </a:p>
          <a:p>
            <a:r>
              <a:rPr lang="en-US" dirty="0"/>
              <a:t>In person:  Divide participants</a:t>
            </a:r>
            <a:r>
              <a:rPr lang="en-US" baseline="0" dirty="0"/>
              <a:t> up into groups of 3.  Remember to avoid ‘counting off’ as it creates chaos, and we want people to practice with those next to them, without having to move.</a:t>
            </a:r>
          </a:p>
          <a:p>
            <a:endParaRPr lang="en-US" baseline="0" dirty="0"/>
          </a:p>
          <a:p>
            <a:r>
              <a:rPr lang="en-US" baseline="0" dirty="0"/>
              <a:t>Video: In break outs</a:t>
            </a:r>
          </a:p>
          <a:p>
            <a:endParaRPr lang="en-US" baseline="0" dirty="0"/>
          </a:p>
          <a:p>
            <a:r>
              <a:rPr lang="en-US" dirty="0"/>
              <a:t>Triads are preferred.  Keep the same triad as previously.</a:t>
            </a:r>
          </a:p>
          <a:p>
            <a:endParaRPr lang="en-US" dirty="0"/>
          </a:p>
          <a:p>
            <a:r>
              <a:rPr lang="en-US" dirty="0"/>
              <a:t>Give roles:  1.  Person practicing 2. Person being practice on and 3. Observer.</a:t>
            </a:r>
          </a:p>
          <a:p>
            <a:endParaRPr lang="en-US" dirty="0"/>
          </a:p>
          <a:p>
            <a:r>
              <a:rPr lang="en-US" dirty="0"/>
              <a:t>Let the groups know  to avoid any questions or advice.  They are only practicing empathy techniques talked about previously.</a:t>
            </a:r>
          </a:p>
          <a:p>
            <a:endParaRPr lang="en-US" dirty="0"/>
          </a:p>
          <a:p>
            <a:r>
              <a:rPr lang="en-US" dirty="0"/>
              <a:t>The person being practiced on thinks of something they are willing to share, that they are having feelings about.  They can use what they did before, in the previous exercise, and build on it, or they can use something new.  </a:t>
            </a:r>
          </a:p>
          <a:p>
            <a:endParaRPr lang="en-US" dirty="0"/>
          </a:p>
          <a:p>
            <a:r>
              <a:rPr lang="en-US" dirty="0"/>
              <a:t>The person practicing, uses reflective listening statements, twice.   Encourage them to try 2 different types (exact words and summary, for example)</a:t>
            </a:r>
          </a:p>
          <a:p>
            <a:endParaRPr lang="en-US" dirty="0"/>
          </a:p>
          <a:p>
            <a:r>
              <a:rPr lang="en-US" dirty="0"/>
              <a:t>The observer names what type of reflective listening was used.</a:t>
            </a: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51</a:t>
            </a:fld>
            <a:endParaRPr lang="en-GB"/>
          </a:p>
        </p:txBody>
      </p:sp>
    </p:spTree>
    <p:extLst>
      <p:ext uri="{BB962C8B-B14F-4D97-AF65-F5344CB8AC3E}">
        <p14:creationId xmlns:p14="http://schemas.microsoft.com/office/powerpoint/2010/main" val="17486132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helpful to leave up for in person or video break out groups</a:t>
            </a:r>
          </a:p>
        </p:txBody>
      </p:sp>
      <p:sp>
        <p:nvSpPr>
          <p:cNvPr id="4" name="Slide Number Placeholder 3"/>
          <p:cNvSpPr>
            <a:spLocks noGrp="1"/>
          </p:cNvSpPr>
          <p:nvPr>
            <p:ph type="sldNum" sz="quarter" idx="5"/>
          </p:nvPr>
        </p:nvSpPr>
        <p:spPr/>
        <p:txBody>
          <a:bodyPr/>
          <a:lstStyle/>
          <a:p>
            <a:fld id="{A728423B-B0C0-4CFE-9009-1F4B439060E8}" type="slidenum">
              <a:rPr lang="en-GB" smtClean="0"/>
              <a:t>52</a:t>
            </a:fld>
            <a:endParaRPr lang="en-GB"/>
          </a:p>
        </p:txBody>
      </p:sp>
    </p:spTree>
    <p:extLst>
      <p:ext uri="{BB962C8B-B14F-4D97-AF65-F5344CB8AC3E}">
        <p14:creationId xmlns:p14="http://schemas.microsoft.com/office/powerpoint/2010/main" val="34004344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place to talk about purposeful practice- with our kids, friends, co workers and clients- </a:t>
            </a:r>
          </a:p>
        </p:txBody>
      </p:sp>
      <p:sp>
        <p:nvSpPr>
          <p:cNvPr id="4" name="Slide Number Placeholder 3"/>
          <p:cNvSpPr>
            <a:spLocks noGrp="1"/>
          </p:cNvSpPr>
          <p:nvPr>
            <p:ph type="sldNum" sz="quarter" idx="10"/>
          </p:nvPr>
        </p:nvSpPr>
        <p:spPr/>
        <p:txBody>
          <a:bodyPr/>
          <a:lstStyle/>
          <a:p>
            <a:fld id="{A728423B-B0C0-4CFE-9009-1F4B439060E8}" type="slidenum">
              <a:rPr lang="en-GB" smtClean="0"/>
              <a:t>53</a:t>
            </a:fld>
            <a:endParaRPr lang="en-GB"/>
          </a:p>
        </p:txBody>
      </p:sp>
    </p:spTree>
    <p:extLst>
      <p:ext uri="{BB962C8B-B14F-4D97-AF65-F5344CB8AC3E}">
        <p14:creationId xmlns:p14="http://schemas.microsoft.com/office/powerpoint/2010/main" val="10968624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if you'd like to elicit goals from participants, around the strategies shared in part 2.</a:t>
            </a:r>
          </a:p>
        </p:txBody>
      </p:sp>
      <p:sp>
        <p:nvSpPr>
          <p:cNvPr id="4" name="Slide Number Placeholder 3"/>
          <p:cNvSpPr>
            <a:spLocks noGrp="1"/>
          </p:cNvSpPr>
          <p:nvPr>
            <p:ph type="sldNum" sz="quarter" idx="10"/>
          </p:nvPr>
        </p:nvSpPr>
        <p:spPr/>
        <p:txBody>
          <a:bodyPr/>
          <a:lstStyle/>
          <a:p>
            <a:fld id="{A728423B-B0C0-4CFE-9009-1F4B439060E8}" type="slidenum">
              <a:rPr lang="en-GB" smtClean="0"/>
              <a:t>54</a:t>
            </a:fld>
            <a:endParaRPr lang="en-GB"/>
          </a:p>
        </p:txBody>
      </p:sp>
    </p:spTree>
    <p:extLst>
      <p:ext uri="{BB962C8B-B14F-4D97-AF65-F5344CB8AC3E}">
        <p14:creationId xmlns:p14="http://schemas.microsoft.com/office/powerpoint/2010/main" val="9102843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Replace with your own information; you can also leave up the </a:t>
            </a:r>
            <a:r>
              <a:rPr lang="en-GB" dirty="0" err="1"/>
              <a:t>www.rsourced.com</a:t>
            </a:r>
            <a:r>
              <a:rPr lang="en-GB" dirty="0"/>
              <a:t> if you'd like to refer people to more resources, or you can just refer to your own organization's website, if you have resources there.</a:t>
            </a:r>
          </a:p>
        </p:txBody>
      </p:sp>
      <p:sp>
        <p:nvSpPr>
          <p:cNvPr id="4" name="Slide Number Placeholder 3"/>
          <p:cNvSpPr>
            <a:spLocks noGrp="1"/>
          </p:cNvSpPr>
          <p:nvPr>
            <p:ph type="sldNum" sz="quarter" idx="10"/>
          </p:nvPr>
        </p:nvSpPr>
        <p:spPr/>
        <p:txBody>
          <a:bodyPr/>
          <a:lstStyle/>
          <a:p>
            <a:fld id="{A728423B-B0C0-4CFE-9009-1F4B439060E8}" type="slidenum">
              <a:rPr lang="en-GB" smtClean="0"/>
              <a:t>55</a:t>
            </a:fld>
            <a:endParaRPr lang="en-GB"/>
          </a:p>
        </p:txBody>
      </p:sp>
    </p:spTree>
    <p:extLst>
      <p:ext uri="{BB962C8B-B14F-4D97-AF65-F5344CB8AC3E}">
        <p14:creationId xmlns:p14="http://schemas.microsoft.com/office/powerpoint/2010/main" val="2261784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a more detailed review slide of the techniques covered in MI part 1.  IF you've printed these for participants, or have this document online somewhere, you can remind participants of that. </a:t>
            </a:r>
          </a:p>
        </p:txBody>
      </p:sp>
      <p:sp>
        <p:nvSpPr>
          <p:cNvPr id="4" name="Slide Number Placeholder 3"/>
          <p:cNvSpPr>
            <a:spLocks noGrp="1"/>
          </p:cNvSpPr>
          <p:nvPr>
            <p:ph type="sldNum" sz="quarter" idx="5"/>
          </p:nvPr>
        </p:nvSpPr>
        <p:spPr/>
        <p:txBody>
          <a:bodyPr/>
          <a:lstStyle/>
          <a:p>
            <a:fld id="{A728423B-B0C0-4CFE-9009-1F4B439060E8}" type="slidenum">
              <a:rPr lang="en-GB" smtClean="0"/>
              <a:t>6</a:t>
            </a:fld>
            <a:endParaRPr lang="en-GB"/>
          </a:p>
        </p:txBody>
      </p:sp>
    </p:spTree>
    <p:extLst>
      <p:ext uri="{BB962C8B-B14F-4D97-AF65-F5344CB8AC3E}">
        <p14:creationId xmlns:p14="http://schemas.microsoft.com/office/powerpoint/2010/main" val="1339300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uFill>
                  <a:solidFill/>
                </a:uFill>
                <a:latin typeface="Times"/>
                <a:ea typeface="Times"/>
                <a:cs typeface="Times"/>
                <a:sym typeface="Times"/>
              </a:rPr>
              <a:t>This</a:t>
            </a:r>
            <a:r>
              <a:rPr lang="en-US" sz="1200" baseline="0" dirty="0">
                <a:uFill>
                  <a:solidFill/>
                </a:uFill>
                <a:latin typeface="Times"/>
                <a:ea typeface="Times"/>
                <a:cs typeface="Times"/>
                <a:sym typeface="Times"/>
              </a:rPr>
              <a:t> is a review slide.  Ideally, the participants are the ones to identify what each of these steps are.  Often, participants mix up contemplation and pre-contemplation, so clarifying these is important.   Reinforcing that this workshop will focus mainly on intervening on those in pre-contemplation and contemplation can be helpful.</a:t>
            </a: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7</a:t>
            </a:fld>
            <a:endParaRPr lang="en-GB"/>
          </a:p>
        </p:txBody>
      </p:sp>
    </p:spTree>
    <p:extLst>
      <p:ext uri="{BB962C8B-B14F-4D97-AF65-F5344CB8AC3E}">
        <p14:creationId xmlns:p14="http://schemas.microsoft.com/office/powerpoint/2010/main" val="2817661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8</a:t>
            </a:fld>
            <a:endParaRPr lang="en-GB"/>
          </a:p>
        </p:txBody>
      </p:sp>
    </p:spTree>
    <p:extLst>
      <p:ext uri="{BB962C8B-B14F-4D97-AF65-F5344CB8AC3E}">
        <p14:creationId xmlns:p14="http://schemas.microsoft.com/office/powerpoint/2010/main" val="222922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uFill>
                  <a:solidFill/>
                </a:uFill>
                <a:latin typeface="Times"/>
                <a:ea typeface="Times"/>
                <a:cs typeface="Times"/>
                <a:sym typeface="Times"/>
              </a:rPr>
              <a:t>Identify</a:t>
            </a:r>
            <a:r>
              <a:rPr lang="en-US" sz="1200" baseline="0" dirty="0">
                <a:uFill>
                  <a:solidFill/>
                </a:uFill>
                <a:latin typeface="Times"/>
                <a:ea typeface="Times"/>
                <a:cs typeface="Times"/>
                <a:sym typeface="Times"/>
              </a:rPr>
              <a:t> this slide as a specific techniques, it is the technique of acknowledging autonomy.     Autonomy is a primary human need, so when it is threatened, we respond accordingly, by resisting, leaving or fighting.</a:t>
            </a:r>
          </a:p>
          <a:p>
            <a:endParaRPr lang="en-GB" dirty="0"/>
          </a:p>
        </p:txBody>
      </p:sp>
      <p:sp>
        <p:nvSpPr>
          <p:cNvPr id="4" name="Slide Number Placeholder 3"/>
          <p:cNvSpPr>
            <a:spLocks noGrp="1"/>
          </p:cNvSpPr>
          <p:nvPr>
            <p:ph type="sldNum" sz="quarter" idx="10"/>
          </p:nvPr>
        </p:nvSpPr>
        <p:spPr/>
        <p:txBody>
          <a:bodyPr/>
          <a:lstStyle/>
          <a:p>
            <a:fld id="{A728423B-B0C0-4CFE-9009-1F4B439060E8}" type="slidenum">
              <a:rPr lang="en-GB" smtClean="0"/>
              <a:t>9</a:t>
            </a:fld>
            <a:endParaRPr lang="en-GB"/>
          </a:p>
        </p:txBody>
      </p:sp>
    </p:spTree>
    <p:extLst>
      <p:ext uri="{BB962C8B-B14F-4D97-AF65-F5344CB8AC3E}">
        <p14:creationId xmlns:p14="http://schemas.microsoft.com/office/powerpoint/2010/main" val="1277275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94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05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452CC3-2994-4EB0-9605-2D7A3430C35D}"/>
              </a:ext>
            </a:extLst>
          </p:cNvPr>
          <p:cNvSpPr/>
          <p:nvPr userDrawn="1"/>
        </p:nvSpPr>
        <p:spPr>
          <a:xfrm>
            <a:off x="0" y="5486400"/>
            <a:ext cx="91440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4">
            <a:extLst>
              <a:ext uri="{FF2B5EF4-FFF2-40B4-BE49-F238E27FC236}">
                <a16:creationId xmlns:a16="http://schemas.microsoft.com/office/drawing/2014/main" id="{AEAEAEE9-7581-4986-ABCB-F42B57530473}"/>
              </a:ext>
            </a:extLst>
          </p:cNvPr>
          <p:cNvSpPr>
            <a:spLocks noGrp="1"/>
          </p:cNvSpPr>
          <p:nvPr>
            <p:ph type="body" sz="quarter" idx="10" hasCustomPrompt="1"/>
          </p:nvPr>
        </p:nvSpPr>
        <p:spPr>
          <a:xfrm>
            <a:off x="571964" y="2352597"/>
            <a:ext cx="6420894" cy="1666816"/>
          </a:xfrm>
        </p:spPr>
        <p:txBody>
          <a:bodyPr>
            <a:noAutofit/>
          </a:bodyPr>
          <a:lstStyle>
            <a:lvl1pPr marL="0" indent="0">
              <a:lnSpc>
                <a:spcPct val="90000"/>
              </a:lnSpc>
              <a:buNone/>
              <a:defRPr sz="4400" b="1" i="0" baseline="0">
                <a:solidFill>
                  <a:schemeClr val="bg1"/>
                </a:solidFill>
                <a:latin typeface="League Spartan" charset="0"/>
                <a:ea typeface="League Spartan" charset="0"/>
                <a:cs typeface="League Spartan" charset="0"/>
              </a:defRPr>
            </a:lvl1pPr>
            <a:lvl2pPr marL="457188" indent="0">
              <a:buNone/>
              <a:defRPr/>
            </a:lvl2pPr>
            <a:lvl3pPr marL="914377" indent="0">
              <a:buNone/>
              <a:defRPr/>
            </a:lvl3pPr>
            <a:lvl4pPr marL="1371566" indent="0">
              <a:buNone/>
              <a:defRPr/>
            </a:lvl4pPr>
            <a:lvl5pPr marL="1828755" indent="0">
              <a:buNone/>
              <a:defRPr/>
            </a:lvl5pPr>
          </a:lstStyle>
          <a:p>
            <a:pPr lvl="0"/>
            <a:r>
              <a:rPr lang="en-US" dirty="0"/>
              <a:t>What is the impact in the workplace?</a:t>
            </a:r>
          </a:p>
        </p:txBody>
      </p:sp>
    </p:spTree>
    <p:extLst>
      <p:ext uri="{BB962C8B-B14F-4D97-AF65-F5344CB8AC3E}">
        <p14:creationId xmlns:p14="http://schemas.microsoft.com/office/powerpoint/2010/main" val="2718774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32F9F82E-F0C6-4B54-A9E2-E1734A0A2FD4}"/>
              </a:ext>
            </a:extLst>
          </p:cNvPr>
          <p:cNvSpPr>
            <a:spLocks noGrp="1"/>
          </p:cNvSpPr>
          <p:nvPr>
            <p:ph type="body" sz="quarter" idx="12" hasCustomPrompt="1"/>
          </p:nvPr>
        </p:nvSpPr>
        <p:spPr>
          <a:xfrm>
            <a:off x="388371" y="2444130"/>
            <a:ext cx="4307869" cy="1451348"/>
          </a:xfrm>
        </p:spPr>
        <p:txBody>
          <a:bodyPr>
            <a:normAutofit/>
          </a:bodyPr>
          <a:lstStyle>
            <a:lvl1pPr marL="0" indent="0" algn="l">
              <a:buNone/>
              <a:defRPr sz="3300" baseline="0">
                <a:solidFill>
                  <a:schemeClr val="accent4"/>
                </a:solidFill>
                <a:latin typeface="League Spartan" charset="0"/>
                <a:ea typeface="League Spartan" charset="0"/>
                <a:cs typeface="League Spartan" charset="0"/>
              </a:defRPr>
            </a:lvl1pPr>
          </a:lstStyle>
          <a:p>
            <a:pPr lvl="0"/>
            <a:r>
              <a:rPr lang="en-US" dirty="0"/>
              <a:t>This is a summary point. Goes here.</a:t>
            </a:r>
          </a:p>
        </p:txBody>
      </p:sp>
      <p:sp>
        <p:nvSpPr>
          <p:cNvPr id="6" name="Rectangle 5">
            <a:extLst>
              <a:ext uri="{FF2B5EF4-FFF2-40B4-BE49-F238E27FC236}">
                <a16:creationId xmlns:a16="http://schemas.microsoft.com/office/drawing/2014/main" id="{96C9027F-A0CF-44B0-844F-703423C97E84}"/>
              </a:ext>
            </a:extLst>
          </p:cNvPr>
          <p:cNvSpPr/>
          <p:nvPr/>
        </p:nvSpPr>
        <p:spPr>
          <a:xfrm>
            <a:off x="4836772" y="971552"/>
            <a:ext cx="4142767" cy="4252633"/>
          </a:xfrm>
          <a:prstGeom prst="rect">
            <a:avLst/>
          </a:prstGeom>
          <a:solidFill>
            <a:schemeClr val="accent4"/>
          </a:solidFill>
          <a:ln w="381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b="0" i="0" dirty="0">
              <a:latin typeface="Open Sans Regular" charset="0"/>
              <a:ea typeface="Open Sans Regular" charset="0"/>
              <a:cs typeface="Open Sans Regular" charset="0"/>
            </a:endParaRPr>
          </a:p>
        </p:txBody>
      </p:sp>
      <p:cxnSp>
        <p:nvCxnSpPr>
          <p:cNvPr id="8" name="Straight Connector 7">
            <a:extLst>
              <a:ext uri="{FF2B5EF4-FFF2-40B4-BE49-F238E27FC236}">
                <a16:creationId xmlns:a16="http://schemas.microsoft.com/office/drawing/2014/main" id="{7168C78F-2923-4140-9649-A5408CEA78C7}"/>
              </a:ext>
            </a:extLst>
          </p:cNvPr>
          <p:cNvCxnSpPr/>
          <p:nvPr userDrawn="1"/>
        </p:nvCxnSpPr>
        <p:spPr>
          <a:xfrm>
            <a:off x="0" y="6168496"/>
            <a:ext cx="91440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a:extLst>
              <a:ext uri="{FF2B5EF4-FFF2-40B4-BE49-F238E27FC236}">
                <a16:creationId xmlns:a16="http://schemas.microsoft.com/office/drawing/2014/main" id="{83DB6DCE-548E-41D3-B9A7-8062F9DDBBCD}"/>
              </a:ext>
            </a:extLst>
          </p:cNvPr>
          <p:cNvSpPr>
            <a:spLocks noGrp="1"/>
          </p:cNvSpPr>
          <p:nvPr>
            <p:ph type="body" sz="quarter" idx="13" hasCustomPrompt="1"/>
          </p:nvPr>
        </p:nvSpPr>
        <p:spPr>
          <a:xfrm>
            <a:off x="5164059" y="1688926"/>
            <a:ext cx="3591570" cy="2817882"/>
          </a:xfrm>
        </p:spPr>
        <p:txBody>
          <a:bodyPr/>
          <a:lstStyle>
            <a:lvl1pPr marL="0" indent="0" algn="ctr">
              <a:buNone/>
              <a:defRPr baseline="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en-US" dirty="0"/>
              <a:t>Example summary copy would go here. Don’t place too much text here.</a:t>
            </a:r>
          </a:p>
        </p:txBody>
      </p:sp>
    </p:spTree>
    <p:extLst>
      <p:ext uri="{BB962C8B-B14F-4D97-AF65-F5344CB8AC3E}">
        <p14:creationId xmlns:p14="http://schemas.microsoft.com/office/powerpoint/2010/main" val="284597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Cover (Blank)">
    <p:spTree>
      <p:nvGrpSpPr>
        <p:cNvPr id="1" name=""/>
        <p:cNvGrpSpPr/>
        <p:nvPr/>
      </p:nvGrpSpPr>
      <p:grpSpPr>
        <a:xfrm>
          <a:off x="0" y="0"/>
          <a:ext cx="0" cy="0"/>
          <a:chOff x="0" y="0"/>
          <a:chExt cx="0" cy="0"/>
        </a:xfrm>
      </p:grpSpPr>
      <p:sp>
        <p:nvSpPr>
          <p:cNvPr id="2" name="Rectangle 1"/>
          <p:cNvSpPr/>
          <p:nvPr userDrawn="1"/>
        </p:nvSpPr>
        <p:spPr>
          <a:xfrm>
            <a:off x="0" y="-2932"/>
            <a:ext cx="9144000" cy="6858000"/>
          </a:xfrm>
          <a:prstGeom prst="rect">
            <a:avLst/>
          </a:prstGeom>
          <a:solidFill>
            <a:srgbClr val="565656">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b="0" i="0" dirty="0">
              <a:latin typeface="Arial" charset="0"/>
            </a:endParaRPr>
          </a:p>
        </p:txBody>
      </p:sp>
    </p:spTree>
    <p:extLst>
      <p:ext uri="{BB962C8B-B14F-4D97-AF65-F5344CB8AC3E}">
        <p14:creationId xmlns:p14="http://schemas.microsoft.com/office/powerpoint/2010/main" val="152380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565656">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b="0" i="0" dirty="0">
              <a:latin typeface="Arial" charset="0"/>
            </a:endParaRPr>
          </a:p>
        </p:txBody>
      </p:sp>
      <p:sp>
        <p:nvSpPr>
          <p:cNvPr id="9" name="Text Placeholder 8"/>
          <p:cNvSpPr>
            <a:spLocks noGrp="1"/>
          </p:cNvSpPr>
          <p:nvPr>
            <p:ph type="body" sz="quarter" idx="10" hasCustomPrompt="1"/>
          </p:nvPr>
        </p:nvSpPr>
        <p:spPr>
          <a:xfrm>
            <a:off x="1549705" y="2708024"/>
            <a:ext cx="6020201" cy="1379186"/>
          </a:xfrm>
        </p:spPr>
        <p:txBody>
          <a:bodyPr>
            <a:normAutofit/>
          </a:bodyPr>
          <a:lstStyle>
            <a:lvl1pPr marL="0" indent="0" algn="ctr">
              <a:buNone/>
              <a:defRPr sz="4400" baseline="0">
                <a:solidFill>
                  <a:schemeClr val="bg1"/>
                </a:solidFill>
                <a:latin typeface="League Spartan" charset="0"/>
                <a:ea typeface="League Spartan" charset="0"/>
                <a:cs typeface="League Spartan" charset="0"/>
              </a:defRPr>
            </a:lvl1pPr>
          </a:lstStyle>
          <a:p>
            <a:pPr marL="228600" marR="0" lvl="0" indent="-228600" algn="ctr" defTabSz="685800" rtl="0" eaLnBrk="1" fontAlgn="auto" latinLnBrk="0" hangingPunct="1">
              <a:lnSpc>
                <a:spcPct val="90000"/>
              </a:lnSpc>
              <a:spcBef>
                <a:spcPts val="750"/>
              </a:spcBef>
              <a:spcAft>
                <a:spcPts val="0"/>
              </a:spcAft>
              <a:buClrTx/>
              <a:buSzTx/>
              <a:tabLst/>
              <a:defRPr/>
            </a:pPr>
            <a:r>
              <a:rPr lang="en-US" dirty="0"/>
              <a:t>THIS IS A KEY POINT GOES HERE</a:t>
            </a:r>
          </a:p>
        </p:txBody>
      </p:sp>
    </p:spTree>
    <p:extLst>
      <p:ext uri="{BB962C8B-B14F-4D97-AF65-F5344CB8AC3E}">
        <p14:creationId xmlns:p14="http://schemas.microsoft.com/office/powerpoint/2010/main" val="32151559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640C-F8E6-4902-8243-E61A5BEBBC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0DA86E-E972-4261-811D-EAFFB39888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63E3B-B22D-4106-9A66-B6226AF69389}"/>
              </a:ext>
            </a:extLst>
          </p:cNvPr>
          <p:cNvSpPr>
            <a:spLocks noGrp="1"/>
          </p:cNvSpPr>
          <p:nvPr>
            <p:ph type="dt" sz="half" idx="10"/>
          </p:nvPr>
        </p:nvSpPr>
        <p:spPr/>
        <p:txBody>
          <a:bodyPr/>
          <a:lstStyle/>
          <a:p>
            <a:fld id="{5CF8B868-1EF7-4F41-87D6-E813D2019044}" type="datetimeFigureOut">
              <a:rPr lang="en-US" smtClean="0"/>
              <a:t>10/5/2020</a:t>
            </a:fld>
            <a:endParaRPr lang="en-US"/>
          </a:p>
        </p:txBody>
      </p:sp>
      <p:sp>
        <p:nvSpPr>
          <p:cNvPr id="5" name="Footer Placeholder 4">
            <a:extLst>
              <a:ext uri="{FF2B5EF4-FFF2-40B4-BE49-F238E27FC236}">
                <a16:creationId xmlns:a16="http://schemas.microsoft.com/office/drawing/2014/main" id="{1F34968C-F0AD-40F0-9635-D7F58ADCC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177D5-173A-4438-9605-CB458259BDF0}"/>
              </a:ext>
            </a:extLst>
          </p:cNvPr>
          <p:cNvSpPr>
            <a:spLocks noGrp="1"/>
          </p:cNvSpPr>
          <p:nvPr>
            <p:ph type="sldNum" sz="quarter" idx="12"/>
          </p:nvPr>
        </p:nvSpPr>
        <p:spPr/>
        <p:txBody>
          <a:bodyPr/>
          <a:lstStyle/>
          <a:p>
            <a:fld id="{1C9B3402-6297-4848-80A2-C7742CC5936C}" type="slidenum">
              <a:rPr lang="en-US" smtClean="0"/>
              <a:t>‹#›</a:t>
            </a:fld>
            <a:endParaRPr lang="en-US"/>
          </a:p>
        </p:txBody>
      </p:sp>
    </p:spTree>
    <p:extLst>
      <p:ext uri="{BB962C8B-B14F-4D97-AF65-F5344CB8AC3E}">
        <p14:creationId xmlns:p14="http://schemas.microsoft.com/office/powerpoint/2010/main" val="415786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579CC-7460-48E9-9233-507A77CB8E49}" type="datetimeFigureOut">
              <a:rPr lang="en-GB" smtClean="0"/>
              <a:t>05/10/2020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49BC9-E9D4-4512-AED0-442991157DDC}" type="slidenum">
              <a:rPr lang="en-GB" smtClean="0"/>
              <a:t>‹#›</a:t>
            </a:fld>
            <a:endParaRPr lang="en-GB"/>
          </a:p>
        </p:txBody>
      </p:sp>
      <p:sp>
        <p:nvSpPr>
          <p:cNvPr id="7" name="Title Placeholder 1">
            <a:extLst>
              <a:ext uri="{FF2B5EF4-FFF2-40B4-BE49-F238E27FC236}">
                <a16:creationId xmlns:a16="http://schemas.microsoft.com/office/drawing/2014/main" id="{44DCABB9-E7B2-43BC-98F7-1FE822039EB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A938951A-EA96-432D-9B28-2762A64E84A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9987061"/>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6" r:id="rId3"/>
    <p:sldLayoutId id="2147483662" r:id="rId4"/>
    <p:sldLayoutId id="2147483663" r:id="rId5"/>
    <p:sldLayoutId id="2147483664" r:id="rId6"/>
    <p:sldLayoutId id="2147483667" r:id="rId7"/>
  </p:sldLayoutIdLst>
  <p:txStyles>
    <p:titleStyle>
      <a:lvl1pPr algn="l" defTabSz="914400" rtl="0" eaLnBrk="1" latinLnBrk="0" hangingPunct="1">
        <a:lnSpc>
          <a:spcPct val="90000"/>
        </a:lnSpc>
        <a:spcBef>
          <a:spcPct val="0"/>
        </a:spcBef>
        <a:buNone/>
        <a:defRPr sz="3600" kern="1200">
          <a:solidFill>
            <a:schemeClr val="tx1"/>
          </a:solidFill>
          <a:latin typeface="League Spartan" panose="000008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0.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10.svg"/></Relationships>
</file>

<file path=ppt/slides/_rels/slide3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svg"/></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49.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mailto:emorrisontraining@icloud.co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www.rsourced.com/" TargetMode="External"/><Relationship Id="rId5" Type="http://schemas.openxmlformats.org/officeDocument/2006/relationships/hyperlink" Target="http://www.emorrisonconsulting.com/" TargetMode="External"/><Relationship Id="rId4" Type="http://schemas.openxmlformats.org/officeDocument/2006/relationships/hyperlink" Target="mailto:elizabeth@emorrisonconsulting.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22.jpeg"/><Relationship Id="rId7" Type="http://schemas.openxmlformats.org/officeDocument/2006/relationships/image" Target="../media/image26.svg"/><Relationship Id="rId12"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19.svg"/><Relationship Id="rId5" Type="http://schemas.openxmlformats.org/officeDocument/2006/relationships/image" Target="../media/image24.svg"/><Relationship Id="rId10" Type="http://schemas.openxmlformats.org/officeDocument/2006/relationships/image" Target="../media/image18.png"/><Relationship Id="rId4" Type="http://schemas.openxmlformats.org/officeDocument/2006/relationships/image" Target="../media/image23.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4068B4-3CD3-A547-A776-7BC3F059FD09}"/>
              </a:ext>
            </a:extLst>
          </p:cNvPr>
          <p:cNvSpPr txBox="1"/>
          <p:nvPr/>
        </p:nvSpPr>
        <p:spPr>
          <a:xfrm>
            <a:off x="465221" y="1925053"/>
            <a:ext cx="8454190" cy="3046988"/>
          </a:xfrm>
          <a:prstGeom prst="rect">
            <a:avLst/>
          </a:prstGeom>
          <a:noFill/>
        </p:spPr>
        <p:txBody>
          <a:bodyPr wrap="square" rtlCol="0">
            <a:spAutoFit/>
          </a:bodyPr>
          <a:lstStyle/>
          <a:p>
            <a:pPr algn="ctr"/>
            <a:r>
              <a:rPr lang="en-US" sz="9600" dirty="0">
                <a:solidFill>
                  <a:schemeClr val="accent1"/>
                </a:solidFill>
                <a:latin typeface="King Basil Lite" pitchFamily="2" charset="0"/>
              </a:rPr>
              <a:t>Welcome</a:t>
            </a:r>
          </a:p>
          <a:p>
            <a:pPr algn="ctr"/>
            <a:r>
              <a:rPr lang="en-US" sz="9600" dirty="0">
                <a:solidFill>
                  <a:schemeClr val="accent1"/>
                </a:solidFill>
                <a:latin typeface="King Basil Lite" pitchFamily="2" charset="0"/>
              </a:rPr>
              <a:t>Back!</a:t>
            </a:r>
          </a:p>
        </p:txBody>
      </p:sp>
    </p:spTree>
    <p:extLst>
      <p:ext uri="{BB962C8B-B14F-4D97-AF65-F5344CB8AC3E}">
        <p14:creationId xmlns:p14="http://schemas.microsoft.com/office/powerpoint/2010/main" val="3935434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A0CFB-EE5E-4F43-8F0D-D9E2588D3F3E}"/>
              </a:ext>
            </a:extLst>
          </p:cNvPr>
          <p:cNvSpPr>
            <a:spLocks noGrp="1"/>
          </p:cNvSpPr>
          <p:nvPr>
            <p:ph type="body" sz="quarter" idx="10"/>
          </p:nvPr>
        </p:nvSpPr>
        <p:spPr>
          <a:xfrm>
            <a:off x="598278" y="2464433"/>
            <a:ext cx="6420894" cy="1535248"/>
          </a:xfrm>
        </p:spPr>
        <p:txBody>
          <a:bodyPr/>
          <a:lstStyle/>
          <a:p>
            <a:r>
              <a:rPr lang="en-GB" sz="8800" dirty="0"/>
              <a:t>Concepts</a:t>
            </a:r>
          </a:p>
        </p:txBody>
      </p:sp>
    </p:spTree>
    <p:extLst>
      <p:ext uri="{BB962C8B-B14F-4D97-AF65-F5344CB8AC3E}">
        <p14:creationId xmlns:p14="http://schemas.microsoft.com/office/powerpoint/2010/main" val="377897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2BD30D1-2967-43D7-AFA6-30BC5B62D24A}"/>
              </a:ext>
            </a:extLst>
          </p:cNvPr>
          <p:cNvSpPr txBox="1">
            <a:spLocks/>
          </p:cNvSpPr>
          <p:nvPr/>
        </p:nvSpPr>
        <p:spPr>
          <a:xfrm>
            <a:off x="513118" y="2708022"/>
            <a:ext cx="7992776" cy="20154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latin typeface="League Spartan"/>
              </a:rPr>
              <a:t>A person’s commitment to action comes from strong </a:t>
            </a:r>
            <a:r>
              <a:rPr lang="en-US" sz="4800" dirty="0">
                <a:solidFill>
                  <a:schemeClr val="accent1"/>
                </a:solidFill>
                <a:latin typeface="League Spartan"/>
              </a:rPr>
              <a:t>CONVICTION</a:t>
            </a:r>
          </a:p>
        </p:txBody>
      </p:sp>
    </p:spTree>
    <p:extLst>
      <p:ext uri="{BB962C8B-B14F-4D97-AF65-F5344CB8AC3E}">
        <p14:creationId xmlns:p14="http://schemas.microsoft.com/office/powerpoint/2010/main" val="29239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080B8E-B887-4B09-9E41-09342F3C7748}"/>
              </a:ext>
            </a:extLst>
          </p:cNvPr>
          <p:cNvSpPr txBox="1"/>
          <p:nvPr/>
        </p:nvSpPr>
        <p:spPr>
          <a:xfrm>
            <a:off x="4347411" y="1200500"/>
            <a:ext cx="4241218" cy="2862322"/>
          </a:xfrm>
          <a:prstGeom prst="rect">
            <a:avLst/>
          </a:prstGeom>
          <a:noFill/>
        </p:spPr>
        <p:txBody>
          <a:bodyPr wrap="square" rtlCol="0">
            <a:spAutoFit/>
          </a:bodyPr>
          <a:lstStyle/>
          <a:p>
            <a:r>
              <a:rPr lang="en-US" sz="3600" b="1" dirty="0">
                <a:solidFill>
                  <a:schemeClr val="bg1">
                    <a:lumMod val="75000"/>
                  </a:schemeClr>
                </a:solidFill>
              </a:rPr>
              <a:t>That something is a problem: </a:t>
            </a:r>
          </a:p>
          <a:p>
            <a:r>
              <a:rPr lang="en-US" sz="3600" b="1" dirty="0">
                <a:solidFill>
                  <a:schemeClr val="bg1"/>
                </a:solidFill>
              </a:rPr>
              <a:t>“I really think this is a problem”</a:t>
            </a:r>
          </a:p>
          <a:p>
            <a:endParaRPr lang="en-US" sz="3600" b="1" dirty="0">
              <a:solidFill>
                <a:schemeClr val="bg1"/>
              </a:solidFill>
            </a:endParaRPr>
          </a:p>
        </p:txBody>
      </p:sp>
      <p:sp>
        <p:nvSpPr>
          <p:cNvPr id="6" name="TextBox 5">
            <a:extLst>
              <a:ext uri="{FF2B5EF4-FFF2-40B4-BE49-F238E27FC236}">
                <a16:creationId xmlns:a16="http://schemas.microsoft.com/office/drawing/2014/main" id="{805D2086-2D0F-48B9-86E4-3C243613DDB1}"/>
              </a:ext>
            </a:extLst>
          </p:cNvPr>
          <p:cNvSpPr txBox="1"/>
          <p:nvPr/>
        </p:nvSpPr>
        <p:spPr>
          <a:xfrm>
            <a:off x="1331495" y="5165558"/>
            <a:ext cx="6673516" cy="1200329"/>
          </a:xfrm>
          <a:prstGeom prst="rect">
            <a:avLst/>
          </a:prstGeom>
          <a:noFill/>
        </p:spPr>
        <p:txBody>
          <a:bodyPr wrap="square" rtlCol="0">
            <a:spAutoFit/>
          </a:bodyPr>
          <a:lstStyle/>
          <a:p>
            <a:r>
              <a:rPr lang="en-US" sz="3600" b="1" dirty="0">
                <a:solidFill>
                  <a:schemeClr val="bg1">
                    <a:lumMod val="75000"/>
                  </a:schemeClr>
                </a:solidFill>
              </a:rPr>
              <a:t>That action is needed: </a:t>
            </a:r>
          </a:p>
          <a:p>
            <a:r>
              <a:rPr lang="en-US" sz="3600" b="1" dirty="0">
                <a:solidFill>
                  <a:schemeClr val="bg1"/>
                </a:solidFill>
              </a:rPr>
              <a:t>“I really want to do this”</a:t>
            </a:r>
          </a:p>
        </p:txBody>
      </p:sp>
      <p:sp>
        <p:nvSpPr>
          <p:cNvPr id="2" name="TextBox 1">
            <a:extLst>
              <a:ext uri="{FF2B5EF4-FFF2-40B4-BE49-F238E27FC236}">
                <a16:creationId xmlns:a16="http://schemas.microsoft.com/office/drawing/2014/main" id="{1F47053A-5889-C24C-A38E-7CA34CBAD1EF}"/>
              </a:ext>
            </a:extLst>
          </p:cNvPr>
          <p:cNvSpPr txBox="1"/>
          <p:nvPr/>
        </p:nvSpPr>
        <p:spPr>
          <a:xfrm>
            <a:off x="4572000" y="3769896"/>
            <a:ext cx="3015916" cy="1200329"/>
          </a:xfrm>
          <a:prstGeom prst="rect">
            <a:avLst/>
          </a:prstGeom>
          <a:noFill/>
        </p:spPr>
        <p:txBody>
          <a:bodyPr wrap="square" rtlCol="0">
            <a:spAutoFit/>
          </a:bodyPr>
          <a:lstStyle/>
          <a:p>
            <a:r>
              <a:rPr lang="en-US" sz="7200" b="1" dirty="0">
                <a:solidFill>
                  <a:schemeClr val="bg1"/>
                </a:solidFill>
              </a:rPr>
              <a:t>OR</a:t>
            </a:r>
          </a:p>
        </p:txBody>
      </p:sp>
    </p:spTree>
    <p:extLst>
      <p:ext uri="{BB962C8B-B14F-4D97-AF65-F5344CB8AC3E}">
        <p14:creationId xmlns:p14="http://schemas.microsoft.com/office/powerpoint/2010/main" val="34964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2BD30D1-2967-43D7-AFA6-30BC5B62D24A}"/>
              </a:ext>
            </a:extLst>
          </p:cNvPr>
          <p:cNvSpPr txBox="1">
            <a:spLocks/>
          </p:cNvSpPr>
          <p:nvPr/>
        </p:nvSpPr>
        <p:spPr>
          <a:xfrm>
            <a:off x="591657" y="2708021"/>
            <a:ext cx="7991363" cy="20603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latin typeface="League Spartan"/>
              </a:rPr>
              <a:t>A person’s commitment to action comes from strong </a:t>
            </a:r>
            <a:r>
              <a:rPr lang="en-US" sz="4800" dirty="0">
                <a:solidFill>
                  <a:schemeClr val="accent1"/>
                </a:solidFill>
                <a:latin typeface="League Spartan"/>
              </a:rPr>
              <a:t>CONFIDENCE</a:t>
            </a:r>
          </a:p>
        </p:txBody>
      </p:sp>
    </p:spTree>
    <p:extLst>
      <p:ext uri="{BB962C8B-B14F-4D97-AF65-F5344CB8AC3E}">
        <p14:creationId xmlns:p14="http://schemas.microsoft.com/office/powerpoint/2010/main" val="419342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080B8E-B887-4B09-9E41-09342F3C7748}"/>
              </a:ext>
            </a:extLst>
          </p:cNvPr>
          <p:cNvSpPr txBox="1"/>
          <p:nvPr/>
        </p:nvSpPr>
        <p:spPr>
          <a:xfrm>
            <a:off x="4274681" y="1200500"/>
            <a:ext cx="4313948" cy="1200329"/>
          </a:xfrm>
          <a:prstGeom prst="rect">
            <a:avLst/>
          </a:prstGeom>
          <a:noFill/>
        </p:spPr>
        <p:txBody>
          <a:bodyPr wrap="square" rtlCol="0">
            <a:spAutoFit/>
          </a:bodyPr>
          <a:lstStyle/>
          <a:p>
            <a:r>
              <a:rPr lang="en-US" sz="3600" dirty="0">
                <a:solidFill>
                  <a:schemeClr val="bg1"/>
                </a:solidFill>
              </a:rPr>
              <a:t>“</a:t>
            </a:r>
            <a:r>
              <a:rPr lang="en-US" sz="3600" b="1" dirty="0">
                <a:solidFill>
                  <a:schemeClr val="bg1"/>
                </a:solidFill>
              </a:rPr>
              <a:t>I feel that I can </a:t>
            </a:r>
            <a:r>
              <a:rPr lang="en-US" sz="3600" dirty="0">
                <a:solidFill>
                  <a:schemeClr val="bg1"/>
                </a:solidFill>
              </a:rPr>
              <a:t>make this </a:t>
            </a:r>
            <a:r>
              <a:rPr lang="en-US" sz="3600" b="1" dirty="0">
                <a:solidFill>
                  <a:schemeClr val="bg1"/>
                </a:solidFill>
              </a:rPr>
              <a:t>change”</a:t>
            </a:r>
          </a:p>
        </p:txBody>
      </p:sp>
      <p:sp>
        <p:nvSpPr>
          <p:cNvPr id="6" name="TextBox 5">
            <a:extLst>
              <a:ext uri="{FF2B5EF4-FFF2-40B4-BE49-F238E27FC236}">
                <a16:creationId xmlns:a16="http://schemas.microsoft.com/office/drawing/2014/main" id="{805D2086-2D0F-48B9-86E4-3C243613DDB1}"/>
              </a:ext>
            </a:extLst>
          </p:cNvPr>
          <p:cNvSpPr txBox="1"/>
          <p:nvPr/>
        </p:nvSpPr>
        <p:spPr>
          <a:xfrm>
            <a:off x="4274681" y="2912429"/>
            <a:ext cx="4190532" cy="2862322"/>
          </a:xfrm>
          <a:prstGeom prst="rect">
            <a:avLst/>
          </a:prstGeom>
          <a:noFill/>
        </p:spPr>
        <p:txBody>
          <a:bodyPr wrap="square" rtlCol="0">
            <a:spAutoFit/>
          </a:bodyPr>
          <a:lstStyle/>
          <a:p>
            <a:r>
              <a:rPr lang="en-US" sz="3600" b="1" dirty="0">
                <a:solidFill>
                  <a:schemeClr val="bg1"/>
                </a:solidFill>
              </a:rPr>
              <a:t>“I am confident </a:t>
            </a:r>
            <a:r>
              <a:rPr lang="en-US" sz="3600" dirty="0">
                <a:solidFill>
                  <a:schemeClr val="bg1"/>
                </a:solidFill>
              </a:rPr>
              <a:t>that </a:t>
            </a:r>
            <a:r>
              <a:rPr lang="en-US" sz="3600" b="1" dirty="0">
                <a:solidFill>
                  <a:schemeClr val="bg1"/>
                </a:solidFill>
              </a:rPr>
              <a:t>I can </a:t>
            </a:r>
            <a:r>
              <a:rPr lang="en-US" sz="3600" dirty="0">
                <a:solidFill>
                  <a:schemeClr val="bg1"/>
                </a:solidFill>
              </a:rPr>
              <a:t>make this </a:t>
            </a:r>
            <a:r>
              <a:rPr lang="en-US" sz="3600" b="1" dirty="0">
                <a:solidFill>
                  <a:schemeClr val="bg1"/>
                </a:solidFill>
              </a:rPr>
              <a:t>change</a:t>
            </a:r>
            <a:r>
              <a:rPr lang="en-US" sz="3600" dirty="0">
                <a:solidFill>
                  <a:schemeClr val="bg1"/>
                </a:solidFill>
              </a:rPr>
              <a:t> in spite of </a:t>
            </a:r>
            <a:r>
              <a:rPr lang="en-US" sz="3600" b="1" dirty="0">
                <a:solidFill>
                  <a:schemeClr val="bg1"/>
                </a:solidFill>
              </a:rPr>
              <a:t>obstacles &amp; set-backs”</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5384800" y="0"/>
            <a:ext cx="3759199" cy="3416320"/>
          </a:xfrm>
          <a:prstGeom prst="rect">
            <a:avLst/>
          </a:prstGeom>
        </p:spPr>
        <p:txBody>
          <a:bodyPr wrap="square">
            <a:spAutoFit/>
          </a:bodyPr>
          <a:lstStyle/>
          <a:p>
            <a:r>
              <a:rPr lang="en-US" sz="3600" b="1" dirty="0">
                <a:solidFill>
                  <a:schemeClr val="bg2"/>
                </a:solidFill>
              </a:rPr>
              <a:t>“I am pretty sure that I can make this change in spite of obstacles &amp; set-backs”</a:t>
            </a:r>
          </a:p>
        </p:txBody>
      </p:sp>
    </p:spTree>
    <p:extLst>
      <p:ext uri="{BB962C8B-B14F-4D97-AF65-F5344CB8AC3E}">
        <p14:creationId xmlns:p14="http://schemas.microsoft.com/office/powerpoint/2010/main" val="116045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A0CFB-EE5E-4F43-8F0D-D9E2588D3F3E}"/>
              </a:ext>
            </a:extLst>
          </p:cNvPr>
          <p:cNvSpPr>
            <a:spLocks noGrp="1"/>
          </p:cNvSpPr>
          <p:nvPr>
            <p:ph type="body" sz="quarter" idx="10"/>
          </p:nvPr>
        </p:nvSpPr>
        <p:spPr>
          <a:xfrm>
            <a:off x="598277" y="2105405"/>
            <a:ext cx="6615945" cy="1664392"/>
          </a:xfrm>
        </p:spPr>
        <p:txBody>
          <a:bodyPr/>
          <a:lstStyle/>
          <a:p>
            <a:r>
              <a:rPr lang="en-GB" sz="6000" dirty="0"/>
              <a:t>Conviction &amp; Confidence</a:t>
            </a:r>
          </a:p>
        </p:txBody>
      </p:sp>
    </p:spTree>
    <p:extLst>
      <p:ext uri="{BB962C8B-B14F-4D97-AF65-F5344CB8AC3E}">
        <p14:creationId xmlns:p14="http://schemas.microsoft.com/office/powerpoint/2010/main" val="351937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22EA1D2-00C4-46C3-9B13-E6A86F922EF2}"/>
              </a:ext>
            </a:extLst>
          </p:cNvPr>
          <p:cNvGrpSpPr/>
          <p:nvPr/>
        </p:nvGrpSpPr>
        <p:grpSpPr>
          <a:xfrm>
            <a:off x="1386693" y="553560"/>
            <a:ext cx="6818301" cy="5977409"/>
            <a:chOff x="1386693" y="553560"/>
            <a:chExt cx="6818301" cy="5977409"/>
          </a:xfrm>
        </p:grpSpPr>
        <p:grpSp>
          <p:nvGrpSpPr>
            <p:cNvPr id="54" name="Group 53">
              <a:extLst>
                <a:ext uri="{FF2B5EF4-FFF2-40B4-BE49-F238E27FC236}">
                  <a16:creationId xmlns:a16="http://schemas.microsoft.com/office/drawing/2014/main" id="{CD8D6013-BB52-41B1-9082-56CB4A94565A}"/>
                </a:ext>
              </a:extLst>
            </p:cNvPr>
            <p:cNvGrpSpPr/>
            <p:nvPr/>
          </p:nvGrpSpPr>
          <p:grpSpPr>
            <a:xfrm>
              <a:off x="1386693" y="602324"/>
              <a:ext cx="6684893" cy="5928645"/>
              <a:chOff x="1386693" y="602324"/>
              <a:chExt cx="6684893" cy="5928645"/>
            </a:xfrm>
          </p:grpSpPr>
          <p:sp>
            <p:nvSpPr>
              <p:cNvPr id="25" name="Rectangle 24">
                <a:extLst>
                  <a:ext uri="{FF2B5EF4-FFF2-40B4-BE49-F238E27FC236}">
                    <a16:creationId xmlns:a16="http://schemas.microsoft.com/office/drawing/2014/main" id="{45DF3A9C-06B1-4717-983D-37E8279DC242}"/>
                  </a:ext>
                </a:extLst>
              </p:cNvPr>
              <p:cNvSpPr/>
              <p:nvPr/>
            </p:nvSpPr>
            <p:spPr>
              <a:xfrm>
                <a:off x="2465437" y="1286176"/>
                <a:ext cx="4291663" cy="4248064"/>
              </a:xfrm>
              <a:prstGeom prst="rect">
                <a:avLst/>
              </a:prstGeom>
              <a:solidFill>
                <a:schemeClr val="accent3">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1" name="Graphic 50">
                <a:extLst>
                  <a:ext uri="{FF2B5EF4-FFF2-40B4-BE49-F238E27FC236}">
                    <a16:creationId xmlns:a16="http://schemas.microsoft.com/office/drawing/2014/main" id="{FBC86F85-739A-4DD5-AEC9-2099C185BF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1938" y="3792262"/>
                <a:ext cx="1479146" cy="1479146"/>
              </a:xfrm>
              <a:prstGeom prst="rect">
                <a:avLst/>
              </a:prstGeom>
            </p:spPr>
          </p:pic>
          <p:pic>
            <p:nvPicPr>
              <p:cNvPr id="52" name="Graphic 51">
                <a:extLst>
                  <a:ext uri="{FF2B5EF4-FFF2-40B4-BE49-F238E27FC236}">
                    <a16:creationId xmlns:a16="http://schemas.microsoft.com/office/drawing/2014/main" id="{F8AD0166-126F-48D4-880A-83CBD22084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62759" y="1649049"/>
                <a:ext cx="1479146" cy="1479146"/>
              </a:xfrm>
              <a:prstGeom prst="rect">
                <a:avLst/>
              </a:prstGeom>
            </p:spPr>
          </p:pic>
          <p:pic>
            <p:nvPicPr>
              <p:cNvPr id="53" name="Graphic 52">
                <a:extLst>
                  <a:ext uri="{FF2B5EF4-FFF2-40B4-BE49-F238E27FC236}">
                    <a16:creationId xmlns:a16="http://schemas.microsoft.com/office/drawing/2014/main" id="{DA0F7042-8E45-42AA-9FD8-368DCF166E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14542" y="3829415"/>
                <a:ext cx="1479146" cy="1479146"/>
              </a:xfrm>
              <a:prstGeom prst="rect">
                <a:avLst/>
              </a:prstGeom>
            </p:spPr>
          </p:pic>
          <p:sp>
            <p:nvSpPr>
              <p:cNvPr id="27" name="Right Arrow 33">
                <a:extLst>
                  <a:ext uri="{FF2B5EF4-FFF2-40B4-BE49-F238E27FC236}">
                    <a16:creationId xmlns:a16="http://schemas.microsoft.com/office/drawing/2014/main" id="{EA0F1A37-6412-414C-9131-FF36E44DAAED}"/>
                  </a:ext>
                </a:extLst>
              </p:cNvPr>
              <p:cNvSpPr/>
              <p:nvPr/>
            </p:nvSpPr>
            <p:spPr>
              <a:xfrm>
                <a:off x="2794282" y="602324"/>
                <a:ext cx="3555436" cy="35134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ight Arrow 33">
                <a:extLst>
                  <a:ext uri="{FF2B5EF4-FFF2-40B4-BE49-F238E27FC236}">
                    <a16:creationId xmlns:a16="http://schemas.microsoft.com/office/drawing/2014/main" id="{F47935C6-76AA-499F-8E7F-EBCE97E005ED}"/>
                  </a:ext>
                </a:extLst>
              </p:cNvPr>
              <p:cNvSpPr/>
              <p:nvPr/>
            </p:nvSpPr>
            <p:spPr>
              <a:xfrm rot="16200000">
                <a:off x="5471099" y="3251094"/>
                <a:ext cx="3555436" cy="35134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C95E793D-3DC7-4B46-A65E-B2E2FB359CBB}"/>
                  </a:ext>
                </a:extLst>
              </p:cNvPr>
              <p:cNvSpPr txBox="1"/>
              <p:nvPr/>
            </p:nvSpPr>
            <p:spPr>
              <a:xfrm>
                <a:off x="2628347" y="1549439"/>
                <a:ext cx="1912354" cy="400110"/>
              </a:xfrm>
              <a:prstGeom prst="rect">
                <a:avLst/>
              </a:prstGeom>
              <a:noFill/>
            </p:spPr>
            <p:txBody>
              <a:bodyPr wrap="square" rtlCol="0">
                <a:spAutoFit/>
              </a:bodyPr>
              <a:lstStyle/>
              <a:p>
                <a:pPr algn="ctr"/>
                <a:r>
                  <a:rPr lang="en-GB" sz="2000" b="1" dirty="0"/>
                  <a:t>Frustrated</a:t>
                </a:r>
              </a:p>
            </p:txBody>
          </p:sp>
          <p:sp>
            <p:nvSpPr>
              <p:cNvPr id="31" name="TextBox 30">
                <a:extLst>
                  <a:ext uri="{FF2B5EF4-FFF2-40B4-BE49-F238E27FC236}">
                    <a16:creationId xmlns:a16="http://schemas.microsoft.com/office/drawing/2014/main" id="{0595ED24-A9D2-4390-AD01-7A04562CBAF5}"/>
                  </a:ext>
                </a:extLst>
              </p:cNvPr>
              <p:cNvSpPr txBox="1"/>
              <p:nvPr/>
            </p:nvSpPr>
            <p:spPr>
              <a:xfrm>
                <a:off x="2597867" y="3660903"/>
                <a:ext cx="1912354" cy="707886"/>
              </a:xfrm>
              <a:prstGeom prst="rect">
                <a:avLst/>
              </a:prstGeom>
              <a:noFill/>
            </p:spPr>
            <p:txBody>
              <a:bodyPr wrap="square" rtlCol="0">
                <a:spAutoFit/>
              </a:bodyPr>
              <a:lstStyle/>
              <a:p>
                <a:pPr algn="ctr"/>
                <a:r>
                  <a:rPr lang="en-GB" sz="2000" b="1" dirty="0"/>
                  <a:t>Unaware or</a:t>
                </a:r>
              </a:p>
              <a:p>
                <a:pPr algn="ctr"/>
                <a:r>
                  <a:rPr lang="en-GB" sz="2000" b="1" dirty="0"/>
                  <a:t> Cynical</a:t>
                </a:r>
              </a:p>
            </p:txBody>
          </p:sp>
          <p:sp>
            <p:nvSpPr>
              <p:cNvPr id="32" name="TextBox 31">
                <a:extLst>
                  <a:ext uri="{FF2B5EF4-FFF2-40B4-BE49-F238E27FC236}">
                    <a16:creationId xmlns:a16="http://schemas.microsoft.com/office/drawing/2014/main" id="{21ABE405-E1F5-45C5-926E-82408C2990A2}"/>
                  </a:ext>
                </a:extLst>
              </p:cNvPr>
              <p:cNvSpPr txBox="1"/>
              <p:nvPr/>
            </p:nvSpPr>
            <p:spPr>
              <a:xfrm>
                <a:off x="4788228" y="3692222"/>
                <a:ext cx="1912354" cy="400110"/>
              </a:xfrm>
              <a:prstGeom prst="rect">
                <a:avLst/>
              </a:prstGeom>
              <a:noFill/>
            </p:spPr>
            <p:txBody>
              <a:bodyPr wrap="square" rtlCol="0">
                <a:spAutoFit/>
              </a:bodyPr>
              <a:lstStyle/>
              <a:p>
                <a:pPr algn="ctr"/>
                <a:r>
                  <a:rPr lang="en-GB" sz="2000" b="1" dirty="0"/>
                  <a:t>Sceptical</a:t>
                </a:r>
              </a:p>
            </p:txBody>
          </p:sp>
          <p:sp>
            <p:nvSpPr>
              <p:cNvPr id="33" name="Rectangle 32">
                <a:extLst>
                  <a:ext uri="{FF2B5EF4-FFF2-40B4-BE49-F238E27FC236}">
                    <a16:creationId xmlns:a16="http://schemas.microsoft.com/office/drawing/2014/main" id="{17142D6C-4D93-4D9B-8467-05CF58601E2C}"/>
                  </a:ext>
                </a:extLst>
              </p:cNvPr>
              <p:cNvSpPr/>
              <p:nvPr/>
            </p:nvSpPr>
            <p:spPr>
              <a:xfrm>
                <a:off x="3611737" y="6130859"/>
                <a:ext cx="1920526" cy="400110"/>
              </a:xfrm>
              <a:prstGeom prst="rect">
                <a:avLst/>
              </a:prstGeom>
            </p:spPr>
            <p:txBody>
              <a:bodyPr wrap="none">
                <a:spAutoFit/>
              </a:bodyPr>
              <a:lstStyle/>
              <a:p>
                <a:r>
                  <a:rPr lang="en-US" sz="2000" b="1" dirty="0">
                    <a:uFill>
                      <a:solidFill>
                        <a:srgbClr val="FFFFFF"/>
                      </a:solidFill>
                    </a:uFill>
                    <a:latin typeface="+mj-lt"/>
                    <a:sym typeface="Helvetica"/>
                  </a:rPr>
                  <a:t>CONFIDENCE</a:t>
                </a:r>
                <a:endParaRPr lang="en-GB" sz="2000" dirty="0">
                  <a:latin typeface="+mj-lt"/>
                </a:endParaRPr>
              </a:p>
            </p:txBody>
          </p:sp>
          <p:sp>
            <p:nvSpPr>
              <p:cNvPr id="34" name="Rectangle 33">
                <a:extLst>
                  <a:ext uri="{FF2B5EF4-FFF2-40B4-BE49-F238E27FC236}">
                    <a16:creationId xmlns:a16="http://schemas.microsoft.com/office/drawing/2014/main" id="{9B248481-7D2E-4535-AEE3-FF8247450FC4}"/>
                  </a:ext>
                </a:extLst>
              </p:cNvPr>
              <p:cNvSpPr/>
              <p:nvPr/>
            </p:nvSpPr>
            <p:spPr>
              <a:xfrm rot="16200000">
                <a:off x="682719" y="3263848"/>
                <a:ext cx="1921167" cy="400110"/>
              </a:xfrm>
              <a:prstGeom prst="rect">
                <a:avLst/>
              </a:prstGeom>
            </p:spPr>
            <p:txBody>
              <a:bodyPr wrap="none">
                <a:spAutoFit/>
              </a:bodyPr>
              <a:lstStyle/>
              <a:p>
                <a:r>
                  <a:rPr lang="en-US" sz="2000" b="1" dirty="0">
                    <a:uFill>
                      <a:solidFill>
                        <a:srgbClr val="FFFFFF"/>
                      </a:solidFill>
                    </a:uFill>
                    <a:latin typeface="+mj-lt"/>
                    <a:sym typeface="Helvetica"/>
                  </a:rPr>
                  <a:t>CONVICTION</a:t>
                </a:r>
              </a:p>
            </p:txBody>
          </p:sp>
          <p:sp>
            <p:nvSpPr>
              <p:cNvPr id="36" name="Content Placeholder 2">
                <a:extLst>
                  <a:ext uri="{FF2B5EF4-FFF2-40B4-BE49-F238E27FC236}">
                    <a16:creationId xmlns:a16="http://schemas.microsoft.com/office/drawing/2014/main" id="{7FE5283B-8250-4690-AB62-0C2606A83A02}"/>
                  </a:ext>
                </a:extLst>
              </p:cNvPr>
              <p:cNvSpPr txBox="1">
                <a:spLocks/>
              </p:cNvSpPr>
              <p:nvPr/>
            </p:nvSpPr>
            <p:spPr>
              <a:xfrm rot="5400000">
                <a:off x="6779361" y="2821834"/>
                <a:ext cx="2022475" cy="5619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6" marR="39686" indent="0">
                  <a:spcBef>
                    <a:spcPts val="500"/>
                  </a:spcBef>
                  <a:buClr>
                    <a:schemeClr val="tx1"/>
                  </a:buClr>
                  <a:buSzPct val="75000"/>
                  <a:buFont typeface="Arial" panose="020B0604020202020204" pitchFamily="34" charset="0"/>
                  <a:buNone/>
                  <a:defRPr sz="1800">
                    <a:uFillTx/>
                  </a:defRPr>
                </a:pPr>
                <a:r>
                  <a:rPr lang="en-US" sz="1800" b="1" dirty="0">
                    <a:uFill>
                      <a:solidFill>
                        <a:srgbClr val="FFFFFF"/>
                      </a:solidFill>
                    </a:uFill>
                    <a:sym typeface="Helvetica"/>
                  </a:rPr>
                  <a:t>Moving: Helping </a:t>
                </a:r>
              </a:p>
            </p:txBody>
          </p:sp>
          <p:sp>
            <p:nvSpPr>
              <p:cNvPr id="40" name="TextBox 39">
                <a:extLst>
                  <a:ext uri="{FF2B5EF4-FFF2-40B4-BE49-F238E27FC236}">
                    <a16:creationId xmlns:a16="http://schemas.microsoft.com/office/drawing/2014/main" id="{B2C9B833-4B0C-47BD-BA62-D5BF5D0A7A57}"/>
                  </a:ext>
                </a:extLst>
              </p:cNvPr>
              <p:cNvSpPr txBox="1"/>
              <p:nvPr/>
            </p:nvSpPr>
            <p:spPr>
              <a:xfrm rot="16200000">
                <a:off x="1229869" y="4317308"/>
                <a:ext cx="1912354" cy="369332"/>
              </a:xfrm>
              <a:prstGeom prst="rect">
                <a:avLst/>
              </a:prstGeom>
              <a:noFill/>
            </p:spPr>
            <p:txBody>
              <a:bodyPr wrap="square" rtlCol="0">
                <a:spAutoFit/>
              </a:bodyPr>
              <a:lstStyle/>
              <a:p>
                <a:pPr algn="ctr"/>
                <a:r>
                  <a:rPr lang="en-GB" b="1" dirty="0">
                    <a:solidFill>
                      <a:schemeClr val="accent3"/>
                    </a:solidFill>
                  </a:rPr>
                  <a:t>AMBIVALENT</a:t>
                </a:r>
              </a:p>
            </p:txBody>
          </p:sp>
          <p:sp>
            <p:nvSpPr>
              <p:cNvPr id="41" name="TextBox 40">
                <a:extLst>
                  <a:ext uri="{FF2B5EF4-FFF2-40B4-BE49-F238E27FC236}">
                    <a16:creationId xmlns:a16="http://schemas.microsoft.com/office/drawing/2014/main" id="{2BEF11E7-E19A-40D6-B513-A3158B6BB5C9}"/>
                  </a:ext>
                </a:extLst>
              </p:cNvPr>
              <p:cNvSpPr txBox="1"/>
              <p:nvPr/>
            </p:nvSpPr>
            <p:spPr>
              <a:xfrm rot="16200000">
                <a:off x="1229869" y="2171360"/>
                <a:ext cx="1912354" cy="369332"/>
              </a:xfrm>
              <a:prstGeom prst="rect">
                <a:avLst/>
              </a:prstGeom>
              <a:noFill/>
            </p:spPr>
            <p:txBody>
              <a:bodyPr wrap="square" rtlCol="0">
                <a:spAutoFit/>
              </a:bodyPr>
              <a:lstStyle/>
              <a:p>
                <a:pPr algn="ctr"/>
                <a:r>
                  <a:rPr lang="en-GB" b="1" dirty="0">
                    <a:solidFill>
                      <a:schemeClr val="accent3"/>
                    </a:solidFill>
                  </a:rPr>
                  <a:t>CONVINCED</a:t>
                </a:r>
              </a:p>
            </p:txBody>
          </p:sp>
          <p:sp>
            <p:nvSpPr>
              <p:cNvPr id="42" name="TextBox 41">
                <a:extLst>
                  <a:ext uri="{FF2B5EF4-FFF2-40B4-BE49-F238E27FC236}">
                    <a16:creationId xmlns:a16="http://schemas.microsoft.com/office/drawing/2014/main" id="{D54F5F98-E484-4B83-B256-6F2A36BB4FAF}"/>
                  </a:ext>
                </a:extLst>
              </p:cNvPr>
              <p:cNvSpPr txBox="1"/>
              <p:nvPr/>
            </p:nvSpPr>
            <p:spPr>
              <a:xfrm>
                <a:off x="2646155" y="5597474"/>
                <a:ext cx="1912354" cy="369332"/>
              </a:xfrm>
              <a:prstGeom prst="rect">
                <a:avLst/>
              </a:prstGeom>
              <a:noFill/>
            </p:spPr>
            <p:txBody>
              <a:bodyPr wrap="square" rtlCol="0">
                <a:spAutoFit/>
              </a:bodyPr>
              <a:lstStyle>
                <a:defPPr>
                  <a:defRPr lang="en-US"/>
                </a:defPPr>
                <a:lvl1pPr algn="ctr">
                  <a:defRPr b="1"/>
                </a:lvl1pPr>
              </a:lstStyle>
              <a:p>
                <a:r>
                  <a:rPr lang="en-GB" dirty="0">
                    <a:solidFill>
                      <a:schemeClr val="accent3"/>
                    </a:solidFill>
                  </a:rPr>
                  <a:t>HELPLESS</a:t>
                </a:r>
              </a:p>
            </p:txBody>
          </p:sp>
          <p:sp>
            <p:nvSpPr>
              <p:cNvPr id="43" name="TextBox 42">
                <a:extLst>
                  <a:ext uri="{FF2B5EF4-FFF2-40B4-BE49-F238E27FC236}">
                    <a16:creationId xmlns:a16="http://schemas.microsoft.com/office/drawing/2014/main" id="{DD9A6782-E302-4FAF-A20E-9A6483D72623}"/>
                  </a:ext>
                </a:extLst>
              </p:cNvPr>
              <p:cNvSpPr txBox="1"/>
              <p:nvPr/>
            </p:nvSpPr>
            <p:spPr>
              <a:xfrm>
                <a:off x="4795650" y="5597474"/>
                <a:ext cx="1912354" cy="369332"/>
              </a:xfrm>
              <a:prstGeom prst="rect">
                <a:avLst/>
              </a:prstGeom>
              <a:noFill/>
            </p:spPr>
            <p:txBody>
              <a:bodyPr wrap="square" rtlCol="0">
                <a:spAutoFit/>
              </a:bodyPr>
              <a:lstStyle>
                <a:defPPr>
                  <a:defRPr lang="en-US"/>
                </a:defPPr>
                <a:lvl1pPr algn="ctr">
                  <a:defRPr b="1"/>
                </a:lvl1pPr>
              </a:lstStyle>
              <a:p>
                <a:r>
                  <a:rPr lang="en-GB" dirty="0">
                    <a:solidFill>
                      <a:schemeClr val="accent3"/>
                    </a:solidFill>
                  </a:rPr>
                  <a:t>POWERFUL</a:t>
                </a:r>
              </a:p>
            </p:txBody>
          </p:sp>
          <p:sp>
            <p:nvSpPr>
              <p:cNvPr id="45" name="TextBox 44">
                <a:extLst>
                  <a:ext uri="{FF2B5EF4-FFF2-40B4-BE49-F238E27FC236}">
                    <a16:creationId xmlns:a16="http://schemas.microsoft.com/office/drawing/2014/main" id="{CA1AE54D-AC67-4CCA-A1FB-EFDD20BD5D31}"/>
                  </a:ext>
                </a:extLst>
              </p:cNvPr>
              <p:cNvSpPr txBox="1"/>
              <p:nvPr/>
            </p:nvSpPr>
            <p:spPr>
              <a:xfrm>
                <a:off x="1785822" y="876628"/>
                <a:ext cx="679615" cy="523220"/>
              </a:xfrm>
              <a:prstGeom prst="rect">
                <a:avLst/>
              </a:prstGeom>
              <a:noFill/>
            </p:spPr>
            <p:txBody>
              <a:bodyPr wrap="square" rtlCol="0">
                <a:spAutoFit/>
              </a:bodyPr>
              <a:lstStyle/>
              <a:p>
                <a:pPr algn="r"/>
                <a:r>
                  <a:rPr lang="en-GB" sz="2800" b="1" dirty="0">
                    <a:solidFill>
                      <a:schemeClr val="accent5"/>
                    </a:solidFill>
                    <a:latin typeface="+mj-lt"/>
                  </a:rPr>
                  <a:t>10</a:t>
                </a:r>
              </a:p>
            </p:txBody>
          </p:sp>
          <p:sp>
            <p:nvSpPr>
              <p:cNvPr id="46" name="TextBox 45">
                <a:extLst>
                  <a:ext uri="{FF2B5EF4-FFF2-40B4-BE49-F238E27FC236}">
                    <a16:creationId xmlns:a16="http://schemas.microsoft.com/office/drawing/2014/main" id="{FFD01676-F1CF-45E5-A941-B608EF714DC2}"/>
                  </a:ext>
                </a:extLst>
              </p:cNvPr>
              <p:cNvSpPr txBox="1"/>
              <p:nvPr/>
            </p:nvSpPr>
            <p:spPr>
              <a:xfrm>
                <a:off x="1386693" y="5335864"/>
                <a:ext cx="984020" cy="523220"/>
              </a:xfrm>
              <a:prstGeom prst="rect">
                <a:avLst/>
              </a:prstGeom>
              <a:noFill/>
            </p:spPr>
            <p:txBody>
              <a:bodyPr wrap="square" rtlCol="0">
                <a:spAutoFit/>
              </a:bodyPr>
              <a:lstStyle/>
              <a:p>
                <a:pPr algn="r"/>
                <a:r>
                  <a:rPr lang="en-GB" sz="2800" b="1" dirty="0">
                    <a:solidFill>
                      <a:schemeClr val="accent5"/>
                    </a:solidFill>
                    <a:latin typeface="+mj-lt"/>
                  </a:rPr>
                  <a:t>0</a:t>
                </a:r>
              </a:p>
            </p:txBody>
          </p:sp>
          <p:sp>
            <p:nvSpPr>
              <p:cNvPr id="47" name="TextBox 46">
                <a:extLst>
                  <a:ext uri="{FF2B5EF4-FFF2-40B4-BE49-F238E27FC236}">
                    <a16:creationId xmlns:a16="http://schemas.microsoft.com/office/drawing/2014/main" id="{372D5466-6AAF-49B9-9D26-DC359794DE14}"/>
                  </a:ext>
                </a:extLst>
              </p:cNvPr>
              <p:cNvSpPr txBox="1"/>
              <p:nvPr/>
            </p:nvSpPr>
            <p:spPr>
              <a:xfrm>
                <a:off x="6733336" y="5335864"/>
                <a:ext cx="679615" cy="523220"/>
              </a:xfrm>
              <a:prstGeom prst="rect">
                <a:avLst/>
              </a:prstGeom>
              <a:noFill/>
            </p:spPr>
            <p:txBody>
              <a:bodyPr wrap="square" rtlCol="0">
                <a:spAutoFit/>
              </a:bodyPr>
              <a:lstStyle/>
              <a:p>
                <a:r>
                  <a:rPr lang="en-GB" sz="2800" b="1" dirty="0">
                    <a:solidFill>
                      <a:schemeClr val="accent5"/>
                    </a:solidFill>
                    <a:latin typeface="+mj-lt"/>
                  </a:rPr>
                  <a:t>10</a:t>
                </a:r>
              </a:p>
            </p:txBody>
          </p:sp>
          <p:grpSp>
            <p:nvGrpSpPr>
              <p:cNvPr id="50" name="Group 49">
                <a:extLst>
                  <a:ext uri="{FF2B5EF4-FFF2-40B4-BE49-F238E27FC236}">
                    <a16:creationId xmlns:a16="http://schemas.microsoft.com/office/drawing/2014/main" id="{A0B4BCDB-CA90-44BD-8734-DE9723452930}"/>
                  </a:ext>
                </a:extLst>
              </p:cNvPr>
              <p:cNvGrpSpPr/>
              <p:nvPr/>
            </p:nvGrpSpPr>
            <p:grpSpPr>
              <a:xfrm>
                <a:off x="2501109" y="1304968"/>
                <a:ext cx="4210480" cy="4210480"/>
                <a:chOff x="2613335" y="2067254"/>
                <a:chExt cx="4114800" cy="4114800"/>
              </a:xfrm>
            </p:grpSpPr>
            <p:cxnSp>
              <p:nvCxnSpPr>
                <p:cNvPr id="48" name="Straight Connector 47">
                  <a:extLst>
                    <a:ext uri="{FF2B5EF4-FFF2-40B4-BE49-F238E27FC236}">
                      <a16:creationId xmlns:a16="http://schemas.microsoft.com/office/drawing/2014/main" id="{BABB73D2-6EC0-446A-8B00-97E7BB6D5CC6}"/>
                    </a:ext>
                  </a:extLst>
                </p:cNvPr>
                <p:cNvCxnSpPr/>
                <p:nvPr/>
              </p:nvCxnSpPr>
              <p:spPr>
                <a:xfrm flipH="1">
                  <a:off x="4659978" y="2067254"/>
                  <a:ext cx="10757" cy="4114800"/>
                </a:xfrm>
                <a:prstGeom prst="line">
                  <a:avLst/>
                </a:prstGeom>
                <a:ln w="1905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9972E3C7-69A7-4B5D-B74D-9350F585911D}"/>
                    </a:ext>
                  </a:extLst>
                </p:cNvPr>
                <p:cNvCxnSpPr/>
                <p:nvPr/>
              </p:nvCxnSpPr>
              <p:spPr>
                <a:xfrm rot="5400000" flipV="1">
                  <a:off x="4670735" y="2067254"/>
                  <a:ext cx="0" cy="4114800"/>
                </a:xfrm>
                <a:prstGeom prst="line">
                  <a:avLst/>
                </a:prstGeom>
                <a:ln w="19050"/>
              </p:spPr>
              <p:style>
                <a:lnRef idx="1">
                  <a:schemeClr val="dk1"/>
                </a:lnRef>
                <a:fillRef idx="0">
                  <a:schemeClr val="dk1"/>
                </a:fillRef>
                <a:effectRef idx="0">
                  <a:schemeClr val="dk1"/>
                </a:effectRef>
                <a:fontRef idx="minor">
                  <a:schemeClr val="tx1"/>
                </a:fontRef>
              </p:style>
            </p:cxnSp>
          </p:grpSp>
        </p:grpSp>
        <p:sp>
          <p:nvSpPr>
            <p:cNvPr id="55" name="TextBox 54">
              <a:extLst>
                <a:ext uri="{FF2B5EF4-FFF2-40B4-BE49-F238E27FC236}">
                  <a16:creationId xmlns:a16="http://schemas.microsoft.com/office/drawing/2014/main" id="{D3D92BD5-F982-4952-9AD9-8311E8A35896}"/>
                </a:ext>
              </a:extLst>
            </p:cNvPr>
            <p:cNvSpPr txBox="1"/>
            <p:nvPr/>
          </p:nvSpPr>
          <p:spPr>
            <a:xfrm>
              <a:off x="6292640" y="553560"/>
              <a:ext cx="1912354" cy="523220"/>
            </a:xfrm>
            <a:prstGeom prst="rect">
              <a:avLst/>
            </a:prstGeom>
            <a:noFill/>
          </p:spPr>
          <p:txBody>
            <a:bodyPr wrap="square" rtlCol="0">
              <a:spAutoFit/>
            </a:bodyPr>
            <a:lstStyle/>
            <a:p>
              <a:pPr algn="ctr"/>
              <a:r>
                <a:rPr lang="en-GB" sz="2800" b="1" dirty="0">
                  <a:solidFill>
                    <a:schemeClr val="accent1"/>
                  </a:solidFill>
                </a:rPr>
                <a:t>Success</a:t>
              </a:r>
            </a:p>
          </p:txBody>
        </p:sp>
      </p:grpSp>
    </p:spTree>
    <p:extLst>
      <p:ext uri="{BB962C8B-B14F-4D97-AF65-F5344CB8AC3E}">
        <p14:creationId xmlns:p14="http://schemas.microsoft.com/office/powerpoint/2010/main" val="279567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A0CFB-EE5E-4F43-8F0D-D9E2588D3F3E}"/>
              </a:ext>
            </a:extLst>
          </p:cNvPr>
          <p:cNvSpPr>
            <a:spLocks noGrp="1"/>
          </p:cNvSpPr>
          <p:nvPr>
            <p:ph type="body" sz="quarter" idx="10"/>
          </p:nvPr>
        </p:nvSpPr>
        <p:spPr>
          <a:xfrm>
            <a:off x="279400" y="2464433"/>
            <a:ext cx="8864600" cy="1535248"/>
          </a:xfrm>
        </p:spPr>
        <p:txBody>
          <a:bodyPr/>
          <a:lstStyle/>
          <a:p>
            <a:r>
              <a:rPr lang="en-GB" sz="6000" dirty="0"/>
              <a:t>Principle Techniques</a:t>
            </a:r>
          </a:p>
        </p:txBody>
      </p:sp>
    </p:spTree>
    <p:extLst>
      <p:ext uri="{BB962C8B-B14F-4D97-AF65-F5344CB8AC3E}">
        <p14:creationId xmlns:p14="http://schemas.microsoft.com/office/powerpoint/2010/main" val="37152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2BD30D1-2967-43D7-AFA6-30BC5B62D24A}"/>
              </a:ext>
            </a:extLst>
          </p:cNvPr>
          <p:cNvSpPr txBox="1">
            <a:spLocks/>
          </p:cNvSpPr>
          <p:nvPr/>
        </p:nvSpPr>
        <p:spPr>
          <a:xfrm>
            <a:off x="591657" y="2708021"/>
            <a:ext cx="7991363" cy="20603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chemeClr val="bg1"/>
                </a:solidFill>
                <a:latin typeface="League Spartan"/>
              </a:rPr>
              <a:t>Discover and Discuss </a:t>
            </a:r>
            <a:r>
              <a:rPr lang="en-US" sz="5400" dirty="0">
                <a:solidFill>
                  <a:schemeClr val="accent1"/>
                </a:solidFill>
                <a:latin typeface="League Spartan"/>
              </a:rPr>
              <a:t>Conviction</a:t>
            </a:r>
            <a:r>
              <a:rPr lang="en-US" sz="5400" dirty="0">
                <a:solidFill>
                  <a:schemeClr val="bg1"/>
                </a:solidFill>
                <a:latin typeface="League Spartan"/>
              </a:rPr>
              <a:t> </a:t>
            </a:r>
          </a:p>
        </p:txBody>
      </p:sp>
    </p:spTree>
    <p:extLst>
      <p:ext uri="{BB962C8B-B14F-4D97-AF65-F5344CB8AC3E}">
        <p14:creationId xmlns:p14="http://schemas.microsoft.com/office/powerpoint/2010/main" val="300299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9EED11F-7409-474C-99C6-800BDC2202FB}"/>
              </a:ext>
            </a:extLst>
          </p:cNvPr>
          <p:cNvCxnSpPr/>
          <p:nvPr/>
        </p:nvCxnSpPr>
        <p:spPr>
          <a:xfrm>
            <a:off x="8351117" y="-2367"/>
            <a:ext cx="34506" cy="685800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B94F981C-A7C2-4D5D-84D8-9CE05EFB60B9}"/>
              </a:ext>
            </a:extLst>
          </p:cNvPr>
          <p:cNvSpPr txBox="1"/>
          <p:nvPr/>
        </p:nvSpPr>
        <p:spPr>
          <a:xfrm>
            <a:off x="2097045" y="1446862"/>
            <a:ext cx="5395901" cy="1384995"/>
          </a:xfrm>
          <a:prstGeom prst="rect">
            <a:avLst/>
          </a:prstGeom>
          <a:noFill/>
        </p:spPr>
        <p:txBody>
          <a:bodyPr wrap="square" rtlCol="0">
            <a:spAutoFit/>
          </a:bodyPr>
          <a:lstStyle/>
          <a:p>
            <a:r>
              <a:rPr lang="en-US" sz="2600" dirty="0">
                <a:solidFill>
                  <a:schemeClr val="accent4"/>
                </a:solidFill>
                <a:latin typeface="League Spartan Bold"/>
                <a:cs typeface="League Spartan Bold"/>
              </a:rPr>
              <a:t>“How do you</a:t>
            </a:r>
            <a:r>
              <a:rPr lang="en-US" sz="3200" dirty="0">
                <a:solidFill>
                  <a:schemeClr val="accent1"/>
                </a:solidFill>
                <a:latin typeface="League Spartan Bold"/>
                <a:cs typeface="League Spartan Bold"/>
              </a:rPr>
              <a:t> feel </a:t>
            </a:r>
            <a:r>
              <a:rPr lang="en-US" sz="2600" dirty="0">
                <a:solidFill>
                  <a:schemeClr val="accent4"/>
                </a:solidFill>
                <a:latin typeface="League Spartan Bold"/>
                <a:cs typeface="League Spartan Bold"/>
              </a:rPr>
              <a:t>about smoking/your weight/taking the medication….?</a:t>
            </a:r>
          </a:p>
        </p:txBody>
      </p:sp>
      <p:sp>
        <p:nvSpPr>
          <p:cNvPr id="25" name="TextBox 24">
            <a:extLst>
              <a:ext uri="{FF2B5EF4-FFF2-40B4-BE49-F238E27FC236}">
                <a16:creationId xmlns:a16="http://schemas.microsoft.com/office/drawing/2014/main" id="{A6887642-C2FB-4CC8-8F6A-C20651CAFB34}"/>
              </a:ext>
            </a:extLst>
          </p:cNvPr>
          <p:cNvSpPr txBox="1"/>
          <p:nvPr/>
        </p:nvSpPr>
        <p:spPr>
          <a:xfrm>
            <a:off x="2079727" y="3521393"/>
            <a:ext cx="4982184" cy="1785104"/>
          </a:xfrm>
          <a:prstGeom prst="rect">
            <a:avLst/>
          </a:prstGeom>
          <a:noFill/>
        </p:spPr>
        <p:txBody>
          <a:bodyPr wrap="square" rtlCol="0">
            <a:spAutoFit/>
          </a:bodyPr>
          <a:lstStyle/>
          <a:p>
            <a:r>
              <a:rPr lang="en-US" sz="2600" b="1" dirty="0">
                <a:solidFill>
                  <a:schemeClr val="accent4"/>
                </a:solidFill>
                <a:latin typeface="League Spartan Bold"/>
                <a:cs typeface="League Spartan Bold"/>
              </a:rPr>
              <a:t>“How </a:t>
            </a:r>
            <a:r>
              <a:rPr lang="en-US" sz="3200" b="1" dirty="0">
                <a:solidFill>
                  <a:schemeClr val="accent1"/>
                </a:solidFill>
                <a:latin typeface="League Spartan Bold"/>
                <a:cs typeface="League Spartan Bold"/>
              </a:rPr>
              <a:t>important</a:t>
            </a:r>
            <a:r>
              <a:rPr lang="en-US" sz="2600" b="1" dirty="0">
                <a:solidFill>
                  <a:schemeClr val="accent4"/>
                </a:solidFill>
                <a:latin typeface="League Spartan Bold"/>
                <a:cs typeface="League Spartan Bold"/>
              </a:rPr>
              <a:t> is taking your medication/losing weight/stopping drinking to you?”</a:t>
            </a:r>
          </a:p>
        </p:txBody>
      </p:sp>
      <p:grpSp>
        <p:nvGrpSpPr>
          <p:cNvPr id="9" name="Graphic 19">
            <a:extLst>
              <a:ext uri="{FF2B5EF4-FFF2-40B4-BE49-F238E27FC236}">
                <a16:creationId xmlns:a16="http://schemas.microsoft.com/office/drawing/2014/main" id="{335734D7-BD40-472E-9A33-AA1C446531A0}"/>
              </a:ext>
            </a:extLst>
          </p:cNvPr>
          <p:cNvGrpSpPr/>
          <p:nvPr/>
        </p:nvGrpSpPr>
        <p:grpSpPr>
          <a:xfrm>
            <a:off x="965569" y="3470310"/>
            <a:ext cx="914035" cy="998369"/>
            <a:chOff x="6106677" y="2335617"/>
            <a:chExt cx="2215798" cy="2347257"/>
          </a:xfrm>
        </p:grpSpPr>
        <p:sp>
          <p:nvSpPr>
            <p:cNvPr id="20" name="Freeform: Shape 19">
              <a:extLst>
                <a:ext uri="{FF2B5EF4-FFF2-40B4-BE49-F238E27FC236}">
                  <a16:creationId xmlns:a16="http://schemas.microsoft.com/office/drawing/2014/main" id="{DDF8CFFE-D28B-42AC-8968-2D6358174694}"/>
                </a:ext>
              </a:extLst>
            </p:cNvPr>
            <p:cNvSpPr/>
            <p:nvPr/>
          </p:nvSpPr>
          <p:spPr>
            <a:xfrm>
              <a:off x="7977290" y="3795573"/>
              <a:ext cx="345185" cy="207111"/>
            </a:xfrm>
            <a:custGeom>
              <a:avLst/>
              <a:gdLst>
                <a:gd name="connsiteX0" fmla="*/ 253984 w 345184"/>
                <a:gd name="connsiteY0" fmla="*/ 185575 h 207110"/>
                <a:gd name="connsiteX1" fmla="*/ 316117 w 345184"/>
                <a:gd name="connsiteY1" fmla="*/ 132647 h 207110"/>
                <a:gd name="connsiteX2" fmla="*/ 263189 w 345184"/>
                <a:gd name="connsiteY2" fmla="*/ 70513 h 207110"/>
                <a:gd name="connsiteX3" fmla="*/ 109006 w 345184"/>
                <a:gd name="connsiteY3" fmla="*/ 42898 h 207110"/>
                <a:gd name="connsiteX4" fmla="*/ 42271 w 345184"/>
                <a:gd name="connsiteY4" fmla="*/ 88923 h 207110"/>
                <a:gd name="connsiteX5" fmla="*/ 88295 w 345184"/>
                <a:gd name="connsiteY5" fmla="*/ 155659 h 207110"/>
                <a:gd name="connsiteX6" fmla="*/ 242478 w 345184"/>
                <a:gd name="connsiteY6" fmla="*/ 183274 h 207110"/>
                <a:gd name="connsiteX7" fmla="*/ 253984 w 345184"/>
                <a:gd name="connsiteY7" fmla="*/ 185575 h 20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184" h="207110">
                  <a:moveTo>
                    <a:pt x="253984" y="185575"/>
                  </a:moveTo>
                  <a:cubicBezTo>
                    <a:pt x="286201" y="187876"/>
                    <a:pt x="313816" y="164864"/>
                    <a:pt x="316117" y="132647"/>
                  </a:cubicBezTo>
                  <a:cubicBezTo>
                    <a:pt x="318418" y="100429"/>
                    <a:pt x="295406" y="72815"/>
                    <a:pt x="263189" y="70513"/>
                  </a:cubicBezTo>
                  <a:lnTo>
                    <a:pt x="109006" y="42898"/>
                  </a:lnTo>
                  <a:cubicBezTo>
                    <a:pt x="76789" y="35995"/>
                    <a:pt x="46873" y="56706"/>
                    <a:pt x="42271" y="88923"/>
                  </a:cubicBezTo>
                  <a:cubicBezTo>
                    <a:pt x="37668" y="121140"/>
                    <a:pt x="56078" y="151056"/>
                    <a:pt x="88295" y="155659"/>
                  </a:cubicBezTo>
                  <a:lnTo>
                    <a:pt x="242478" y="183274"/>
                  </a:lnTo>
                  <a:cubicBezTo>
                    <a:pt x="247080" y="185575"/>
                    <a:pt x="251683" y="185575"/>
                    <a:pt x="253984" y="185575"/>
                  </a:cubicBezTo>
                  <a:close/>
                </a:path>
              </a:pathLst>
            </a:custGeom>
            <a:solidFill>
              <a:schemeClr val="accent1"/>
            </a:solidFill>
            <a:ln w="22942"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AF7EC059-6A25-4332-B00C-1E6ABAA9DF8C}"/>
                </a:ext>
              </a:extLst>
            </p:cNvPr>
            <p:cNvSpPr/>
            <p:nvPr/>
          </p:nvSpPr>
          <p:spPr>
            <a:xfrm>
              <a:off x="7851591" y="3973723"/>
              <a:ext cx="253136" cy="299160"/>
            </a:xfrm>
            <a:custGeom>
              <a:avLst/>
              <a:gdLst>
                <a:gd name="connsiteX0" fmla="*/ 121945 w 253135"/>
                <a:gd name="connsiteY0" fmla="*/ 246753 h 299160"/>
                <a:gd name="connsiteX1" fmla="*/ 202489 w 253135"/>
                <a:gd name="connsiteY1" fmla="*/ 258259 h 299160"/>
                <a:gd name="connsiteX2" fmla="*/ 220898 w 253135"/>
                <a:gd name="connsiteY2" fmla="*/ 189222 h 299160"/>
                <a:gd name="connsiteX3" fmla="*/ 147259 w 253135"/>
                <a:gd name="connsiteY3" fmla="*/ 69558 h 299160"/>
                <a:gd name="connsiteX4" fmla="*/ 69017 w 253135"/>
                <a:gd name="connsiteY4" fmla="*/ 51149 h 299160"/>
                <a:gd name="connsiteX5" fmla="*/ 50607 w 253135"/>
                <a:gd name="connsiteY5" fmla="*/ 129390 h 299160"/>
                <a:gd name="connsiteX6" fmla="*/ 121945 w 253135"/>
                <a:gd name="connsiteY6" fmla="*/ 246753 h 2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35" h="299160">
                  <a:moveTo>
                    <a:pt x="121945" y="246753"/>
                  </a:moveTo>
                  <a:cubicBezTo>
                    <a:pt x="140355" y="272067"/>
                    <a:pt x="177175" y="276669"/>
                    <a:pt x="202489" y="258259"/>
                  </a:cubicBezTo>
                  <a:cubicBezTo>
                    <a:pt x="223199" y="242151"/>
                    <a:pt x="230103" y="212235"/>
                    <a:pt x="220898" y="189222"/>
                  </a:cubicBezTo>
                  <a:lnTo>
                    <a:pt x="147259" y="69558"/>
                  </a:lnTo>
                  <a:cubicBezTo>
                    <a:pt x="131150" y="41944"/>
                    <a:pt x="94330" y="32739"/>
                    <a:pt x="69017" y="51149"/>
                  </a:cubicBezTo>
                  <a:cubicBezTo>
                    <a:pt x="43703" y="69558"/>
                    <a:pt x="32197" y="104077"/>
                    <a:pt x="50607" y="129390"/>
                  </a:cubicBezTo>
                  <a:lnTo>
                    <a:pt x="121945" y="246753"/>
                  </a:lnTo>
                  <a:close/>
                </a:path>
              </a:pathLst>
            </a:custGeom>
            <a:solidFill>
              <a:schemeClr val="accent1"/>
            </a:solidFill>
            <a:ln w="22942"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505187E-3C4F-40AD-88AF-B01B90EC033D}"/>
                </a:ext>
              </a:extLst>
            </p:cNvPr>
            <p:cNvSpPr/>
            <p:nvPr/>
          </p:nvSpPr>
          <p:spPr>
            <a:xfrm>
              <a:off x="7928983" y="3504953"/>
              <a:ext cx="299160" cy="276148"/>
            </a:xfrm>
            <a:custGeom>
              <a:avLst/>
              <a:gdLst>
                <a:gd name="connsiteX0" fmla="*/ 99783 w 299160"/>
                <a:gd name="connsiteY0" fmla="*/ 241470 h 276147"/>
                <a:gd name="connsiteX1" fmla="*/ 134301 w 299160"/>
                <a:gd name="connsiteY1" fmla="*/ 229963 h 276147"/>
                <a:gd name="connsiteX2" fmla="*/ 244761 w 299160"/>
                <a:gd name="connsiteY2" fmla="*/ 144818 h 276147"/>
                <a:gd name="connsiteX3" fmla="*/ 256267 w 299160"/>
                <a:gd name="connsiteY3" fmla="*/ 64275 h 276147"/>
                <a:gd name="connsiteX4" fmla="*/ 175724 w 299160"/>
                <a:gd name="connsiteY4" fmla="*/ 52768 h 276147"/>
                <a:gd name="connsiteX5" fmla="*/ 175724 w 299160"/>
                <a:gd name="connsiteY5" fmla="*/ 52768 h 276147"/>
                <a:gd name="connsiteX6" fmla="*/ 65264 w 299160"/>
                <a:gd name="connsiteY6" fmla="*/ 137914 h 276147"/>
                <a:gd name="connsiteX7" fmla="*/ 53758 w 299160"/>
                <a:gd name="connsiteY7" fmla="*/ 218457 h 276147"/>
                <a:gd name="connsiteX8" fmla="*/ 99783 w 299160"/>
                <a:gd name="connsiteY8" fmla="*/ 241470 h 27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0" h="276147">
                  <a:moveTo>
                    <a:pt x="99783" y="241470"/>
                  </a:moveTo>
                  <a:cubicBezTo>
                    <a:pt x="113590" y="241470"/>
                    <a:pt x="125097" y="236867"/>
                    <a:pt x="134301" y="229963"/>
                  </a:cubicBezTo>
                  <a:lnTo>
                    <a:pt x="244761" y="144818"/>
                  </a:lnTo>
                  <a:cubicBezTo>
                    <a:pt x="270074" y="126408"/>
                    <a:pt x="274677" y="89588"/>
                    <a:pt x="256267" y="64275"/>
                  </a:cubicBezTo>
                  <a:cubicBezTo>
                    <a:pt x="237857" y="38961"/>
                    <a:pt x="201037" y="34359"/>
                    <a:pt x="175724" y="52768"/>
                  </a:cubicBezTo>
                  <a:lnTo>
                    <a:pt x="175724" y="52768"/>
                  </a:lnTo>
                  <a:lnTo>
                    <a:pt x="65264" y="137914"/>
                  </a:lnTo>
                  <a:cubicBezTo>
                    <a:pt x="39951" y="156324"/>
                    <a:pt x="33047" y="193144"/>
                    <a:pt x="53758" y="218457"/>
                  </a:cubicBezTo>
                  <a:cubicBezTo>
                    <a:pt x="62963" y="232265"/>
                    <a:pt x="81373" y="241470"/>
                    <a:pt x="99783" y="241470"/>
                  </a:cubicBezTo>
                  <a:close/>
                </a:path>
              </a:pathLst>
            </a:custGeom>
            <a:solidFill>
              <a:schemeClr val="accent1"/>
            </a:solidFill>
            <a:ln w="22942"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405F3261-074F-442A-B839-585F522FD22A}"/>
                </a:ext>
              </a:extLst>
            </p:cNvPr>
            <p:cNvSpPr/>
            <p:nvPr/>
          </p:nvSpPr>
          <p:spPr>
            <a:xfrm>
              <a:off x="6106677" y="2335617"/>
              <a:ext cx="1887009" cy="2347257"/>
            </a:xfrm>
            <a:custGeom>
              <a:avLst/>
              <a:gdLst>
                <a:gd name="connsiteX0" fmla="*/ 1843846 w 1887010"/>
                <a:gd name="connsiteY0" fmla="*/ 978172 h 2347256"/>
                <a:gd name="connsiteX1" fmla="*/ 1774809 w 1887010"/>
                <a:gd name="connsiteY1" fmla="*/ 918340 h 2347256"/>
                <a:gd name="connsiteX2" fmla="*/ 1616024 w 1887010"/>
                <a:gd name="connsiteY2" fmla="*/ 674410 h 2347256"/>
                <a:gd name="connsiteX3" fmla="*/ 1606819 w 1887010"/>
                <a:gd name="connsiteY3" fmla="*/ 582360 h 2347256"/>
                <a:gd name="connsiteX4" fmla="*/ 900341 w 1887010"/>
                <a:gd name="connsiteY4" fmla="*/ 41571 h 2347256"/>
                <a:gd name="connsiteX5" fmla="*/ 891136 w 1887010"/>
                <a:gd name="connsiteY5" fmla="*/ 41571 h 2347256"/>
                <a:gd name="connsiteX6" fmla="*/ 44282 w 1887010"/>
                <a:gd name="connsiteY6" fmla="*/ 764158 h 2347256"/>
                <a:gd name="connsiteX7" fmla="*/ 157043 w 1887010"/>
                <a:gd name="connsiteY7" fmla="*/ 1240513 h 2347256"/>
                <a:gd name="connsiteX8" fmla="*/ 200766 w 1887010"/>
                <a:gd name="connsiteY8" fmla="*/ 1993016 h 2347256"/>
                <a:gd name="connsiteX9" fmla="*/ 212272 w 1887010"/>
                <a:gd name="connsiteY9" fmla="*/ 2059751 h 2347256"/>
                <a:gd name="connsiteX10" fmla="*/ 895738 w 1887010"/>
                <a:gd name="connsiteY10" fmla="*/ 2319791 h 2347256"/>
                <a:gd name="connsiteX11" fmla="*/ 1118958 w 1887010"/>
                <a:gd name="connsiteY11" fmla="*/ 2294477 h 2347256"/>
                <a:gd name="connsiteX12" fmla="*/ 1164983 w 1887010"/>
                <a:gd name="connsiteY12" fmla="*/ 2239248 h 2347256"/>
                <a:gd name="connsiteX13" fmla="*/ 1164983 w 1887010"/>
                <a:gd name="connsiteY13" fmla="*/ 2002221 h 2347256"/>
                <a:gd name="connsiteX14" fmla="*/ 1215610 w 1887010"/>
                <a:gd name="connsiteY14" fmla="*/ 2009124 h 2347256"/>
                <a:gd name="connsiteX15" fmla="*/ 1507866 w 1887010"/>
                <a:gd name="connsiteY15" fmla="*/ 1995317 h 2347256"/>
                <a:gd name="connsiteX16" fmla="*/ 1668952 w 1887010"/>
                <a:gd name="connsiteY16" fmla="*/ 1758290 h 2347256"/>
                <a:gd name="connsiteX17" fmla="*/ 1662049 w 1887010"/>
                <a:gd name="connsiteY17" fmla="*/ 1732976 h 2347256"/>
                <a:gd name="connsiteX18" fmla="*/ 1668952 w 1887010"/>
                <a:gd name="connsiteY18" fmla="*/ 1677747 h 2347256"/>
                <a:gd name="connsiteX19" fmla="*/ 1675856 w 1887010"/>
                <a:gd name="connsiteY19" fmla="*/ 1650132 h 2347256"/>
                <a:gd name="connsiteX20" fmla="*/ 1664350 w 1887010"/>
                <a:gd name="connsiteY20" fmla="*/ 1574191 h 2347256"/>
                <a:gd name="connsiteX21" fmla="*/ 1599915 w 1887010"/>
                <a:gd name="connsiteY21" fmla="*/ 1532769 h 2347256"/>
                <a:gd name="connsiteX22" fmla="*/ 1461842 w 1887010"/>
                <a:gd name="connsiteY22" fmla="*/ 1445322 h 2347256"/>
                <a:gd name="connsiteX23" fmla="*/ 1687362 w 1887010"/>
                <a:gd name="connsiteY23" fmla="*/ 1413105 h 2347256"/>
                <a:gd name="connsiteX24" fmla="*/ 1726483 w 1887010"/>
                <a:gd name="connsiteY24" fmla="*/ 1355574 h 2347256"/>
                <a:gd name="connsiteX25" fmla="*/ 1719580 w 1887010"/>
                <a:gd name="connsiteY25" fmla="*/ 1219802 h 2347256"/>
                <a:gd name="connsiteX26" fmla="*/ 1830039 w 1887010"/>
                <a:gd name="connsiteY26" fmla="*/ 1143861 h 2347256"/>
                <a:gd name="connsiteX27" fmla="*/ 1843846 w 1887010"/>
                <a:gd name="connsiteY27" fmla="*/ 978172 h 2347256"/>
                <a:gd name="connsiteX28" fmla="*/ 1742592 w 1887010"/>
                <a:gd name="connsiteY28" fmla="*/ 1067920 h 2347256"/>
                <a:gd name="connsiteX29" fmla="*/ 1641338 w 1887010"/>
                <a:gd name="connsiteY29" fmla="*/ 1123150 h 2347256"/>
                <a:gd name="connsiteX30" fmla="*/ 1599915 w 1887010"/>
                <a:gd name="connsiteY30" fmla="*/ 1180681 h 2347256"/>
                <a:gd name="connsiteX31" fmla="*/ 1606819 w 1887010"/>
                <a:gd name="connsiteY31" fmla="*/ 1314152 h 2347256"/>
                <a:gd name="connsiteX32" fmla="*/ 1445733 w 1887010"/>
                <a:gd name="connsiteY32" fmla="*/ 1327960 h 2347256"/>
                <a:gd name="connsiteX33" fmla="*/ 1360587 w 1887010"/>
                <a:gd name="connsiteY33" fmla="*/ 1367080 h 2347256"/>
                <a:gd name="connsiteX34" fmla="*/ 1344479 w 1887010"/>
                <a:gd name="connsiteY34" fmla="*/ 1461431 h 2347256"/>
                <a:gd name="connsiteX35" fmla="*/ 1558493 w 1887010"/>
                <a:gd name="connsiteY35" fmla="*/ 1638626 h 2347256"/>
                <a:gd name="connsiteX36" fmla="*/ 1556192 w 1887010"/>
                <a:gd name="connsiteY36" fmla="*/ 1647831 h 2347256"/>
                <a:gd name="connsiteX37" fmla="*/ 1551590 w 1887010"/>
                <a:gd name="connsiteY37" fmla="*/ 1758290 h 2347256"/>
                <a:gd name="connsiteX38" fmla="*/ 1553891 w 1887010"/>
                <a:gd name="connsiteY38" fmla="*/ 1765194 h 2347256"/>
                <a:gd name="connsiteX39" fmla="*/ 1546987 w 1887010"/>
                <a:gd name="connsiteY39" fmla="*/ 1838833 h 2347256"/>
                <a:gd name="connsiteX40" fmla="*/ 1487155 w 1887010"/>
                <a:gd name="connsiteY40" fmla="*/ 1882557 h 2347256"/>
                <a:gd name="connsiteX41" fmla="*/ 1224815 w 1887010"/>
                <a:gd name="connsiteY41" fmla="*/ 1894063 h 2347256"/>
                <a:gd name="connsiteX42" fmla="*/ 976281 w 1887010"/>
                <a:gd name="connsiteY42" fmla="*/ 1822725 h 2347256"/>
                <a:gd name="connsiteX43" fmla="*/ 854316 w 1887010"/>
                <a:gd name="connsiteY43" fmla="*/ 1719169 h 2347256"/>
                <a:gd name="connsiteX44" fmla="*/ 773773 w 1887010"/>
                <a:gd name="connsiteY44" fmla="*/ 1703060 h 2347256"/>
                <a:gd name="connsiteX45" fmla="*/ 757664 w 1887010"/>
                <a:gd name="connsiteY45" fmla="*/ 1783604 h 2347256"/>
                <a:gd name="connsiteX46" fmla="*/ 921052 w 1887010"/>
                <a:gd name="connsiteY46" fmla="*/ 1926280 h 2347256"/>
                <a:gd name="connsiteX47" fmla="*/ 1047620 w 1887010"/>
                <a:gd name="connsiteY47" fmla="*/ 1979208 h 2347256"/>
                <a:gd name="connsiteX48" fmla="*/ 1047620 w 1887010"/>
                <a:gd name="connsiteY48" fmla="*/ 2193223 h 2347256"/>
                <a:gd name="connsiteX49" fmla="*/ 322732 w 1887010"/>
                <a:gd name="connsiteY49" fmla="*/ 2002221 h 2347256"/>
                <a:gd name="connsiteX50" fmla="*/ 253695 w 1887010"/>
                <a:gd name="connsiteY50" fmla="*/ 1180681 h 2347256"/>
                <a:gd name="connsiteX51" fmla="*/ 159344 w 1887010"/>
                <a:gd name="connsiteY51" fmla="*/ 773363 h 2347256"/>
                <a:gd name="connsiteX52" fmla="*/ 891136 w 1887010"/>
                <a:gd name="connsiteY52" fmla="*/ 156632 h 2347256"/>
                <a:gd name="connsiteX53" fmla="*/ 900341 w 1887010"/>
                <a:gd name="connsiteY53" fmla="*/ 156632 h 2347256"/>
                <a:gd name="connsiteX54" fmla="*/ 1494059 w 1887010"/>
                <a:gd name="connsiteY54" fmla="*/ 600770 h 2347256"/>
                <a:gd name="connsiteX55" fmla="*/ 1500963 w 1887010"/>
                <a:gd name="connsiteY55" fmla="*/ 681313 h 2347256"/>
                <a:gd name="connsiteX56" fmla="*/ 1719580 w 1887010"/>
                <a:gd name="connsiteY56" fmla="*/ 1021896 h 2347256"/>
                <a:gd name="connsiteX57" fmla="*/ 1744893 w 1887010"/>
                <a:gd name="connsiteY57" fmla="*/ 1038004 h 2347256"/>
                <a:gd name="connsiteX58" fmla="*/ 1742592 w 1887010"/>
                <a:gd name="connsiteY58" fmla="*/ 1067920 h 23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87010" h="2347256">
                  <a:moveTo>
                    <a:pt x="1843846" y="978172"/>
                  </a:moveTo>
                  <a:cubicBezTo>
                    <a:pt x="1827737" y="952859"/>
                    <a:pt x="1802424" y="932148"/>
                    <a:pt x="1774809" y="918340"/>
                  </a:cubicBezTo>
                  <a:cubicBezTo>
                    <a:pt x="1682760" y="870014"/>
                    <a:pt x="1620627" y="777965"/>
                    <a:pt x="1616024" y="674410"/>
                  </a:cubicBezTo>
                  <a:cubicBezTo>
                    <a:pt x="1613723" y="644494"/>
                    <a:pt x="1611422" y="612276"/>
                    <a:pt x="1606819" y="582360"/>
                  </a:cubicBezTo>
                  <a:cubicBezTo>
                    <a:pt x="1567698" y="336128"/>
                    <a:pt x="1411214" y="41571"/>
                    <a:pt x="900341" y="41571"/>
                  </a:cubicBezTo>
                  <a:lnTo>
                    <a:pt x="891136" y="41571"/>
                  </a:lnTo>
                  <a:cubicBezTo>
                    <a:pt x="435492" y="41571"/>
                    <a:pt x="78801" y="345333"/>
                    <a:pt x="44282" y="764158"/>
                  </a:cubicBezTo>
                  <a:cubicBezTo>
                    <a:pt x="30475" y="929846"/>
                    <a:pt x="69596" y="1097836"/>
                    <a:pt x="157043" y="1240513"/>
                  </a:cubicBezTo>
                  <a:cubicBezTo>
                    <a:pt x="299719" y="1468335"/>
                    <a:pt x="315828" y="1751386"/>
                    <a:pt x="200766" y="1993016"/>
                  </a:cubicBezTo>
                  <a:cubicBezTo>
                    <a:pt x="189260" y="2016028"/>
                    <a:pt x="193862" y="2041342"/>
                    <a:pt x="212272" y="2059751"/>
                  </a:cubicBezTo>
                  <a:cubicBezTo>
                    <a:pt x="400973" y="2225440"/>
                    <a:pt x="642603" y="2317490"/>
                    <a:pt x="895738" y="2319791"/>
                  </a:cubicBezTo>
                  <a:cubicBezTo>
                    <a:pt x="971679" y="2319791"/>
                    <a:pt x="1045318" y="2310586"/>
                    <a:pt x="1118958" y="2294477"/>
                  </a:cubicBezTo>
                  <a:cubicBezTo>
                    <a:pt x="1146573" y="2289875"/>
                    <a:pt x="1164983" y="2264561"/>
                    <a:pt x="1164983" y="2239248"/>
                  </a:cubicBezTo>
                  <a:lnTo>
                    <a:pt x="1164983" y="2002221"/>
                  </a:lnTo>
                  <a:cubicBezTo>
                    <a:pt x="1181091" y="2004522"/>
                    <a:pt x="1199501" y="2006823"/>
                    <a:pt x="1215610" y="2009124"/>
                  </a:cubicBezTo>
                  <a:cubicBezTo>
                    <a:pt x="1312261" y="2018329"/>
                    <a:pt x="1411214" y="2013727"/>
                    <a:pt x="1507866" y="1995317"/>
                  </a:cubicBezTo>
                  <a:cubicBezTo>
                    <a:pt x="1618325" y="1974606"/>
                    <a:pt x="1689663" y="1866448"/>
                    <a:pt x="1668952" y="1758290"/>
                  </a:cubicBezTo>
                  <a:cubicBezTo>
                    <a:pt x="1666651" y="1749085"/>
                    <a:pt x="1664350" y="1742181"/>
                    <a:pt x="1662049" y="1732976"/>
                  </a:cubicBezTo>
                  <a:cubicBezTo>
                    <a:pt x="1662049" y="1714567"/>
                    <a:pt x="1664350" y="1696157"/>
                    <a:pt x="1668952" y="1677747"/>
                  </a:cubicBezTo>
                  <a:lnTo>
                    <a:pt x="1675856" y="1650132"/>
                  </a:lnTo>
                  <a:cubicBezTo>
                    <a:pt x="1682760" y="1624819"/>
                    <a:pt x="1678157" y="1594903"/>
                    <a:pt x="1664350" y="1574191"/>
                  </a:cubicBezTo>
                  <a:cubicBezTo>
                    <a:pt x="1650543" y="1551179"/>
                    <a:pt x="1627530" y="1537372"/>
                    <a:pt x="1599915" y="1532769"/>
                  </a:cubicBezTo>
                  <a:cubicBezTo>
                    <a:pt x="1528577" y="1521263"/>
                    <a:pt x="1482553" y="1491347"/>
                    <a:pt x="1461842" y="1445322"/>
                  </a:cubicBezTo>
                  <a:cubicBezTo>
                    <a:pt x="1537782" y="1445322"/>
                    <a:pt x="1613723" y="1436117"/>
                    <a:pt x="1687362" y="1413105"/>
                  </a:cubicBezTo>
                  <a:cubicBezTo>
                    <a:pt x="1712676" y="1403900"/>
                    <a:pt x="1726483" y="1380888"/>
                    <a:pt x="1726483" y="1355574"/>
                  </a:cubicBezTo>
                  <a:lnTo>
                    <a:pt x="1719580" y="1219802"/>
                  </a:lnTo>
                  <a:cubicBezTo>
                    <a:pt x="1761002" y="1203693"/>
                    <a:pt x="1800123" y="1178380"/>
                    <a:pt x="1830039" y="1143861"/>
                  </a:cubicBezTo>
                  <a:cubicBezTo>
                    <a:pt x="1869160" y="1097836"/>
                    <a:pt x="1876063" y="1031101"/>
                    <a:pt x="1843846" y="978172"/>
                  </a:cubicBezTo>
                  <a:close/>
                  <a:moveTo>
                    <a:pt x="1742592" y="1067920"/>
                  </a:moveTo>
                  <a:cubicBezTo>
                    <a:pt x="1714977" y="1095535"/>
                    <a:pt x="1680459" y="1116246"/>
                    <a:pt x="1641338" y="1123150"/>
                  </a:cubicBezTo>
                  <a:cubicBezTo>
                    <a:pt x="1616024" y="1130054"/>
                    <a:pt x="1599915" y="1155367"/>
                    <a:pt x="1599915" y="1180681"/>
                  </a:cubicBezTo>
                  <a:lnTo>
                    <a:pt x="1606819" y="1314152"/>
                  </a:lnTo>
                  <a:cubicBezTo>
                    <a:pt x="1553891" y="1325658"/>
                    <a:pt x="1500963" y="1330261"/>
                    <a:pt x="1445733" y="1327960"/>
                  </a:cubicBezTo>
                  <a:cubicBezTo>
                    <a:pt x="1413516" y="1325658"/>
                    <a:pt x="1381298" y="1341767"/>
                    <a:pt x="1360587" y="1367080"/>
                  </a:cubicBezTo>
                  <a:cubicBezTo>
                    <a:pt x="1339876" y="1394695"/>
                    <a:pt x="1332972" y="1429214"/>
                    <a:pt x="1344479" y="1461431"/>
                  </a:cubicBezTo>
                  <a:cubicBezTo>
                    <a:pt x="1360587" y="1514359"/>
                    <a:pt x="1411214" y="1606409"/>
                    <a:pt x="1558493" y="1638626"/>
                  </a:cubicBezTo>
                  <a:lnTo>
                    <a:pt x="1556192" y="1647831"/>
                  </a:lnTo>
                  <a:cubicBezTo>
                    <a:pt x="1546987" y="1684651"/>
                    <a:pt x="1544686" y="1721470"/>
                    <a:pt x="1551590" y="1758290"/>
                  </a:cubicBezTo>
                  <a:cubicBezTo>
                    <a:pt x="1551590" y="1760591"/>
                    <a:pt x="1553891" y="1762893"/>
                    <a:pt x="1553891" y="1765194"/>
                  </a:cubicBezTo>
                  <a:cubicBezTo>
                    <a:pt x="1563096" y="1790507"/>
                    <a:pt x="1560795" y="1815821"/>
                    <a:pt x="1546987" y="1838833"/>
                  </a:cubicBezTo>
                  <a:cubicBezTo>
                    <a:pt x="1535481" y="1861845"/>
                    <a:pt x="1512469" y="1877954"/>
                    <a:pt x="1487155" y="1882557"/>
                  </a:cubicBezTo>
                  <a:cubicBezTo>
                    <a:pt x="1402009" y="1898665"/>
                    <a:pt x="1312261" y="1900966"/>
                    <a:pt x="1224815" y="1894063"/>
                  </a:cubicBezTo>
                  <a:cubicBezTo>
                    <a:pt x="1137368" y="1887159"/>
                    <a:pt x="1054523" y="1864147"/>
                    <a:pt x="976281" y="1822725"/>
                  </a:cubicBezTo>
                  <a:cubicBezTo>
                    <a:pt x="927956" y="1799712"/>
                    <a:pt x="886533" y="1762893"/>
                    <a:pt x="854316" y="1719169"/>
                  </a:cubicBezTo>
                  <a:cubicBezTo>
                    <a:pt x="835906" y="1691554"/>
                    <a:pt x="801388" y="1684651"/>
                    <a:pt x="773773" y="1703060"/>
                  </a:cubicBezTo>
                  <a:cubicBezTo>
                    <a:pt x="746158" y="1721470"/>
                    <a:pt x="739255" y="1755989"/>
                    <a:pt x="757664" y="1783604"/>
                  </a:cubicBezTo>
                  <a:cubicBezTo>
                    <a:pt x="799087" y="1843436"/>
                    <a:pt x="856617" y="1891762"/>
                    <a:pt x="921052" y="1926280"/>
                  </a:cubicBezTo>
                  <a:cubicBezTo>
                    <a:pt x="962474" y="1949292"/>
                    <a:pt x="1003896" y="1965401"/>
                    <a:pt x="1047620" y="1979208"/>
                  </a:cubicBezTo>
                  <a:lnTo>
                    <a:pt x="1047620" y="2193223"/>
                  </a:lnTo>
                  <a:cubicBezTo>
                    <a:pt x="684025" y="2255356"/>
                    <a:pt x="410178" y="2073559"/>
                    <a:pt x="322732" y="2002221"/>
                  </a:cubicBezTo>
                  <a:cubicBezTo>
                    <a:pt x="433191" y="1732976"/>
                    <a:pt x="407877" y="1426913"/>
                    <a:pt x="253695" y="1180681"/>
                  </a:cubicBezTo>
                  <a:cubicBezTo>
                    <a:pt x="180055" y="1058715"/>
                    <a:pt x="147838" y="916039"/>
                    <a:pt x="159344" y="773363"/>
                  </a:cubicBezTo>
                  <a:cubicBezTo>
                    <a:pt x="189260" y="416672"/>
                    <a:pt x="495324" y="156632"/>
                    <a:pt x="891136" y="156632"/>
                  </a:cubicBezTo>
                  <a:lnTo>
                    <a:pt x="900341" y="156632"/>
                  </a:lnTo>
                  <a:cubicBezTo>
                    <a:pt x="1250128" y="156632"/>
                    <a:pt x="1445733" y="301610"/>
                    <a:pt x="1494059" y="600770"/>
                  </a:cubicBezTo>
                  <a:cubicBezTo>
                    <a:pt x="1498661" y="628385"/>
                    <a:pt x="1500963" y="653698"/>
                    <a:pt x="1500963" y="681313"/>
                  </a:cubicBezTo>
                  <a:cubicBezTo>
                    <a:pt x="1507866" y="826291"/>
                    <a:pt x="1590711" y="955160"/>
                    <a:pt x="1719580" y="1021896"/>
                  </a:cubicBezTo>
                  <a:cubicBezTo>
                    <a:pt x="1728785" y="1026498"/>
                    <a:pt x="1737989" y="1031101"/>
                    <a:pt x="1744893" y="1038004"/>
                  </a:cubicBezTo>
                  <a:cubicBezTo>
                    <a:pt x="1751797" y="1047209"/>
                    <a:pt x="1749495" y="1058715"/>
                    <a:pt x="1742592" y="1067920"/>
                  </a:cubicBezTo>
                  <a:close/>
                </a:path>
              </a:pathLst>
            </a:custGeom>
            <a:solidFill>
              <a:schemeClr val="tx2"/>
            </a:solidFill>
            <a:ln w="22942" cap="flat">
              <a:noFill/>
              <a:prstDash val="solid"/>
              <a:miter/>
            </a:ln>
          </p:spPr>
          <p:txBody>
            <a:bodyPr rtlCol="0" anchor="ctr"/>
            <a:lstStyle/>
            <a:p>
              <a:endParaRPr lang="en-GB"/>
            </a:p>
          </p:txBody>
        </p:sp>
      </p:grpSp>
      <p:grpSp>
        <p:nvGrpSpPr>
          <p:cNvPr id="10" name="Graphic 19">
            <a:extLst>
              <a:ext uri="{FF2B5EF4-FFF2-40B4-BE49-F238E27FC236}">
                <a16:creationId xmlns:a16="http://schemas.microsoft.com/office/drawing/2014/main" id="{5EB0AA1B-13F4-4212-B280-164CEA954412}"/>
              </a:ext>
            </a:extLst>
          </p:cNvPr>
          <p:cNvGrpSpPr/>
          <p:nvPr/>
        </p:nvGrpSpPr>
        <p:grpSpPr>
          <a:xfrm>
            <a:off x="965569" y="1390953"/>
            <a:ext cx="914035" cy="998369"/>
            <a:chOff x="6106677" y="2335617"/>
            <a:chExt cx="2215798" cy="2347257"/>
          </a:xfrm>
        </p:grpSpPr>
        <p:sp>
          <p:nvSpPr>
            <p:cNvPr id="16" name="Freeform: Shape 15">
              <a:extLst>
                <a:ext uri="{FF2B5EF4-FFF2-40B4-BE49-F238E27FC236}">
                  <a16:creationId xmlns:a16="http://schemas.microsoft.com/office/drawing/2014/main" id="{250DC39B-303B-4DD7-A179-8BDC7E75B65C}"/>
                </a:ext>
              </a:extLst>
            </p:cNvPr>
            <p:cNvSpPr/>
            <p:nvPr/>
          </p:nvSpPr>
          <p:spPr>
            <a:xfrm>
              <a:off x="7977290" y="3795573"/>
              <a:ext cx="345185" cy="207111"/>
            </a:xfrm>
            <a:custGeom>
              <a:avLst/>
              <a:gdLst>
                <a:gd name="connsiteX0" fmla="*/ 253984 w 345184"/>
                <a:gd name="connsiteY0" fmla="*/ 185575 h 207110"/>
                <a:gd name="connsiteX1" fmla="*/ 316117 w 345184"/>
                <a:gd name="connsiteY1" fmla="*/ 132647 h 207110"/>
                <a:gd name="connsiteX2" fmla="*/ 263189 w 345184"/>
                <a:gd name="connsiteY2" fmla="*/ 70513 h 207110"/>
                <a:gd name="connsiteX3" fmla="*/ 109006 w 345184"/>
                <a:gd name="connsiteY3" fmla="*/ 42898 h 207110"/>
                <a:gd name="connsiteX4" fmla="*/ 42271 w 345184"/>
                <a:gd name="connsiteY4" fmla="*/ 88923 h 207110"/>
                <a:gd name="connsiteX5" fmla="*/ 88295 w 345184"/>
                <a:gd name="connsiteY5" fmla="*/ 155659 h 207110"/>
                <a:gd name="connsiteX6" fmla="*/ 242478 w 345184"/>
                <a:gd name="connsiteY6" fmla="*/ 183274 h 207110"/>
                <a:gd name="connsiteX7" fmla="*/ 253984 w 345184"/>
                <a:gd name="connsiteY7" fmla="*/ 185575 h 20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184" h="207110">
                  <a:moveTo>
                    <a:pt x="253984" y="185575"/>
                  </a:moveTo>
                  <a:cubicBezTo>
                    <a:pt x="286201" y="187876"/>
                    <a:pt x="313816" y="164864"/>
                    <a:pt x="316117" y="132647"/>
                  </a:cubicBezTo>
                  <a:cubicBezTo>
                    <a:pt x="318418" y="100429"/>
                    <a:pt x="295406" y="72815"/>
                    <a:pt x="263189" y="70513"/>
                  </a:cubicBezTo>
                  <a:lnTo>
                    <a:pt x="109006" y="42898"/>
                  </a:lnTo>
                  <a:cubicBezTo>
                    <a:pt x="76789" y="35995"/>
                    <a:pt x="46873" y="56706"/>
                    <a:pt x="42271" y="88923"/>
                  </a:cubicBezTo>
                  <a:cubicBezTo>
                    <a:pt x="37668" y="121140"/>
                    <a:pt x="56078" y="151056"/>
                    <a:pt x="88295" y="155659"/>
                  </a:cubicBezTo>
                  <a:lnTo>
                    <a:pt x="242478" y="183274"/>
                  </a:lnTo>
                  <a:cubicBezTo>
                    <a:pt x="247080" y="185575"/>
                    <a:pt x="251683" y="185575"/>
                    <a:pt x="253984" y="185575"/>
                  </a:cubicBezTo>
                  <a:close/>
                </a:path>
              </a:pathLst>
            </a:custGeom>
            <a:solidFill>
              <a:schemeClr val="accent1"/>
            </a:solidFill>
            <a:ln w="22942"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501AA70-01E2-4EB8-925C-A6BD3D7AAEB0}"/>
                </a:ext>
              </a:extLst>
            </p:cNvPr>
            <p:cNvSpPr/>
            <p:nvPr/>
          </p:nvSpPr>
          <p:spPr>
            <a:xfrm>
              <a:off x="7851591" y="3973723"/>
              <a:ext cx="253136" cy="299160"/>
            </a:xfrm>
            <a:custGeom>
              <a:avLst/>
              <a:gdLst>
                <a:gd name="connsiteX0" fmla="*/ 121945 w 253135"/>
                <a:gd name="connsiteY0" fmla="*/ 246753 h 299160"/>
                <a:gd name="connsiteX1" fmla="*/ 202489 w 253135"/>
                <a:gd name="connsiteY1" fmla="*/ 258259 h 299160"/>
                <a:gd name="connsiteX2" fmla="*/ 220898 w 253135"/>
                <a:gd name="connsiteY2" fmla="*/ 189222 h 299160"/>
                <a:gd name="connsiteX3" fmla="*/ 147259 w 253135"/>
                <a:gd name="connsiteY3" fmla="*/ 69558 h 299160"/>
                <a:gd name="connsiteX4" fmla="*/ 69017 w 253135"/>
                <a:gd name="connsiteY4" fmla="*/ 51149 h 299160"/>
                <a:gd name="connsiteX5" fmla="*/ 50607 w 253135"/>
                <a:gd name="connsiteY5" fmla="*/ 129390 h 299160"/>
                <a:gd name="connsiteX6" fmla="*/ 121945 w 253135"/>
                <a:gd name="connsiteY6" fmla="*/ 246753 h 2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35" h="299160">
                  <a:moveTo>
                    <a:pt x="121945" y="246753"/>
                  </a:moveTo>
                  <a:cubicBezTo>
                    <a:pt x="140355" y="272067"/>
                    <a:pt x="177175" y="276669"/>
                    <a:pt x="202489" y="258259"/>
                  </a:cubicBezTo>
                  <a:cubicBezTo>
                    <a:pt x="223199" y="242151"/>
                    <a:pt x="230103" y="212235"/>
                    <a:pt x="220898" y="189222"/>
                  </a:cubicBezTo>
                  <a:lnTo>
                    <a:pt x="147259" y="69558"/>
                  </a:lnTo>
                  <a:cubicBezTo>
                    <a:pt x="131150" y="41944"/>
                    <a:pt x="94330" y="32739"/>
                    <a:pt x="69017" y="51149"/>
                  </a:cubicBezTo>
                  <a:cubicBezTo>
                    <a:pt x="43703" y="69558"/>
                    <a:pt x="32197" y="104077"/>
                    <a:pt x="50607" y="129390"/>
                  </a:cubicBezTo>
                  <a:lnTo>
                    <a:pt x="121945" y="246753"/>
                  </a:lnTo>
                  <a:close/>
                </a:path>
              </a:pathLst>
            </a:custGeom>
            <a:solidFill>
              <a:schemeClr val="accent1"/>
            </a:solidFill>
            <a:ln w="22942"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3E008743-B05B-4DF1-9445-880EDFAEC129}"/>
                </a:ext>
              </a:extLst>
            </p:cNvPr>
            <p:cNvSpPr/>
            <p:nvPr/>
          </p:nvSpPr>
          <p:spPr>
            <a:xfrm>
              <a:off x="7928983" y="3504953"/>
              <a:ext cx="299160" cy="276148"/>
            </a:xfrm>
            <a:custGeom>
              <a:avLst/>
              <a:gdLst>
                <a:gd name="connsiteX0" fmla="*/ 99783 w 299160"/>
                <a:gd name="connsiteY0" fmla="*/ 241470 h 276147"/>
                <a:gd name="connsiteX1" fmla="*/ 134301 w 299160"/>
                <a:gd name="connsiteY1" fmla="*/ 229963 h 276147"/>
                <a:gd name="connsiteX2" fmla="*/ 244761 w 299160"/>
                <a:gd name="connsiteY2" fmla="*/ 144818 h 276147"/>
                <a:gd name="connsiteX3" fmla="*/ 256267 w 299160"/>
                <a:gd name="connsiteY3" fmla="*/ 64275 h 276147"/>
                <a:gd name="connsiteX4" fmla="*/ 175724 w 299160"/>
                <a:gd name="connsiteY4" fmla="*/ 52768 h 276147"/>
                <a:gd name="connsiteX5" fmla="*/ 175724 w 299160"/>
                <a:gd name="connsiteY5" fmla="*/ 52768 h 276147"/>
                <a:gd name="connsiteX6" fmla="*/ 65264 w 299160"/>
                <a:gd name="connsiteY6" fmla="*/ 137914 h 276147"/>
                <a:gd name="connsiteX7" fmla="*/ 53758 w 299160"/>
                <a:gd name="connsiteY7" fmla="*/ 218457 h 276147"/>
                <a:gd name="connsiteX8" fmla="*/ 99783 w 299160"/>
                <a:gd name="connsiteY8" fmla="*/ 241470 h 27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0" h="276147">
                  <a:moveTo>
                    <a:pt x="99783" y="241470"/>
                  </a:moveTo>
                  <a:cubicBezTo>
                    <a:pt x="113590" y="241470"/>
                    <a:pt x="125097" y="236867"/>
                    <a:pt x="134301" y="229963"/>
                  </a:cubicBezTo>
                  <a:lnTo>
                    <a:pt x="244761" y="144818"/>
                  </a:lnTo>
                  <a:cubicBezTo>
                    <a:pt x="270074" y="126408"/>
                    <a:pt x="274677" y="89588"/>
                    <a:pt x="256267" y="64275"/>
                  </a:cubicBezTo>
                  <a:cubicBezTo>
                    <a:pt x="237857" y="38961"/>
                    <a:pt x="201037" y="34359"/>
                    <a:pt x="175724" y="52768"/>
                  </a:cubicBezTo>
                  <a:lnTo>
                    <a:pt x="175724" y="52768"/>
                  </a:lnTo>
                  <a:lnTo>
                    <a:pt x="65264" y="137914"/>
                  </a:lnTo>
                  <a:cubicBezTo>
                    <a:pt x="39951" y="156324"/>
                    <a:pt x="33047" y="193144"/>
                    <a:pt x="53758" y="218457"/>
                  </a:cubicBezTo>
                  <a:cubicBezTo>
                    <a:pt x="62963" y="232265"/>
                    <a:pt x="81373" y="241470"/>
                    <a:pt x="99783" y="241470"/>
                  </a:cubicBezTo>
                  <a:close/>
                </a:path>
              </a:pathLst>
            </a:custGeom>
            <a:solidFill>
              <a:schemeClr val="accent1"/>
            </a:solidFill>
            <a:ln w="22942"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CBF523B-0CAA-485B-8DD6-D9C4220F336B}"/>
                </a:ext>
              </a:extLst>
            </p:cNvPr>
            <p:cNvSpPr/>
            <p:nvPr/>
          </p:nvSpPr>
          <p:spPr>
            <a:xfrm>
              <a:off x="6106677" y="2335617"/>
              <a:ext cx="1887009" cy="2347257"/>
            </a:xfrm>
            <a:custGeom>
              <a:avLst/>
              <a:gdLst>
                <a:gd name="connsiteX0" fmla="*/ 1843846 w 1887010"/>
                <a:gd name="connsiteY0" fmla="*/ 978172 h 2347256"/>
                <a:gd name="connsiteX1" fmla="*/ 1774809 w 1887010"/>
                <a:gd name="connsiteY1" fmla="*/ 918340 h 2347256"/>
                <a:gd name="connsiteX2" fmla="*/ 1616024 w 1887010"/>
                <a:gd name="connsiteY2" fmla="*/ 674410 h 2347256"/>
                <a:gd name="connsiteX3" fmla="*/ 1606819 w 1887010"/>
                <a:gd name="connsiteY3" fmla="*/ 582360 h 2347256"/>
                <a:gd name="connsiteX4" fmla="*/ 900341 w 1887010"/>
                <a:gd name="connsiteY4" fmla="*/ 41571 h 2347256"/>
                <a:gd name="connsiteX5" fmla="*/ 891136 w 1887010"/>
                <a:gd name="connsiteY5" fmla="*/ 41571 h 2347256"/>
                <a:gd name="connsiteX6" fmla="*/ 44282 w 1887010"/>
                <a:gd name="connsiteY6" fmla="*/ 764158 h 2347256"/>
                <a:gd name="connsiteX7" fmla="*/ 157043 w 1887010"/>
                <a:gd name="connsiteY7" fmla="*/ 1240513 h 2347256"/>
                <a:gd name="connsiteX8" fmla="*/ 200766 w 1887010"/>
                <a:gd name="connsiteY8" fmla="*/ 1993016 h 2347256"/>
                <a:gd name="connsiteX9" fmla="*/ 212272 w 1887010"/>
                <a:gd name="connsiteY9" fmla="*/ 2059751 h 2347256"/>
                <a:gd name="connsiteX10" fmla="*/ 895738 w 1887010"/>
                <a:gd name="connsiteY10" fmla="*/ 2319791 h 2347256"/>
                <a:gd name="connsiteX11" fmla="*/ 1118958 w 1887010"/>
                <a:gd name="connsiteY11" fmla="*/ 2294477 h 2347256"/>
                <a:gd name="connsiteX12" fmla="*/ 1164983 w 1887010"/>
                <a:gd name="connsiteY12" fmla="*/ 2239248 h 2347256"/>
                <a:gd name="connsiteX13" fmla="*/ 1164983 w 1887010"/>
                <a:gd name="connsiteY13" fmla="*/ 2002221 h 2347256"/>
                <a:gd name="connsiteX14" fmla="*/ 1215610 w 1887010"/>
                <a:gd name="connsiteY14" fmla="*/ 2009124 h 2347256"/>
                <a:gd name="connsiteX15" fmla="*/ 1507866 w 1887010"/>
                <a:gd name="connsiteY15" fmla="*/ 1995317 h 2347256"/>
                <a:gd name="connsiteX16" fmla="*/ 1668952 w 1887010"/>
                <a:gd name="connsiteY16" fmla="*/ 1758290 h 2347256"/>
                <a:gd name="connsiteX17" fmla="*/ 1662049 w 1887010"/>
                <a:gd name="connsiteY17" fmla="*/ 1732976 h 2347256"/>
                <a:gd name="connsiteX18" fmla="*/ 1668952 w 1887010"/>
                <a:gd name="connsiteY18" fmla="*/ 1677747 h 2347256"/>
                <a:gd name="connsiteX19" fmla="*/ 1675856 w 1887010"/>
                <a:gd name="connsiteY19" fmla="*/ 1650132 h 2347256"/>
                <a:gd name="connsiteX20" fmla="*/ 1664350 w 1887010"/>
                <a:gd name="connsiteY20" fmla="*/ 1574191 h 2347256"/>
                <a:gd name="connsiteX21" fmla="*/ 1599915 w 1887010"/>
                <a:gd name="connsiteY21" fmla="*/ 1532769 h 2347256"/>
                <a:gd name="connsiteX22" fmla="*/ 1461842 w 1887010"/>
                <a:gd name="connsiteY22" fmla="*/ 1445322 h 2347256"/>
                <a:gd name="connsiteX23" fmla="*/ 1687362 w 1887010"/>
                <a:gd name="connsiteY23" fmla="*/ 1413105 h 2347256"/>
                <a:gd name="connsiteX24" fmla="*/ 1726483 w 1887010"/>
                <a:gd name="connsiteY24" fmla="*/ 1355574 h 2347256"/>
                <a:gd name="connsiteX25" fmla="*/ 1719580 w 1887010"/>
                <a:gd name="connsiteY25" fmla="*/ 1219802 h 2347256"/>
                <a:gd name="connsiteX26" fmla="*/ 1830039 w 1887010"/>
                <a:gd name="connsiteY26" fmla="*/ 1143861 h 2347256"/>
                <a:gd name="connsiteX27" fmla="*/ 1843846 w 1887010"/>
                <a:gd name="connsiteY27" fmla="*/ 978172 h 2347256"/>
                <a:gd name="connsiteX28" fmla="*/ 1742592 w 1887010"/>
                <a:gd name="connsiteY28" fmla="*/ 1067920 h 2347256"/>
                <a:gd name="connsiteX29" fmla="*/ 1641338 w 1887010"/>
                <a:gd name="connsiteY29" fmla="*/ 1123150 h 2347256"/>
                <a:gd name="connsiteX30" fmla="*/ 1599915 w 1887010"/>
                <a:gd name="connsiteY30" fmla="*/ 1180681 h 2347256"/>
                <a:gd name="connsiteX31" fmla="*/ 1606819 w 1887010"/>
                <a:gd name="connsiteY31" fmla="*/ 1314152 h 2347256"/>
                <a:gd name="connsiteX32" fmla="*/ 1445733 w 1887010"/>
                <a:gd name="connsiteY32" fmla="*/ 1327960 h 2347256"/>
                <a:gd name="connsiteX33" fmla="*/ 1360587 w 1887010"/>
                <a:gd name="connsiteY33" fmla="*/ 1367080 h 2347256"/>
                <a:gd name="connsiteX34" fmla="*/ 1344479 w 1887010"/>
                <a:gd name="connsiteY34" fmla="*/ 1461431 h 2347256"/>
                <a:gd name="connsiteX35" fmla="*/ 1558493 w 1887010"/>
                <a:gd name="connsiteY35" fmla="*/ 1638626 h 2347256"/>
                <a:gd name="connsiteX36" fmla="*/ 1556192 w 1887010"/>
                <a:gd name="connsiteY36" fmla="*/ 1647831 h 2347256"/>
                <a:gd name="connsiteX37" fmla="*/ 1551590 w 1887010"/>
                <a:gd name="connsiteY37" fmla="*/ 1758290 h 2347256"/>
                <a:gd name="connsiteX38" fmla="*/ 1553891 w 1887010"/>
                <a:gd name="connsiteY38" fmla="*/ 1765194 h 2347256"/>
                <a:gd name="connsiteX39" fmla="*/ 1546987 w 1887010"/>
                <a:gd name="connsiteY39" fmla="*/ 1838833 h 2347256"/>
                <a:gd name="connsiteX40" fmla="*/ 1487155 w 1887010"/>
                <a:gd name="connsiteY40" fmla="*/ 1882557 h 2347256"/>
                <a:gd name="connsiteX41" fmla="*/ 1224815 w 1887010"/>
                <a:gd name="connsiteY41" fmla="*/ 1894063 h 2347256"/>
                <a:gd name="connsiteX42" fmla="*/ 976281 w 1887010"/>
                <a:gd name="connsiteY42" fmla="*/ 1822725 h 2347256"/>
                <a:gd name="connsiteX43" fmla="*/ 854316 w 1887010"/>
                <a:gd name="connsiteY43" fmla="*/ 1719169 h 2347256"/>
                <a:gd name="connsiteX44" fmla="*/ 773773 w 1887010"/>
                <a:gd name="connsiteY44" fmla="*/ 1703060 h 2347256"/>
                <a:gd name="connsiteX45" fmla="*/ 757664 w 1887010"/>
                <a:gd name="connsiteY45" fmla="*/ 1783604 h 2347256"/>
                <a:gd name="connsiteX46" fmla="*/ 921052 w 1887010"/>
                <a:gd name="connsiteY46" fmla="*/ 1926280 h 2347256"/>
                <a:gd name="connsiteX47" fmla="*/ 1047620 w 1887010"/>
                <a:gd name="connsiteY47" fmla="*/ 1979208 h 2347256"/>
                <a:gd name="connsiteX48" fmla="*/ 1047620 w 1887010"/>
                <a:gd name="connsiteY48" fmla="*/ 2193223 h 2347256"/>
                <a:gd name="connsiteX49" fmla="*/ 322732 w 1887010"/>
                <a:gd name="connsiteY49" fmla="*/ 2002221 h 2347256"/>
                <a:gd name="connsiteX50" fmla="*/ 253695 w 1887010"/>
                <a:gd name="connsiteY50" fmla="*/ 1180681 h 2347256"/>
                <a:gd name="connsiteX51" fmla="*/ 159344 w 1887010"/>
                <a:gd name="connsiteY51" fmla="*/ 773363 h 2347256"/>
                <a:gd name="connsiteX52" fmla="*/ 891136 w 1887010"/>
                <a:gd name="connsiteY52" fmla="*/ 156632 h 2347256"/>
                <a:gd name="connsiteX53" fmla="*/ 900341 w 1887010"/>
                <a:gd name="connsiteY53" fmla="*/ 156632 h 2347256"/>
                <a:gd name="connsiteX54" fmla="*/ 1494059 w 1887010"/>
                <a:gd name="connsiteY54" fmla="*/ 600770 h 2347256"/>
                <a:gd name="connsiteX55" fmla="*/ 1500963 w 1887010"/>
                <a:gd name="connsiteY55" fmla="*/ 681313 h 2347256"/>
                <a:gd name="connsiteX56" fmla="*/ 1719580 w 1887010"/>
                <a:gd name="connsiteY56" fmla="*/ 1021896 h 2347256"/>
                <a:gd name="connsiteX57" fmla="*/ 1744893 w 1887010"/>
                <a:gd name="connsiteY57" fmla="*/ 1038004 h 2347256"/>
                <a:gd name="connsiteX58" fmla="*/ 1742592 w 1887010"/>
                <a:gd name="connsiteY58" fmla="*/ 1067920 h 23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87010" h="2347256">
                  <a:moveTo>
                    <a:pt x="1843846" y="978172"/>
                  </a:moveTo>
                  <a:cubicBezTo>
                    <a:pt x="1827737" y="952859"/>
                    <a:pt x="1802424" y="932148"/>
                    <a:pt x="1774809" y="918340"/>
                  </a:cubicBezTo>
                  <a:cubicBezTo>
                    <a:pt x="1682760" y="870014"/>
                    <a:pt x="1620627" y="777965"/>
                    <a:pt x="1616024" y="674410"/>
                  </a:cubicBezTo>
                  <a:cubicBezTo>
                    <a:pt x="1613723" y="644494"/>
                    <a:pt x="1611422" y="612276"/>
                    <a:pt x="1606819" y="582360"/>
                  </a:cubicBezTo>
                  <a:cubicBezTo>
                    <a:pt x="1567698" y="336128"/>
                    <a:pt x="1411214" y="41571"/>
                    <a:pt x="900341" y="41571"/>
                  </a:cubicBezTo>
                  <a:lnTo>
                    <a:pt x="891136" y="41571"/>
                  </a:lnTo>
                  <a:cubicBezTo>
                    <a:pt x="435492" y="41571"/>
                    <a:pt x="78801" y="345333"/>
                    <a:pt x="44282" y="764158"/>
                  </a:cubicBezTo>
                  <a:cubicBezTo>
                    <a:pt x="30475" y="929846"/>
                    <a:pt x="69596" y="1097836"/>
                    <a:pt x="157043" y="1240513"/>
                  </a:cubicBezTo>
                  <a:cubicBezTo>
                    <a:pt x="299719" y="1468335"/>
                    <a:pt x="315828" y="1751386"/>
                    <a:pt x="200766" y="1993016"/>
                  </a:cubicBezTo>
                  <a:cubicBezTo>
                    <a:pt x="189260" y="2016028"/>
                    <a:pt x="193862" y="2041342"/>
                    <a:pt x="212272" y="2059751"/>
                  </a:cubicBezTo>
                  <a:cubicBezTo>
                    <a:pt x="400973" y="2225440"/>
                    <a:pt x="642603" y="2317490"/>
                    <a:pt x="895738" y="2319791"/>
                  </a:cubicBezTo>
                  <a:cubicBezTo>
                    <a:pt x="971679" y="2319791"/>
                    <a:pt x="1045318" y="2310586"/>
                    <a:pt x="1118958" y="2294477"/>
                  </a:cubicBezTo>
                  <a:cubicBezTo>
                    <a:pt x="1146573" y="2289875"/>
                    <a:pt x="1164983" y="2264561"/>
                    <a:pt x="1164983" y="2239248"/>
                  </a:cubicBezTo>
                  <a:lnTo>
                    <a:pt x="1164983" y="2002221"/>
                  </a:lnTo>
                  <a:cubicBezTo>
                    <a:pt x="1181091" y="2004522"/>
                    <a:pt x="1199501" y="2006823"/>
                    <a:pt x="1215610" y="2009124"/>
                  </a:cubicBezTo>
                  <a:cubicBezTo>
                    <a:pt x="1312261" y="2018329"/>
                    <a:pt x="1411214" y="2013727"/>
                    <a:pt x="1507866" y="1995317"/>
                  </a:cubicBezTo>
                  <a:cubicBezTo>
                    <a:pt x="1618325" y="1974606"/>
                    <a:pt x="1689663" y="1866448"/>
                    <a:pt x="1668952" y="1758290"/>
                  </a:cubicBezTo>
                  <a:cubicBezTo>
                    <a:pt x="1666651" y="1749085"/>
                    <a:pt x="1664350" y="1742181"/>
                    <a:pt x="1662049" y="1732976"/>
                  </a:cubicBezTo>
                  <a:cubicBezTo>
                    <a:pt x="1662049" y="1714567"/>
                    <a:pt x="1664350" y="1696157"/>
                    <a:pt x="1668952" y="1677747"/>
                  </a:cubicBezTo>
                  <a:lnTo>
                    <a:pt x="1675856" y="1650132"/>
                  </a:lnTo>
                  <a:cubicBezTo>
                    <a:pt x="1682760" y="1624819"/>
                    <a:pt x="1678157" y="1594903"/>
                    <a:pt x="1664350" y="1574191"/>
                  </a:cubicBezTo>
                  <a:cubicBezTo>
                    <a:pt x="1650543" y="1551179"/>
                    <a:pt x="1627530" y="1537372"/>
                    <a:pt x="1599915" y="1532769"/>
                  </a:cubicBezTo>
                  <a:cubicBezTo>
                    <a:pt x="1528577" y="1521263"/>
                    <a:pt x="1482553" y="1491347"/>
                    <a:pt x="1461842" y="1445322"/>
                  </a:cubicBezTo>
                  <a:cubicBezTo>
                    <a:pt x="1537782" y="1445322"/>
                    <a:pt x="1613723" y="1436117"/>
                    <a:pt x="1687362" y="1413105"/>
                  </a:cubicBezTo>
                  <a:cubicBezTo>
                    <a:pt x="1712676" y="1403900"/>
                    <a:pt x="1726483" y="1380888"/>
                    <a:pt x="1726483" y="1355574"/>
                  </a:cubicBezTo>
                  <a:lnTo>
                    <a:pt x="1719580" y="1219802"/>
                  </a:lnTo>
                  <a:cubicBezTo>
                    <a:pt x="1761002" y="1203693"/>
                    <a:pt x="1800123" y="1178380"/>
                    <a:pt x="1830039" y="1143861"/>
                  </a:cubicBezTo>
                  <a:cubicBezTo>
                    <a:pt x="1869160" y="1097836"/>
                    <a:pt x="1876063" y="1031101"/>
                    <a:pt x="1843846" y="978172"/>
                  </a:cubicBezTo>
                  <a:close/>
                  <a:moveTo>
                    <a:pt x="1742592" y="1067920"/>
                  </a:moveTo>
                  <a:cubicBezTo>
                    <a:pt x="1714977" y="1095535"/>
                    <a:pt x="1680459" y="1116246"/>
                    <a:pt x="1641338" y="1123150"/>
                  </a:cubicBezTo>
                  <a:cubicBezTo>
                    <a:pt x="1616024" y="1130054"/>
                    <a:pt x="1599915" y="1155367"/>
                    <a:pt x="1599915" y="1180681"/>
                  </a:cubicBezTo>
                  <a:lnTo>
                    <a:pt x="1606819" y="1314152"/>
                  </a:lnTo>
                  <a:cubicBezTo>
                    <a:pt x="1553891" y="1325658"/>
                    <a:pt x="1500963" y="1330261"/>
                    <a:pt x="1445733" y="1327960"/>
                  </a:cubicBezTo>
                  <a:cubicBezTo>
                    <a:pt x="1413516" y="1325658"/>
                    <a:pt x="1381298" y="1341767"/>
                    <a:pt x="1360587" y="1367080"/>
                  </a:cubicBezTo>
                  <a:cubicBezTo>
                    <a:pt x="1339876" y="1394695"/>
                    <a:pt x="1332972" y="1429214"/>
                    <a:pt x="1344479" y="1461431"/>
                  </a:cubicBezTo>
                  <a:cubicBezTo>
                    <a:pt x="1360587" y="1514359"/>
                    <a:pt x="1411214" y="1606409"/>
                    <a:pt x="1558493" y="1638626"/>
                  </a:cubicBezTo>
                  <a:lnTo>
                    <a:pt x="1556192" y="1647831"/>
                  </a:lnTo>
                  <a:cubicBezTo>
                    <a:pt x="1546987" y="1684651"/>
                    <a:pt x="1544686" y="1721470"/>
                    <a:pt x="1551590" y="1758290"/>
                  </a:cubicBezTo>
                  <a:cubicBezTo>
                    <a:pt x="1551590" y="1760591"/>
                    <a:pt x="1553891" y="1762893"/>
                    <a:pt x="1553891" y="1765194"/>
                  </a:cubicBezTo>
                  <a:cubicBezTo>
                    <a:pt x="1563096" y="1790507"/>
                    <a:pt x="1560795" y="1815821"/>
                    <a:pt x="1546987" y="1838833"/>
                  </a:cubicBezTo>
                  <a:cubicBezTo>
                    <a:pt x="1535481" y="1861845"/>
                    <a:pt x="1512469" y="1877954"/>
                    <a:pt x="1487155" y="1882557"/>
                  </a:cubicBezTo>
                  <a:cubicBezTo>
                    <a:pt x="1402009" y="1898665"/>
                    <a:pt x="1312261" y="1900966"/>
                    <a:pt x="1224815" y="1894063"/>
                  </a:cubicBezTo>
                  <a:cubicBezTo>
                    <a:pt x="1137368" y="1887159"/>
                    <a:pt x="1054523" y="1864147"/>
                    <a:pt x="976281" y="1822725"/>
                  </a:cubicBezTo>
                  <a:cubicBezTo>
                    <a:pt x="927956" y="1799712"/>
                    <a:pt x="886533" y="1762893"/>
                    <a:pt x="854316" y="1719169"/>
                  </a:cubicBezTo>
                  <a:cubicBezTo>
                    <a:pt x="835906" y="1691554"/>
                    <a:pt x="801388" y="1684651"/>
                    <a:pt x="773773" y="1703060"/>
                  </a:cubicBezTo>
                  <a:cubicBezTo>
                    <a:pt x="746158" y="1721470"/>
                    <a:pt x="739255" y="1755989"/>
                    <a:pt x="757664" y="1783604"/>
                  </a:cubicBezTo>
                  <a:cubicBezTo>
                    <a:pt x="799087" y="1843436"/>
                    <a:pt x="856617" y="1891762"/>
                    <a:pt x="921052" y="1926280"/>
                  </a:cubicBezTo>
                  <a:cubicBezTo>
                    <a:pt x="962474" y="1949292"/>
                    <a:pt x="1003896" y="1965401"/>
                    <a:pt x="1047620" y="1979208"/>
                  </a:cubicBezTo>
                  <a:lnTo>
                    <a:pt x="1047620" y="2193223"/>
                  </a:lnTo>
                  <a:cubicBezTo>
                    <a:pt x="684025" y="2255356"/>
                    <a:pt x="410178" y="2073559"/>
                    <a:pt x="322732" y="2002221"/>
                  </a:cubicBezTo>
                  <a:cubicBezTo>
                    <a:pt x="433191" y="1732976"/>
                    <a:pt x="407877" y="1426913"/>
                    <a:pt x="253695" y="1180681"/>
                  </a:cubicBezTo>
                  <a:cubicBezTo>
                    <a:pt x="180055" y="1058715"/>
                    <a:pt x="147838" y="916039"/>
                    <a:pt x="159344" y="773363"/>
                  </a:cubicBezTo>
                  <a:cubicBezTo>
                    <a:pt x="189260" y="416672"/>
                    <a:pt x="495324" y="156632"/>
                    <a:pt x="891136" y="156632"/>
                  </a:cubicBezTo>
                  <a:lnTo>
                    <a:pt x="900341" y="156632"/>
                  </a:lnTo>
                  <a:cubicBezTo>
                    <a:pt x="1250128" y="156632"/>
                    <a:pt x="1445733" y="301610"/>
                    <a:pt x="1494059" y="600770"/>
                  </a:cubicBezTo>
                  <a:cubicBezTo>
                    <a:pt x="1498661" y="628385"/>
                    <a:pt x="1500963" y="653698"/>
                    <a:pt x="1500963" y="681313"/>
                  </a:cubicBezTo>
                  <a:cubicBezTo>
                    <a:pt x="1507866" y="826291"/>
                    <a:pt x="1590711" y="955160"/>
                    <a:pt x="1719580" y="1021896"/>
                  </a:cubicBezTo>
                  <a:cubicBezTo>
                    <a:pt x="1728785" y="1026498"/>
                    <a:pt x="1737989" y="1031101"/>
                    <a:pt x="1744893" y="1038004"/>
                  </a:cubicBezTo>
                  <a:cubicBezTo>
                    <a:pt x="1751797" y="1047209"/>
                    <a:pt x="1749495" y="1058715"/>
                    <a:pt x="1742592" y="1067920"/>
                  </a:cubicBezTo>
                  <a:close/>
                </a:path>
              </a:pathLst>
            </a:custGeom>
            <a:solidFill>
              <a:schemeClr val="tx2"/>
            </a:solidFill>
            <a:ln w="22942" cap="flat">
              <a:noFill/>
              <a:prstDash val="solid"/>
              <a:miter/>
            </a:ln>
          </p:spPr>
          <p:txBody>
            <a:bodyPr rtlCol="0" anchor="ctr"/>
            <a:lstStyle/>
            <a:p>
              <a:endParaRPr lang="en-GB"/>
            </a:p>
          </p:txBody>
        </p:sp>
      </p:grpSp>
      <p:pic>
        <p:nvPicPr>
          <p:cNvPr id="15" name="Graphic 14" descr="Speaker Phone">
            <a:extLst>
              <a:ext uri="{FF2B5EF4-FFF2-40B4-BE49-F238E27FC236}">
                <a16:creationId xmlns:a16="http://schemas.microsoft.com/office/drawing/2014/main" id="{03707E6D-D265-4343-98FB-36E8201FFE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9644" y="5800225"/>
            <a:ext cx="1054650" cy="963384"/>
          </a:xfrm>
          <a:prstGeom prst="rect">
            <a:avLst/>
          </a:prstGeom>
        </p:spPr>
      </p:pic>
      <p:pic>
        <p:nvPicPr>
          <p:cNvPr id="26" name="Graphic 25" descr="Monitor">
            <a:extLst>
              <a:ext uri="{FF2B5EF4-FFF2-40B4-BE49-F238E27FC236}">
                <a16:creationId xmlns:a16="http://schemas.microsoft.com/office/drawing/2014/main" id="{FD445DC8-0360-1942-B159-DCC037550E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8299" y="5800225"/>
            <a:ext cx="839305" cy="954107"/>
          </a:xfrm>
          <a:prstGeom prst="rect">
            <a:avLst/>
          </a:prstGeom>
        </p:spPr>
      </p:pic>
      <p:pic>
        <p:nvPicPr>
          <p:cNvPr id="27" name="Graphic 26" descr="Board Room">
            <a:extLst>
              <a:ext uri="{FF2B5EF4-FFF2-40B4-BE49-F238E27FC236}">
                <a16:creationId xmlns:a16="http://schemas.microsoft.com/office/drawing/2014/main" id="{D914EFC8-7BB7-FC4B-B93E-ADAA847A6C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44421" y="5718322"/>
            <a:ext cx="1002547" cy="1139678"/>
          </a:xfrm>
          <a:prstGeom prst="rect">
            <a:avLst/>
          </a:prstGeom>
        </p:spPr>
      </p:pic>
    </p:spTree>
    <p:extLst>
      <p:ext uri="{BB962C8B-B14F-4D97-AF65-F5344CB8AC3E}">
        <p14:creationId xmlns:p14="http://schemas.microsoft.com/office/powerpoint/2010/main" val="257476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2DCF-E421-4C10-B571-001725C9A71D}"/>
              </a:ext>
            </a:extLst>
          </p:cNvPr>
          <p:cNvSpPr>
            <a:spLocks noGrp="1"/>
          </p:cNvSpPr>
          <p:nvPr>
            <p:ph type="title"/>
          </p:nvPr>
        </p:nvSpPr>
        <p:spPr/>
        <p:txBody>
          <a:bodyPr/>
          <a:lstStyle/>
          <a:p>
            <a:r>
              <a:rPr lang="en-US" dirty="0"/>
              <a:t>Merging Audio and Video:</a:t>
            </a:r>
          </a:p>
        </p:txBody>
      </p:sp>
      <p:sp>
        <p:nvSpPr>
          <p:cNvPr id="3" name="Content Placeholder 2">
            <a:extLst>
              <a:ext uri="{FF2B5EF4-FFF2-40B4-BE49-F238E27FC236}">
                <a16:creationId xmlns:a16="http://schemas.microsoft.com/office/drawing/2014/main" id="{FEC5887F-B3D5-49F1-9BE7-E784E04E1032}"/>
              </a:ext>
            </a:extLst>
          </p:cNvPr>
          <p:cNvSpPr>
            <a:spLocks noGrp="1"/>
          </p:cNvSpPr>
          <p:nvPr>
            <p:ph idx="1"/>
          </p:nvPr>
        </p:nvSpPr>
        <p:spPr>
          <a:xfrm>
            <a:off x="579159" y="2077993"/>
            <a:ext cx="5464454" cy="3728329"/>
          </a:xfrm>
        </p:spPr>
        <p:txBody>
          <a:bodyPr/>
          <a:lstStyle/>
          <a:p>
            <a:pPr>
              <a:lnSpc>
                <a:spcPct val="100000"/>
              </a:lnSpc>
            </a:pPr>
            <a:r>
              <a:rPr lang="en-US" sz="2175" dirty="0"/>
              <a:t>If you joined by mobile device &amp; computer, please enter </a:t>
            </a:r>
            <a:r>
              <a:rPr lang="en-US" sz="2175" b="1" dirty="0"/>
              <a:t>#Participant ID# </a:t>
            </a:r>
            <a:r>
              <a:rPr lang="en-US" sz="2175" dirty="0"/>
              <a:t>on your phone to merge your two devices together</a:t>
            </a:r>
          </a:p>
          <a:p>
            <a:pPr>
              <a:lnSpc>
                <a:spcPct val="100000"/>
              </a:lnSpc>
            </a:pPr>
            <a:endParaRPr lang="en-US" sz="2175" dirty="0"/>
          </a:p>
          <a:p>
            <a:pPr>
              <a:lnSpc>
                <a:spcPct val="100000"/>
              </a:lnSpc>
            </a:pPr>
            <a:r>
              <a:rPr lang="en-US" sz="2175" dirty="0"/>
              <a:t>Locate your </a:t>
            </a:r>
            <a:r>
              <a:rPr lang="en-US" sz="2175" b="1" dirty="0"/>
              <a:t>Participant ID </a:t>
            </a:r>
            <a:r>
              <a:rPr lang="en-US" sz="2175" dirty="0"/>
              <a:t>by clicking on 'more information' in the top left corner</a:t>
            </a:r>
            <a:endParaRPr lang="en-US" dirty="0"/>
          </a:p>
        </p:txBody>
      </p:sp>
      <p:pic>
        <p:nvPicPr>
          <p:cNvPr id="4" name="Picture 3">
            <a:extLst>
              <a:ext uri="{FF2B5EF4-FFF2-40B4-BE49-F238E27FC236}">
                <a16:creationId xmlns:a16="http://schemas.microsoft.com/office/drawing/2014/main" id="{E118A6CD-F98F-4052-890A-9ABC7839B6CD}"/>
              </a:ext>
            </a:extLst>
          </p:cNvPr>
          <p:cNvPicPr>
            <a:picLocks noChangeAspect="1"/>
          </p:cNvPicPr>
          <p:nvPr/>
        </p:nvPicPr>
        <p:blipFill>
          <a:blip r:embed="rId3"/>
          <a:stretch>
            <a:fillRect/>
          </a:stretch>
        </p:blipFill>
        <p:spPr>
          <a:xfrm>
            <a:off x="6249970" y="2579422"/>
            <a:ext cx="2265380" cy="2000912"/>
          </a:xfrm>
          <a:prstGeom prst="rect">
            <a:avLst/>
          </a:prstGeom>
        </p:spPr>
      </p:pic>
    </p:spTree>
    <p:extLst>
      <p:ext uri="{BB962C8B-B14F-4D97-AF65-F5344CB8AC3E}">
        <p14:creationId xmlns:p14="http://schemas.microsoft.com/office/powerpoint/2010/main" val="2986991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973AF3C-5489-4FB8-B21A-DDD23653C0CC}"/>
              </a:ext>
            </a:extLst>
          </p:cNvPr>
          <p:cNvGrpSpPr/>
          <p:nvPr/>
        </p:nvGrpSpPr>
        <p:grpSpPr>
          <a:xfrm>
            <a:off x="893386" y="2128189"/>
            <a:ext cx="7178097" cy="1191634"/>
            <a:chOff x="829723" y="2452280"/>
            <a:chExt cx="7178097" cy="1191634"/>
          </a:xfrm>
        </p:grpSpPr>
        <p:sp>
          <p:nvSpPr>
            <p:cNvPr id="10" name="Rectangle 9">
              <a:extLst>
                <a:ext uri="{FF2B5EF4-FFF2-40B4-BE49-F238E27FC236}">
                  <a16:creationId xmlns:a16="http://schemas.microsoft.com/office/drawing/2014/main" id="{29619A53-23E2-4B6D-B792-AADDF9B386C8}"/>
                </a:ext>
              </a:extLst>
            </p:cNvPr>
            <p:cNvSpPr/>
            <p:nvPr/>
          </p:nvSpPr>
          <p:spPr>
            <a:xfrm>
              <a:off x="2468321" y="2751475"/>
              <a:ext cx="4185431" cy="580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 60">
              <a:extLst>
                <a:ext uri="{FF2B5EF4-FFF2-40B4-BE49-F238E27FC236}">
                  <a16:creationId xmlns:a16="http://schemas.microsoft.com/office/drawing/2014/main" id="{68A6847F-B239-41BA-9E63-77437447A623}"/>
                </a:ext>
              </a:extLst>
            </p:cNvPr>
            <p:cNvSpPr/>
            <p:nvPr/>
          </p:nvSpPr>
          <p:spPr>
            <a:xfrm>
              <a:off x="1830387" y="2493962"/>
              <a:ext cx="3822701" cy="3693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382586" marR="39686" lvl="0" indent="-342900">
                <a:spcBef>
                  <a:spcPts val="500"/>
                </a:spcBef>
                <a:buClr>
                  <a:schemeClr val="tx1"/>
                </a:buClr>
                <a:buSzPct val="75000"/>
                <a:buFont typeface="Wingdings" panose="05000000000000000000" pitchFamily="2" charset="2"/>
                <a:buChar char="§"/>
                <a:defRPr sz="1800">
                  <a:uFillTx/>
                </a:defRPr>
              </a:pPr>
              <a:endParaRPr sz="2400">
                <a:solidFill>
                  <a:schemeClr val="accent5"/>
                </a:solidFill>
                <a:uFill>
                  <a:solidFill>
                    <a:srgbClr val="FFFFFF"/>
                  </a:solidFill>
                </a:uFill>
                <a:latin typeface="+mn-lt"/>
                <a:ea typeface="+mn-ea"/>
                <a:cs typeface="+mn-cs"/>
                <a:sym typeface="Helvetica"/>
              </a:endParaRPr>
            </a:p>
          </p:txBody>
        </p:sp>
        <p:sp>
          <p:nvSpPr>
            <p:cNvPr id="3" name="Shape 176">
              <a:extLst>
                <a:ext uri="{FF2B5EF4-FFF2-40B4-BE49-F238E27FC236}">
                  <a16:creationId xmlns:a16="http://schemas.microsoft.com/office/drawing/2014/main" id="{69A7F4D5-4BE6-40CE-A583-A4A0A9C2249D}"/>
                </a:ext>
              </a:extLst>
            </p:cNvPr>
            <p:cNvSpPr/>
            <p:nvPr/>
          </p:nvSpPr>
          <p:spPr>
            <a:xfrm>
              <a:off x="829723" y="2751475"/>
              <a:ext cx="1725175"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buClr>
                  <a:srgbClr val="FFFB00"/>
                </a:buClr>
                <a:buFont typeface="Arial"/>
                <a:defRPr sz="2000" b="1">
                  <a:solidFill>
                    <a:srgbClr val="FFFB00"/>
                  </a:solidFill>
                  <a:uFill>
                    <a:solidFill>
                      <a:srgbClr val="FFFB00"/>
                    </a:solidFill>
                  </a:uFill>
                  <a:latin typeface="Arial"/>
                  <a:ea typeface="Arial"/>
                  <a:cs typeface="Arial"/>
                  <a:sym typeface="Arial"/>
                </a:defRPr>
              </a:lvl1pPr>
            </a:lstStyle>
            <a:p>
              <a:pPr lvl="0" algn="ctr">
                <a:defRPr sz="1800" b="0">
                  <a:solidFill>
                    <a:srgbClr val="000000"/>
                  </a:solidFill>
                  <a:uFillTx/>
                </a:defRPr>
              </a:pPr>
              <a:r>
                <a:rPr b="1" dirty="0">
                  <a:solidFill>
                    <a:schemeClr val="accent4"/>
                  </a:solidFill>
                  <a:uFill>
                    <a:solidFill>
                      <a:srgbClr val="FFFB00"/>
                    </a:solidFill>
                  </a:uFill>
                  <a:latin typeface="+mn-lt"/>
                </a:rPr>
                <a:t>Not at all convinced</a:t>
              </a:r>
            </a:p>
          </p:txBody>
        </p:sp>
        <p:sp>
          <p:nvSpPr>
            <p:cNvPr id="4" name="Shape 177">
              <a:extLst>
                <a:ext uri="{FF2B5EF4-FFF2-40B4-BE49-F238E27FC236}">
                  <a16:creationId xmlns:a16="http://schemas.microsoft.com/office/drawing/2014/main" id="{3E5417BB-1A1F-461F-AF62-DD184BF2B330}"/>
                </a:ext>
              </a:extLst>
            </p:cNvPr>
            <p:cNvSpPr/>
            <p:nvPr/>
          </p:nvSpPr>
          <p:spPr>
            <a:xfrm>
              <a:off x="6547319" y="2857450"/>
              <a:ext cx="1460501" cy="6155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buClr>
                  <a:srgbClr val="FFFB00"/>
                </a:buClr>
                <a:buFont typeface="Arial"/>
                <a:defRPr sz="1800">
                  <a:uFillTx/>
                </a:defRPr>
              </a:pPr>
              <a:r>
                <a:rPr sz="2000" b="1" dirty="0">
                  <a:solidFill>
                    <a:schemeClr val="accent4"/>
                  </a:solidFill>
                  <a:uFill>
                    <a:solidFill>
                      <a:srgbClr val="FFFB00"/>
                    </a:solidFill>
                  </a:uFill>
                  <a:ea typeface="Arial"/>
                  <a:cs typeface="Arial"/>
                  <a:sym typeface="Arial"/>
                </a:rPr>
                <a:t>Totally</a:t>
              </a:r>
            </a:p>
            <a:p>
              <a:pPr lvl="0" algn="ctr">
                <a:buClr>
                  <a:srgbClr val="FFFB00"/>
                </a:buClr>
                <a:buFont typeface="Arial"/>
                <a:defRPr sz="1800">
                  <a:uFillTx/>
                </a:defRPr>
              </a:pPr>
              <a:r>
                <a:rPr sz="2000" b="1" dirty="0">
                  <a:solidFill>
                    <a:schemeClr val="accent4"/>
                  </a:solidFill>
                  <a:uFill>
                    <a:solidFill>
                      <a:srgbClr val="FFFB00"/>
                    </a:solidFill>
                  </a:uFill>
                  <a:ea typeface="Arial"/>
                  <a:cs typeface="Arial"/>
                  <a:sym typeface="Arial"/>
                </a:rPr>
                <a:t>convinced</a:t>
              </a:r>
            </a:p>
          </p:txBody>
        </p:sp>
        <p:sp>
          <p:nvSpPr>
            <p:cNvPr id="5" name="Shape 178">
              <a:extLst>
                <a:ext uri="{FF2B5EF4-FFF2-40B4-BE49-F238E27FC236}">
                  <a16:creationId xmlns:a16="http://schemas.microsoft.com/office/drawing/2014/main" id="{CC2492C7-7574-4493-9774-52D256A813A5}"/>
                </a:ext>
              </a:extLst>
            </p:cNvPr>
            <p:cNvSpPr/>
            <p:nvPr/>
          </p:nvSpPr>
          <p:spPr>
            <a:xfrm>
              <a:off x="2513210" y="2922103"/>
              <a:ext cx="3915639" cy="276999"/>
            </a:xfrm>
            <a:prstGeom prst="rect">
              <a:avLst/>
            </a:prstGeom>
            <a:noFill/>
            <a:ln w="12700">
              <a:noFill/>
              <a:miter lim="400000"/>
            </a:ln>
            <a:effectLst/>
            <a:extLst>
              <a:ext uri="{C572A759-6A51-4108-AA02-DFA0A04FC94B}">
                <ma14:wrappingTextBoxFlag xmlns="" xmlns:ma14="http://schemas.microsoft.com/office/mac/drawingml/2011/main" val="1"/>
              </a:ext>
            </a:extLst>
          </p:spPr>
          <p:txBody>
            <a:bodyPr wrap="square" lIns="0" tIns="0" rIns="0" bIns="0" anchor="ctr">
              <a:spAutoFit/>
            </a:bodyPr>
            <a:lstStyle>
              <a:lvl1pPr>
                <a:spcBef>
                  <a:spcPts val="1100"/>
                </a:spcBef>
                <a:buClr>
                  <a:srgbClr val="FFFB00"/>
                </a:buClr>
                <a:buFont typeface="Arial"/>
                <a:defRPr sz="2000" b="1">
                  <a:solidFill>
                    <a:srgbClr val="FFFB00"/>
                  </a:solidFill>
                  <a:effectLst>
                    <a:outerShdw blurRad="12700" dist="25400" dir="2700000" rotWithShape="0">
                      <a:srgbClr val="000000"/>
                    </a:outerShdw>
                  </a:effectLst>
                  <a:uFill>
                    <a:solidFill>
                      <a:srgbClr val="FFFB00"/>
                    </a:solidFill>
                  </a:uFill>
                  <a:latin typeface="Arial"/>
                  <a:ea typeface="Arial"/>
                  <a:cs typeface="Arial"/>
                  <a:sym typeface="Arial"/>
                </a:defRPr>
              </a:lvl1pPr>
            </a:lstStyle>
            <a:p>
              <a:pPr lvl="0" algn="ctr">
                <a:defRPr sz="1800" b="0">
                  <a:solidFill>
                    <a:srgbClr val="000000"/>
                  </a:solidFill>
                  <a:effectLst/>
                  <a:uFillTx/>
                </a:defRPr>
              </a:pPr>
              <a:r>
                <a:rPr b="1" dirty="0">
                  <a:solidFill>
                    <a:schemeClr val="bg1"/>
                  </a:solidFill>
                  <a:effectLst/>
                  <a:uFill>
                    <a:solidFill>
                      <a:srgbClr val="FFFB00"/>
                    </a:solidFill>
                  </a:uFill>
                  <a:latin typeface="+mj-lt"/>
                </a:rPr>
                <a:t>0   1   2   3   4   5   6   7   8   9   10</a:t>
              </a:r>
            </a:p>
          </p:txBody>
        </p:sp>
        <p:sp>
          <p:nvSpPr>
            <p:cNvPr id="6" name="Rectangle 5">
              <a:extLst>
                <a:ext uri="{FF2B5EF4-FFF2-40B4-BE49-F238E27FC236}">
                  <a16:creationId xmlns:a16="http://schemas.microsoft.com/office/drawing/2014/main" id="{494C7091-37CB-4236-B1A7-4918D7DC62BB}"/>
                </a:ext>
              </a:extLst>
            </p:cNvPr>
            <p:cNvSpPr/>
            <p:nvPr/>
          </p:nvSpPr>
          <p:spPr>
            <a:xfrm>
              <a:off x="1136180" y="2452280"/>
              <a:ext cx="6842795" cy="1191634"/>
            </a:xfrm>
            <a:prstGeom prst="rect">
              <a:avLst/>
            </a:pr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grpSp>
      <p:sp>
        <p:nvSpPr>
          <p:cNvPr id="8" name="Title 1">
            <a:extLst>
              <a:ext uri="{FF2B5EF4-FFF2-40B4-BE49-F238E27FC236}">
                <a16:creationId xmlns:a16="http://schemas.microsoft.com/office/drawing/2014/main" id="{F038FEB1-C160-4AF9-B054-8503B1F902B5}"/>
              </a:ext>
            </a:extLst>
          </p:cNvPr>
          <p:cNvSpPr txBox="1">
            <a:spLocks/>
          </p:cNvSpPr>
          <p:nvPr/>
        </p:nvSpPr>
        <p:spPr>
          <a:xfrm>
            <a:off x="1596401" y="633894"/>
            <a:ext cx="5951198" cy="701525"/>
          </a:xfrm>
          <a:prstGeom prst="rect">
            <a:avLst/>
          </a:prstGeom>
        </p:spPr>
        <p:txBody>
          <a:bodyPr vert="horz" lIns="91440" tIns="45720" rIns="91440" bIns="45720" rtlCol="0" anchor="ctr">
            <a:normAutofit/>
          </a:bodyPr>
          <a:lstStyle>
            <a:defPPr>
              <a:defRPr lang="en-US"/>
            </a:defPPr>
            <a:lvl1pPr algn="ctr" defTabSz="914400">
              <a:lnSpc>
                <a:spcPct val="90000"/>
              </a:lnSpc>
              <a:spcBef>
                <a:spcPct val="0"/>
              </a:spcBef>
              <a:buNone/>
              <a:defRPr sz="3200">
                <a:solidFill>
                  <a:schemeClr val="tx2"/>
                </a:solidFill>
                <a:latin typeface="+mj-lt"/>
                <a:ea typeface="+mj-ea"/>
                <a:cs typeface="+mj-cs"/>
              </a:defRPr>
            </a:lvl1pPr>
          </a:lstStyle>
          <a:p>
            <a:r>
              <a:rPr lang="en-US" dirty="0"/>
              <a:t>Assessing Conviction: Scaling </a:t>
            </a:r>
          </a:p>
        </p:txBody>
      </p:sp>
      <p:sp>
        <p:nvSpPr>
          <p:cNvPr id="11" name="TextBox 10">
            <a:extLst>
              <a:ext uri="{FF2B5EF4-FFF2-40B4-BE49-F238E27FC236}">
                <a16:creationId xmlns:a16="http://schemas.microsoft.com/office/drawing/2014/main" id="{5FD32A8D-BD4B-497D-BCB7-EC4C92D6A0B3}"/>
              </a:ext>
            </a:extLst>
          </p:cNvPr>
          <p:cNvSpPr txBox="1"/>
          <p:nvPr/>
        </p:nvSpPr>
        <p:spPr>
          <a:xfrm>
            <a:off x="1199843" y="3962400"/>
            <a:ext cx="7086313" cy="1569660"/>
          </a:xfrm>
          <a:prstGeom prst="rect">
            <a:avLst/>
          </a:prstGeom>
          <a:noFill/>
        </p:spPr>
        <p:txBody>
          <a:bodyPr wrap="square" rtlCol="0">
            <a:spAutoFit/>
          </a:bodyPr>
          <a:lstStyle/>
          <a:p>
            <a:r>
              <a:rPr lang="en-US" sz="3200" dirty="0">
                <a:solidFill>
                  <a:schemeClr val="accent4"/>
                </a:solidFill>
                <a:cs typeface="League Spartan Bold"/>
              </a:rPr>
              <a:t>“</a:t>
            </a:r>
            <a:r>
              <a:rPr lang="en-US" sz="3200" b="1" dirty="0">
                <a:solidFill>
                  <a:schemeClr val="accent4"/>
                </a:solidFill>
                <a:cs typeface="League Spartan Bold"/>
              </a:rPr>
              <a:t>On a scale of 0 – 10, how convinced are you </a:t>
            </a:r>
            <a:r>
              <a:rPr lang="en-US" sz="3200" dirty="0">
                <a:solidFill>
                  <a:schemeClr val="accent4"/>
                </a:solidFill>
                <a:cs typeface="League Spartan Bold"/>
              </a:rPr>
              <a:t>that you need to leave your job?”</a:t>
            </a:r>
          </a:p>
        </p:txBody>
      </p:sp>
      <p:pic>
        <p:nvPicPr>
          <p:cNvPr id="12" name="Graphic 11" descr="Speaker Phone">
            <a:extLst>
              <a:ext uri="{FF2B5EF4-FFF2-40B4-BE49-F238E27FC236}">
                <a16:creationId xmlns:a16="http://schemas.microsoft.com/office/drawing/2014/main" id="{42B2B420-EBD1-3D40-BB8F-CA31DF8689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1530" y="5800225"/>
            <a:ext cx="1198907" cy="963384"/>
          </a:xfrm>
          <a:prstGeom prst="rect">
            <a:avLst/>
          </a:prstGeom>
        </p:spPr>
      </p:pic>
      <p:pic>
        <p:nvPicPr>
          <p:cNvPr id="13" name="Graphic 12" descr="Monitor">
            <a:extLst>
              <a:ext uri="{FF2B5EF4-FFF2-40B4-BE49-F238E27FC236}">
                <a16:creationId xmlns:a16="http://schemas.microsoft.com/office/drawing/2014/main" id="{80D914CE-FD76-334D-9B5A-78DBB945FC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68912" y="5800225"/>
            <a:ext cx="954107" cy="954107"/>
          </a:xfrm>
          <a:prstGeom prst="rect">
            <a:avLst/>
          </a:prstGeom>
        </p:spPr>
      </p:pic>
      <p:pic>
        <p:nvPicPr>
          <p:cNvPr id="14" name="Graphic 13" descr="Board Room">
            <a:extLst>
              <a:ext uri="{FF2B5EF4-FFF2-40B4-BE49-F238E27FC236}">
                <a16:creationId xmlns:a16="http://schemas.microsoft.com/office/drawing/2014/main" id="{45248C8F-FB2C-1A4A-84D4-2EACE3CD7E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02126" y="5718322"/>
            <a:ext cx="1139678" cy="1139678"/>
          </a:xfrm>
          <a:prstGeom prst="rect">
            <a:avLst/>
          </a:prstGeom>
        </p:spPr>
      </p:pic>
    </p:spTree>
    <p:extLst>
      <p:ext uri="{BB962C8B-B14F-4D97-AF65-F5344CB8AC3E}">
        <p14:creationId xmlns:p14="http://schemas.microsoft.com/office/powerpoint/2010/main" val="376304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2BD30D1-2967-43D7-AFA6-30BC5B62D24A}"/>
              </a:ext>
            </a:extLst>
          </p:cNvPr>
          <p:cNvSpPr txBox="1">
            <a:spLocks/>
          </p:cNvSpPr>
          <p:nvPr/>
        </p:nvSpPr>
        <p:spPr>
          <a:xfrm>
            <a:off x="591657" y="2708021"/>
            <a:ext cx="7991363" cy="20603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chemeClr val="bg1"/>
                </a:solidFill>
                <a:latin typeface="League Spartan"/>
              </a:rPr>
              <a:t>Discover and Discuss  </a:t>
            </a:r>
            <a:r>
              <a:rPr lang="en-US" sz="5400" dirty="0">
                <a:solidFill>
                  <a:schemeClr val="accent1"/>
                </a:solidFill>
                <a:latin typeface="League Spartan"/>
              </a:rPr>
              <a:t>Confidence</a:t>
            </a:r>
          </a:p>
        </p:txBody>
      </p:sp>
    </p:spTree>
    <p:extLst>
      <p:ext uri="{BB962C8B-B14F-4D97-AF65-F5344CB8AC3E}">
        <p14:creationId xmlns:p14="http://schemas.microsoft.com/office/powerpoint/2010/main" val="372585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DFFF007-EAE9-4691-9E09-52370DDE249D}"/>
              </a:ext>
            </a:extLst>
          </p:cNvPr>
          <p:cNvCxnSpPr/>
          <p:nvPr/>
        </p:nvCxnSpPr>
        <p:spPr>
          <a:xfrm>
            <a:off x="8351117" y="-2367"/>
            <a:ext cx="34506" cy="685800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556FA4CF-9749-49C1-B9EF-FF52BC4F8DB1}"/>
              </a:ext>
            </a:extLst>
          </p:cNvPr>
          <p:cNvSpPr txBox="1"/>
          <p:nvPr/>
        </p:nvSpPr>
        <p:spPr>
          <a:xfrm>
            <a:off x="2097045" y="1446862"/>
            <a:ext cx="5395901" cy="984885"/>
          </a:xfrm>
          <a:prstGeom prst="rect">
            <a:avLst/>
          </a:prstGeom>
          <a:noFill/>
        </p:spPr>
        <p:txBody>
          <a:bodyPr wrap="square" rtlCol="0">
            <a:spAutoFit/>
          </a:bodyPr>
          <a:lstStyle/>
          <a:p>
            <a:r>
              <a:rPr lang="en-US" sz="2600" dirty="0">
                <a:solidFill>
                  <a:schemeClr val="accent4"/>
                </a:solidFill>
                <a:latin typeface="League Spartan Bold"/>
                <a:cs typeface="League Spartan Bold"/>
              </a:rPr>
              <a:t>“How</a:t>
            </a:r>
            <a:r>
              <a:rPr lang="en-US" sz="3200" dirty="0">
                <a:solidFill>
                  <a:schemeClr val="accent4"/>
                </a:solidFill>
                <a:latin typeface="League Spartan Bold"/>
                <a:cs typeface="League Spartan Bold"/>
              </a:rPr>
              <a:t> </a:t>
            </a:r>
            <a:r>
              <a:rPr lang="en-US" sz="3200" dirty="0">
                <a:solidFill>
                  <a:schemeClr val="accent1"/>
                </a:solidFill>
                <a:latin typeface="League Spartan Bold"/>
                <a:cs typeface="League Spartan Bold"/>
              </a:rPr>
              <a:t>sure</a:t>
            </a:r>
            <a:r>
              <a:rPr lang="en-US" sz="3200" dirty="0">
                <a:solidFill>
                  <a:schemeClr val="accent4"/>
                </a:solidFill>
                <a:latin typeface="League Spartan Bold"/>
                <a:cs typeface="League Spartan Bold"/>
              </a:rPr>
              <a:t> </a:t>
            </a:r>
            <a:r>
              <a:rPr lang="en-US" sz="2600" dirty="0">
                <a:solidFill>
                  <a:schemeClr val="accent4"/>
                </a:solidFill>
                <a:latin typeface="League Spartan Bold"/>
                <a:cs typeface="League Spartan Bold"/>
              </a:rPr>
              <a:t>are you that you can make this change?”</a:t>
            </a:r>
          </a:p>
        </p:txBody>
      </p:sp>
      <p:sp>
        <p:nvSpPr>
          <p:cNvPr id="4" name="TextBox 3">
            <a:extLst>
              <a:ext uri="{FF2B5EF4-FFF2-40B4-BE49-F238E27FC236}">
                <a16:creationId xmlns:a16="http://schemas.microsoft.com/office/drawing/2014/main" id="{82649CC8-F014-4559-B9EB-9BCE0C0689B0}"/>
              </a:ext>
            </a:extLst>
          </p:cNvPr>
          <p:cNvSpPr txBox="1"/>
          <p:nvPr/>
        </p:nvSpPr>
        <p:spPr>
          <a:xfrm>
            <a:off x="2079727" y="3521393"/>
            <a:ext cx="4982184" cy="1785104"/>
          </a:xfrm>
          <a:prstGeom prst="rect">
            <a:avLst/>
          </a:prstGeom>
          <a:noFill/>
        </p:spPr>
        <p:txBody>
          <a:bodyPr wrap="square" rtlCol="0">
            <a:spAutoFit/>
          </a:bodyPr>
          <a:lstStyle/>
          <a:p>
            <a:r>
              <a:rPr lang="en-US" sz="2600" b="1" dirty="0">
                <a:solidFill>
                  <a:schemeClr val="accent4"/>
                </a:solidFill>
                <a:latin typeface="League Spartan Bold"/>
                <a:cs typeface="League Spartan Bold"/>
              </a:rPr>
              <a:t>“How </a:t>
            </a:r>
            <a:r>
              <a:rPr lang="en-US" sz="3200" b="1" dirty="0">
                <a:solidFill>
                  <a:schemeClr val="accent1"/>
                </a:solidFill>
                <a:latin typeface="League Spartan Bold"/>
                <a:cs typeface="League Spartan Bold"/>
              </a:rPr>
              <a:t>easy or hard </a:t>
            </a:r>
            <a:r>
              <a:rPr lang="en-US" sz="2600" b="1" dirty="0">
                <a:solidFill>
                  <a:schemeClr val="accent4"/>
                </a:solidFill>
                <a:latin typeface="League Spartan Bold"/>
                <a:cs typeface="League Spartan Bold"/>
              </a:rPr>
              <a:t>do you think it is that you will be able to make this change?”</a:t>
            </a:r>
          </a:p>
        </p:txBody>
      </p:sp>
      <p:grpSp>
        <p:nvGrpSpPr>
          <p:cNvPr id="5" name="Graphic 19">
            <a:extLst>
              <a:ext uri="{FF2B5EF4-FFF2-40B4-BE49-F238E27FC236}">
                <a16:creationId xmlns:a16="http://schemas.microsoft.com/office/drawing/2014/main" id="{D3535AD8-FC0B-4183-92DE-A7BE6848B5EA}"/>
              </a:ext>
            </a:extLst>
          </p:cNvPr>
          <p:cNvGrpSpPr/>
          <p:nvPr/>
        </p:nvGrpSpPr>
        <p:grpSpPr>
          <a:xfrm>
            <a:off x="965569" y="3470310"/>
            <a:ext cx="914035" cy="998369"/>
            <a:chOff x="6106677" y="2335617"/>
            <a:chExt cx="2215798" cy="2347257"/>
          </a:xfrm>
        </p:grpSpPr>
        <p:sp>
          <p:nvSpPr>
            <p:cNvPr id="6" name="Freeform: Shape 5">
              <a:extLst>
                <a:ext uri="{FF2B5EF4-FFF2-40B4-BE49-F238E27FC236}">
                  <a16:creationId xmlns:a16="http://schemas.microsoft.com/office/drawing/2014/main" id="{C216C5C8-D4CA-4062-AF1F-B8BF6CEAE6F5}"/>
                </a:ext>
              </a:extLst>
            </p:cNvPr>
            <p:cNvSpPr/>
            <p:nvPr/>
          </p:nvSpPr>
          <p:spPr>
            <a:xfrm>
              <a:off x="7977290" y="3795573"/>
              <a:ext cx="345185" cy="207111"/>
            </a:xfrm>
            <a:custGeom>
              <a:avLst/>
              <a:gdLst>
                <a:gd name="connsiteX0" fmla="*/ 253984 w 345184"/>
                <a:gd name="connsiteY0" fmla="*/ 185575 h 207110"/>
                <a:gd name="connsiteX1" fmla="*/ 316117 w 345184"/>
                <a:gd name="connsiteY1" fmla="*/ 132647 h 207110"/>
                <a:gd name="connsiteX2" fmla="*/ 263189 w 345184"/>
                <a:gd name="connsiteY2" fmla="*/ 70513 h 207110"/>
                <a:gd name="connsiteX3" fmla="*/ 109006 w 345184"/>
                <a:gd name="connsiteY3" fmla="*/ 42898 h 207110"/>
                <a:gd name="connsiteX4" fmla="*/ 42271 w 345184"/>
                <a:gd name="connsiteY4" fmla="*/ 88923 h 207110"/>
                <a:gd name="connsiteX5" fmla="*/ 88295 w 345184"/>
                <a:gd name="connsiteY5" fmla="*/ 155659 h 207110"/>
                <a:gd name="connsiteX6" fmla="*/ 242478 w 345184"/>
                <a:gd name="connsiteY6" fmla="*/ 183274 h 207110"/>
                <a:gd name="connsiteX7" fmla="*/ 253984 w 345184"/>
                <a:gd name="connsiteY7" fmla="*/ 185575 h 20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184" h="207110">
                  <a:moveTo>
                    <a:pt x="253984" y="185575"/>
                  </a:moveTo>
                  <a:cubicBezTo>
                    <a:pt x="286201" y="187876"/>
                    <a:pt x="313816" y="164864"/>
                    <a:pt x="316117" y="132647"/>
                  </a:cubicBezTo>
                  <a:cubicBezTo>
                    <a:pt x="318418" y="100429"/>
                    <a:pt x="295406" y="72815"/>
                    <a:pt x="263189" y="70513"/>
                  </a:cubicBezTo>
                  <a:lnTo>
                    <a:pt x="109006" y="42898"/>
                  </a:lnTo>
                  <a:cubicBezTo>
                    <a:pt x="76789" y="35995"/>
                    <a:pt x="46873" y="56706"/>
                    <a:pt x="42271" y="88923"/>
                  </a:cubicBezTo>
                  <a:cubicBezTo>
                    <a:pt x="37668" y="121140"/>
                    <a:pt x="56078" y="151056"/>
                    <a:pt x="88295" y="155659"/>
                  </a:cubicBezTo>
                  <a:lnTo>
                    <a:pt x="242478" y="183274"/>
                  </a:lnTo>
                  <a:cubicBezTo>
                    <a:pt x="247080" y="185575"/>
                    <a:pt x="251683" y="185575"/>
                    <a:pt x="253984" y="185575"/>
                  </a:cubicBezTo>
                  <a:close/>
                </a:path>
              </a:pathLst>
            </a:custGeom>
            <a:solidFill>
              <a:schemeClr val="accent1"/>
            </a:solidFill>
            <a:ln w="2294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BE6A8D23-210B-4EF1-B25E-6ED240E15443}"/>
                </a:ext>
              </a:extLst>
            </p:cNvPr>
            <p:cNvSpPr/>
            <p:nvPr/>
          </p:nvSpPr>
          <p:spPr>
            <a:xfrm>
              <a:off x="7851591" y="3973723"/>
              <a:ext cx="253136" cy="299160"/>
            </a:xfrm>
            <a:custGeom>
              <a:avLst/>
              <a:gdLst>
                <a:gd name="connsiteX0" fmla="*/ 121945 w 253135"/>
                <a:gd name="connsiteY0" fmla="*/ 246753 h 299160"/>
                <a:gd name="connsiteX1" fmla="*/ 202489 w 253135"/>
                <a:gd name="connsiteY1" fmla="*/ 258259 h 299160"/>
                <a:gd name="connsiteX2" fmla="*/ 220898 w 253135"/>
                <a:gd name="connsiteY2" fmla="*/ 189222 h 299160"/>
                <a:gd name="connsiteX3" fmla="*/ 147259 w 253135"/>
                <a:gd name="connsiteY3" fmla="*/ 69558 h 299160"/>
                <a:gd name="connsiteX4" fmla="*/ 69017 w 253135"/>
                <a:gd name="connsiteY4" fmla="*/ 51149 h 299160"/>
                <a:gd name="connsiteX5" fmla="*/ 50607 w 253135"/>
                <a:gd name="connsiteY5" fmla="*/ 129390 h 299160"/>
                <a:gd name="connsiteX6" fmla="*/ 121945 w 253135"/>
                <a:gd name="connsiteY6" fmla="*/ 246753 h 2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35" h="299160">
                  <a:moveTo>
                    <a:pt x="121945" y="246753"/>
                  </a:moveTo>
                  <a:cubicBezTo>
                    <a:pt x="140355" y="272067"/>
                    <a:pt x="177175" y="276669"/>
                    <a:pt x="202489" y="258259"/>
                  </a:cubicBezTo>
                  <a:cubicBezTo>
                    <a:pt x="223199" y="242151"/>
                    <a:pt x="230103" y="212235"/>
                    <a:pt x="220898" y="189222"/>
                  </a:cubicBezTo>
                  <a:lnTo>
                    <a:pt x="147259" y="69558"/>
                  </a:lnTo>
                  <a:cubicBezTo>
                    <a:pt x="131150" y="41944"/>
                    <a:pt x="94330" y="32739"/>
                    <a:pt x="69017" y="51149"/>
                  </a:cubicBezTo>
                  <a:cubicBezTo>
                    <a:pt x="43703" y="69558"/>
                    <a:pt x="32197" y="104077"/>
                    <a:pt x="50607" y="129390"/>
                  </a:cubicBezTo>
                  <a:lnTo>
                    <a:pt x="121945" y="246753"/>
                  </a:lnTo>
                  <a:close/>
                </a:path>
              </a:pathLst>
            </a:custGeom>
            <a:solidFill>
              <a:schemeClr val="accent1"/>
            </a:solidFill>
            <a:ln w="22942"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412B2DB-A0D3-4819-BDE6-B2477BEE001C}"/>
                </a:ext>
              </a:extLst>
            </p:cNvPr>
            <p:cNvSpPr/>
            <p:nvPr/>
          </p:nvSpPr>
          <p:spPr>
            <a:xfrm>
              <a:off x="7928983" y="3504953"/>
              <a:ext cx="299160" cy="276148"/>
            </a:xfrm>
            <a:custGeom>
              <a:avLst/>
              <a:gdLst>
                <a:gd name="connsiteX0" fmla="*/ 99783 w 299160"/>
                <a:gd name="connsiteY0" fmla="*/ 241470 h 276147"/>
                <a:gd name="connsiteX1" fmla="*/ 134301 w 299160"/>
                <a:gd name="connsiteY1" fmla="*/ 229963 h 276147"/>
                <a:gd name="connsiteX2" fmla="*/ 244761 w 299160"/>
                <a:gd name="connsiteY2" fmla="*/ 144818 h 276147"/>
                <a:gd name="connsiteX3" fmla="*/ 256267 w 299160"/>
                <a:gd name="connsiteY3" fmla="*/ 64275 h 276147"/>
                <a:gd name="connsiteX4" fmla="*/ 175724 w 299160"/>
                <a:gd name="connsiteY4" fmla="*/ 52768 h 276147"/>
                <a:gd name="connsiteX5" fmla="*/ 175724 w 299160"/>
                <a:gd name="connsiteY5" fmla="*/ 52768 h 276147"/>
                <a:gd name="connsiteX6" fmla="*/ 65264 w 299160"/>
                <a:gd name="connsiteY6" fmla="*/ 137914 h 276147"/>
                <a:gd name="connsiteX7" fmla="*/ 53758 w 299160"/>
                <a:gd name="connsiteY7" fmla="*/ 218457 h 276147"/>
                <a:gd name="connsiteX8" fmla="*/ 99783 w 299160"/>
                <a:gd name="connsiteY8" fmla="*/ 241470 h 27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0" h="276147">
                  <a:moveTo>
                    <a:pt x="99783" y="241470"/>
                  </a:moveTo>
                  <a:cubicBezTo>
                    <a:pt x="113590" y="241470"/>
                    <a:pt x="125097" y="236867"/>
                    <a:pt x="134301" y="229963"/>
                  </a:cubicBezTo>
                  <a:lnTo>
                    <a:pt x="244761" y="144818"/>
                  </a:lnTo>
                  <a:cubicBezTo>
                    <a:pt x="270074" y="126408"/>
                    <a:pt x="274677" y="89588"/>
                    <a:pt x="256267" y="64275"/>
                  </a:cubicBezTo>
                  <a:cubicBezTo>
                    <a:pt x="237857" y="38961"/>
                    <a:pt x="201037" y="34359"/>
                    <a:pt x="175724" y="52768"/>
                  </a:cubicBezTo>
                  <a:lnTo>
                    <a:pt x="175724" y="52768"/>
                  </a:lnTo>
                  <a:lnTo>
                    <a:pt x="65264" y="137914"/>
                  </a:lnTo>
                  <a:cubicBezTo>
                    <a:pt x="39951" y="156324"/>
                    <a:pt x="33047" y="193144"/>
                    <a:pt x="53758" y="218457"/>
                  </a:cubicBezTo>
                  <a:cubicBezTo>
                    <a:pt x="62963" y="232265"/>
                    <a:pt x="81373" y="241470"/>
                    <a:pt x="99783" y="241470"/>
                  </a:cubicBezTo>
                  <a:close/>
                </a:path>
              </a:pathLst>
            </a:custGeom>
            <a:solidFill>
              <a:schemeClr val="accent1"/>
            </a:solidFill>
            <a:ln w="2294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B32FF9B6-72F9-4FC1-B470-2F2AC70C52A3}"/>
                </a:ext>
              </a:extLst>
            </p:cNvPr>
            <p:cNvSpPr/>
            <p:nvPr/>
          </p:nvSpPr>
          <p:spPr>
            <a:xfrm>
              <a:off x="6106677" y="2335617"/>
              <a:ext cx="1887009" cy="2347257"/>
            </a:xfrm>
            <a:custGeom>
              <a:avLst/>
              <a:gdLst>
                <a:gd name="connsiteX0" fmla="*/ 1843846 w 1887010"/>
                <a:gd name="connsiteY0" fmla="*/ 978172 h 2347256"/>
                <a:gd name="connsiteX1" fmla="*/ 1774809 w 1887010"/>
                <a:gd name="connsiteY1" fmla="*/ 918340 h 2347256"/>
                <a:gd name="connsiteX2" fmla="*/ 1616024 w 1887010"/>
                <a:gd name="connsiteY2" fmla="*/ 674410 h 2347256"/>
                <a:gd name="connsiteX3" fmla="*/ 1606819 w 1887010"/>
                <a:gd name="connsiteY3" fmla="*/ 582360 h 2347256"/>
                <a:gd name="connsiteX4" fmla="*/ 900341 w 1887010"/>
                <a:gd name="connsiteY4" fmla="*/ 41571 h 2347256"/>
                <a:gd name="connsiteX5" fmla="*/ 891136 w 1887010"/>
                <a:gd name="connsiteY5" fmla="*/ 41571 h 2347256"/>
                <a:gd name="connsiteX6" fmla="*/ 44282 w 1887010"/>
                <a:gd name="connsiteY6" fmla="*/ 764158 h 2347256"/>
                <a:gd name="connsiteX7" fmla="*/ 157043 w 1887010"/>
                <a:gd name="connsiteY7" fmla="*/ 1240513 h 2347256"/>
                <a:gd name="connsiteX8" fmla="*/ 200766 w 1887010"/>
                <a:gd name="connsiteY8" fmla="*/ 1993016 h 2347256"/>
                <a:gd name="connsiteX9" fmla="*/ 212272 w 1887010"/>
                <a:gd name="connsiteY9" fmla="*/ 2059751 h 2347256"/>
                <a:gd name="connsiteX10" fmla="*/ 895738 w 1887010"/>
                <a:gd name="connsiteY10" fmla="*/ 2319791 h 2347256"/>
                <a:gd name="connsiteX11" fmla="*/ 1118958 w 1887010"/>
                <a:gd name="connsiteY11" fmla="*/ 2294477 h 2347256"/>
                <a:gd name="connsiteX12" fmla="*/ 1164983 w 1887010"/>
                <a:gd name="connsiteY12" fmla="*/ 2239248 h 2347256"/>
                <a:gd name="connsiteX13" fmla="*/ 1164983 w 1887010"/>
                <a:gd name="connsiteY13" fmla="*/ 2002221 h 2347256"/>
                <a:gd name="connsiteX14" fmla="*/ 1215610 w 1887010"/>
                <a:gd name="connsiteY14" fmla="*/ 2009124 h 2347256"/>
                <a:gd name="connsiteX15" fmla="*/ 1507866 w 1887010"/>
                <a:gd name="connsiteY15" fmla="*/ 1995317 h 2347256"/>
                <a:gd name="connsiteX16" fmla="*/ 1668952 w 1887010"/>
                <a:gd name="connsiteY16" fmla="*/ 1758290 h 2347256"/>
                <a:gd name="connsiteX17" fmla="*/ 1662049 w 1887010"/>
                <a:gd name="connsiteY17" fmla="*/ 1732976 h 2347256"/>
                <a:gd name="connsiteX18" fmla="*/ 1668952 w 1887010"/>
                <a:gd name="connsiteY18" fmla="*/ 1677747 h 2347256"/>
                <a:gd name="connsiteX19" fmla="*/ 1675856 w 1887010"/>
                <a:gd name="connsiteY19" fmla="*/ 1650132 h 2347256"/>
                <a:gd name="connsiteX20" fmla="*/ 1664350 w 1887010"/>
                <a:gd name="connsiteY20" fmla="*/ 1574191 h 2347256"/>
                <a:gd name="connsiteX21" fmla="*/ 1599915 w 1887010"/>
                <a:gd name="connsiteY21" fmla="*/ 1532769 h 2347256"/>
                <a:gd name="connsiteX22" fmla="*/ 1461842 w 1887010"/>
                <a:gd name="connsiteY22" fmla="*/ 1445322 h 2347256"/>
                <a:gd name="connsiteX23" fmla="*/ 1687362 w 1887010"/>
                <a:gd name="connsiteY23" fmla="*/ 1413105 h 2347256"/>
                <a:gd name="connsiteX24" fmla="*/ 1726483 w 1887010"/>
                <a:gd name="connsiteY24" fmla="*/ 1355574 h 2347256"/>
                <a:gd name="connsiteX25" fmla="*/ 1719580 w 1887010"/>
                <a:gd name="connsiteY25" fmla="*/ 1219802 h 2347256"/>
                <a:gd name="connsiteX26" fmla="*/ 1830039 w 1887010"/>
                <a:gd name="connsiteY26" fmla="*/ 1143861 h 2347256"/>
                <a:gd name="connsiteX27" fmla="*/ 1843846 w 1887010"/>
                <a:gd name="connsiteY27" fmla="*/ 978172 h 2347256"/>
                <a:gd name="connsiteX28" fmla="*/ 1742592 w 1887010"/>
                <a:gd name="connsiteY28" fmla="*/ 1067920 h 2347256"/>
                <a:gd name="connsiteX29" fmla="*/ 1641338 w 1887010"/>
                <a:gd name="connsiteY29" fmla="*/ 1123150 h 2347256"/>
                <a:gd name="connsiteX30" fmla="*/ 1599915 w 1887010"/>
                <a:gd name="connsiteY30" fmla="*/ 1180681 h 2347256"/>
                <a:gd name="connsiteX31" fmla="*/ 1606819 w 1887010"/>
                <a:gd name="connsiteY31" fmla="*/ 1314152 h 2347256"/>
                <a:gd name="connsiteX32" fmla="*/ 1445733 w 1887010"/>
                <a:gd name="connsiteY32" fmla="*/ 1327960 h 2347256"/>
                <a:gd name="connsiteX33" fmla="*/ 1360587 w 1887010"/>
                <a:gd name="connsiteY33" fmla="*/ 1367080 h 2347256"/>
                <a:gd name="connsiteX34" fmla="*/ 1344479 w 1887010"/>
                <a:gd name="connsiteY34" fmla="*/ 1461431 h 2347256"/>
                <a:gd name="connsiteX35" fmla="*/ 1558493 w 1887010"/>
                <a:gd name="connsiteY35" fmla="*/ 1638626 h 2347256"/>
                <a:gd name="connsiteX36" fmla="*/ 1556192 w 1887010"/>
                <a:gd name="connsiteY36" fmla="*/ 1647831 h 2347256"/>
                <a:gd name="connsiteX37" fmla="*/ 1551590 w 1887010"/>
                <a:gd name="connsiteY37" fmla="*/ 1758290 h 2347256"/>
                <a:gd name="connsiteX38" fmla="*/ 1553891 w 1887010"/>
                <a:gd name="connsiteY38" fmla="*/ 1765194 h 2347256"/>
                <a:gd name="connsiteX39" fmla="*/ 1546987 w 1887010"/>
                <a:gd name="connsiteY39" fmla="*/ 1838833 h 2347256"/>
                <a:gd name="connsiteX40" fmla="*/ 1487155 w 1887010"/>
                <a:gd name="connsiteY40" fmla="*/ 1882557 h 2347256"/>
                <a:gd name="connsiteX41" fmla="*/ 1224815 w 1887010"/>
                <a:gd name="connsiteY41" fmla="*/ 1894063 h 2347256"/>
                <a:gd name="connsiteX42" fmla="*/ 976281 w 1887010"/>
                <a:gd name="connsiteY42" fmla="*/ 1822725 h 2347256"/>
                <a:gd name="connsiteX43" fmla="*/ 854316 w 1887010"/>
                <a:gd name="connsiteY43" fmla="*/ 1719169 h 2347256"/>
                <a:gd name="connsiteX44" fmla="*/ 773773 w 1887010"/>
                <a:gd name="connsiteY44" fmla="*/ 1703060 h 2347256"/>
                <a:gd name="connsiteX45" fmla="*/ 757664 w 1887010"/>
                <a:gd name="connsiteY45" fmla="*/ 1783604 h 2347256"/>
                <a:gd name="connsiteX46" fmla="*/ 921052 w 1887010"/>
                <a:gd name="connsiteY46" fmla="*/ 1926280 h 2347256"/>
                <a:gd name="connsiteX47" fmla="*/ 1047620 w 1887010"/>
                <a:gd name="connsiteY47" fmla="*/ 1979208 h 2347256"/>
                <a:gd name="connsiteX48" fmla="*/ 1047620 w 1887010"/>
                <a:gd name="connsiteY48" fmla="*/ 2193223 h 2347256"/>
                <a:gd name="connsiteX49" fmla="*/ 322732 w 1887010"/>
                <a:gd name="connsiteY49" fmla="*/ 2002221 h 2347256"/>
                <a:gd name="connsiteX50" fmla="*/ 253695 w 1887010"/>
                <a:gd name="connsiteY50" fmla="*/ 1180681 h 2347256"/>
                <a:gd name="connsiteX51" fmla="*/ 159344 w 1887010"/>
                <a:gd name="connsiteY51" fmla="*/ 773363 h 2347256"/>
                <a:gd name="connsiteX52" fmla="*/ 891136 w 1887010"/>
                <a:gd name="connsiteY52" fmla="*/ 156632 h 2347256"/>
                <a:gd name="connsiteX53" fmla="*/ 900341 w 1887010"/>
                <a:gd name="connsiteY53" fmla="*/ 156632 h 2347256"/>
                <a:gd name="connsiteX54" fmla="*/ 1494059 w 1887010"/>
                <a:gd name="connsiteY54" fmla="*/ 600770 h 2347256"/>
                <a:gd name="connsiteX55" fmla="*/ 1500963 w 1887010"/>
                <a:gd name="connsiteY55" fmla="*/ 681313 h 2347256"/>
                <a:gd name="connsiteX56" fmla="*/ 1719580 w 1887010"/>
                <a:gd name="connsiteY56" fmla="*/ 1021896 h 2347256"/>
                <a:gd name="connsiteX57" fmla="*/ 1744893 w 1887010"/>
                <a:gd name="connsiteY57" fmla="*/ 1038004 h 2347256"/>
                <a:gd name="connsiteX58" fmla="*/ 1742592 w 1887010"/>
                <a:gd name="connsiteY58" fmla="*/ 1067920 h 23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87010" h="2347256">
                  <a:moveTo>
                    <a:pt x="1843846" y="978172"/>
                  </a:moveTo>
                  <a:cubicBezTo>
                    <a:pt x="1827737" y="952859"/>
                    <a:pt x="1802424" y="932148"/>
                    <a:pt x="1774809" y="918340"/>
                  </a:cubicBezTo>
                  <a:cubicBezTo>
                    <a:pt x="1682760" y="870014"/>
                    <a:pt x="1620627" y="777965"/>
                    <a:pt x="1616024" y="674410"/>
                  </a:cubicBezTo>
                  <a:cubicBezTo>
                    <a:pt x="1613723" y="644494"/>
                    <a:pt x="1611422" y="612276"/>
                    <a:pt x="1606819" y="582360"/>
                  </a:cubicBezTo>
                  <a:cubicBezTo>
                    <a:pt x="1567698" y="336128"/>
                    <a:pt x="1411214" y="41571"/>
                    <a:pt x="900341" y="41571"/>
                  </a:cubicBezTo>
                  <a:lnTo>
                    <a:pt x="891136" y="41571"/>
                  </a:lnTo>
                  <a:cubicBezTo>
                    <a:pt x="435492" y="41571"/>
                    <a:pt x="78801" y="345333"/>
                    <a:pt x="44282" y="764158"/>
                  </a:cubicBezTo>
                  <a:cubicBezTo>
                    <a:pt x="30475" y="929846"/>
                    <a:pt x="69596" y="1097836"/>
                    <a:pt x="157043" y="1240513"/>
                  </a:cubicBezTo>
                  <a:cubicBezTo>
                    <a:pt x="299719" y="1468335"/>
                    <a:pt x="315828" y="1751386"/>
                    <a:pt x="200766" y="1993016"/>
                  </a:cubicBezTo>
                  <a:cubicBezTo>
                    <a:pt x="189260" y="2016028"/>
                    <a:pt x="193862" y="2041342"/>
                    <a:pt x="212272" y="2059751"/>
                  </a:cubicBezTo>
                  <a:cubicBezTo>
                    <a:pt x="400973" y="2225440"/>
                    <a:pt x="642603" y="2317490"/>
                    <a:pt x="895738" y="2319791"/>
                  </a:cubicBezTo>
                  <a:cubicBezTo>
                    <a:pt x="971679" y="2319791"/>
                    <a:pt x="1045318" y="2310586"/>
                    <a:pt x="1118958" y="2294477"/>
                  </a:cubicBezTo>
                  <a:cubicBezTo>
                    <a:pt x="1146573" y="2289875"/>
                    <a:pt x="1164983" y="2264561"/>
                    <a:pt x="1164983" y="2239248"/>
                  </a:cubicBezTo>
                  <a:lnTo>
                    <a:pt x="1164983" y="2002221"/>
                  </a:lnTo>
                  <a:cubicBezTo>
                    <a:pt x="1181091" y="2004522"/>
                    <a:pt x="1199501" y="2006823"/>
                    <a:pt x="1215610" y="2009124"/>
                  </a:cubicBezTo>
                  <a:cubicBezTo>
                    <a:pt x="1312261" y="2018329"/>
                    <a:pt x="1411214" y="2013727"/>
                    <a:pt x="1507866" y="1995317"/>
                  </a:cubicBezTo>
                  <a:cubicBezTo>
                    <a:pt x="1618325" y="1974606"/>
                    <a:pt x="1689663" y="1866448"/>
                    <a:pt x="1668952" y="1758290"/>
                  </a:cubicBezTo>
                  <a:cubicBezTo>
                    <a:pt x="1666651" y="1749085"/>
                    <a:pt x="1664350" y="1742181"/>
                    <a:pt x="1662049" y="1732976"/>
                  </a:cubicBezTo>
                  <a:cubicBezTo>
                    <a:pt x="1662049" y="1714567"/>
                    <a:pt x="1664350" y="1696157"/>
                    <a:pt x="1668952" y="1677747"/>
                  </a:cubicBezTo>
                  <a:lnTo>
                    <a:pt x="1675856" y="1650132"/>
                  </a:lnTo>
                  <a:cubicBezTo>
                    <a:pt x="1682760" y="1624819"/>
                    <a:pt x="1678157" y="1594903"/>
                    <a:pt x="1664350" y="1574191"/>
                  </a:cubicBezTo>
                  <a:cubicBezTo>
                    <a:pt x="1650543" y="1551179"/>
                    <a:pt x="1627530" y="1537372"/>
                    <a:pt x="1599915" y="1532769"/>
                  </a:cubicBezTo>
                  <a:cubicBezTo>
                    <a:pt x="1528577" y="1521263"/>
                    <a:pt x="1482553" y="1491347"/>
                    <a:pt x="1461842" y="1445322"/>
                  </a:cubicBezTo>
                  <a:cubicBezTo>
                    <a:pt x="1537782" y="1445322"/>
                    <a:pt x="1613723" y="1436117"/>
                    <a:pt x="1687362" y="1413105"/>
                  </a:cubicBezTo>
                  <a:cubicBezTo>
                    <a:pt x="1712676" y="1403900"/>
                    <a:pt x="1726483" y="1380888"/>
                    <a:pt x="1726483" y="1355574"/>
                  </a:cubicBezTo>
                  <a:lnTo>
                    <a:pt x="1719580" y="1219802"/>
                  </a:lnTo>
                  <a:cubicBezTo>
                    <a:pt x="1761002" y="1203693"/>
                    <a:pt x="1800123" y="1178380"/>
                    <a:pt x="1830039" y="1143861"/>
                  </a:cubicBezTo>
                  <a:cubicBezTo>
                    <a:pt x="1869160" y="1097836"/>
                    <a:pt x="1876063" y="1031101"/>
                    <a:pt x="1843846" y="978172"/>
                  </a:cubicBezTo>
                  <a:close/>
                  <a:moveTo>
                    <a:pt x="1742592" y="1067920"/>
                  </a:moveTo>
                  <a:cubicBezTo>
                    <a:pt x="1714977" y="1095535"/>
                    <a:pt x="1680459" y="1116246"/>
                    <a:pt x="1641338" y="1123150"/>
                  </a:cubicBezTo>
                  <a:cubicBezTo>
                    <a:pt x="1616024" y="1130054"/>
                    <a:pt x="1599915" y="1155367"/>
                    <a:pt x="1599915" y="1180681"/>
                  </a:cubicBezTo>
                  <a:lnTo>
                    <a:pt x="1606819" y="1314152"/>
                  </a:lnTo>
                  <a:cubicBezTo>
                    <a:pt x="1553891" y="1325658"/>
                    <a:pt x="1500963" y="1330261"/>
                    <a:pt x="1445733" y="1327960"/>
                  </a:cubicBezTo>
                  <a:cubicBezTo>
                    <a:pt x="1413516" y="1325658"/>
                    <a:pt x="1381298" y="1341767"/>
                    <a:pt x="1360587" y="1367080"/>
                  </a:cubicBezTo>
                  <a:cubicBezTo>
                    <a:pt x="1339876" y="1394695"/>
                    <a:pt x="1332972" y="1429214"/>
                    <a:pt x="1344479" y="1461431"/>
                  </a:cubicBezTo>
                  <a:cubicBezTo>
                    <a:pt x="1360587" y="1514359"/>
                    <a:pt x="1411214" y="1606409"/>
                    <a:pt x="1558493" y="1638626"/>
                  </a:cubicBezTo>
                  <a:lnTo>
                    <a:pt x="1556192" y="1647831"/>
                  </a:lnTo>
                  <a:cubicBezTo>
                    <a:pt x="1546987" y="1684651"/>
                    <a:pt x="1544686" y="1721470"/>
                    <a:pt x="1551590" y="1758290"/>
                  </a:cubicBezTo>
                  <a:cubicBezTo>
                    <a:pt x="1551590" y="1760591"/>
                    <a:pt x="1553891" y="1762893"/>
                    <a:pt x="1553891" y="1765194"/>
                  </a:cubicBezTo>
                  <a:cubicBezTo>
                    <a:pt x="1563096" y="1790507"/>
                    <a:pt x="1560795" y="1815821"/>
                    <a:pt x="1546987" y="1838833"/>
                  </a:cubicBezTo>
                  <a:cubicBezTo>
                    <a:pt x="1535481" y="1861845"/>
                    <a:pt x="1512469" y="1877954"/>
                    <a:pt x="1487155" y="1882557"/>
                  </a:cubicBezTo>
                  <a:cubicBezTo>
                    <a:pt x="1402009" y="1898665"/>
                    <a:pt x="1312261" y="1900966"/>
                    <a:pt x="1224815" y="1894063"/>
                  </a:cubicBezTo>
                  <a:cubicBezTo>
                    <a:pt x="1137368" y="1887159"/>
                    <a:pt x="1054523" y="1864147"/>
                    <a:pt x="976281" y="1822725"/>
                  </a:cubicBezTo>
                  <a:cubicBezTo>
                    <a:pt x="927956" y="1799712"/>
                    <a:pt x="886533" y="1762893"/>
                    <a:pt x="854316" y="1719169"/>
                  </a:cubicBezTo>
                  <a:cubicBezTo>
                    <a:pt x="835906" y="1691554"/>
                    <a:pt x="801388" y="1684651"/>
                    <a:pt x="773773" y="1703060"/>
                  </a:cubicBezTo>
                  <a:cubicBezTo>
                    <a:pt x="746158" y="1721470"/>
                    <a:pt x="739255" y="1755989"/>
                    <a:pt x="757664" y="1783604"/>
                  </a:cubicBezTo>
                  <a:cubicBezTo>
                    <a:pt x="799087" y="1843436"/>
                    <a:pt x="856617" y="1891762"/>
                    <a:pt x="921052" y="1926280"/>
                  </a:cubicBezTo>
                  <a:cubicBezTo>
                    <a:pt x="962474" y="1949292"/>
                    <a:pt x="1003896" y="1965401"/>
                    <a:pt x="1047620" y="1979208"/>
                  </a:cubicBezTo>
                  <a:lnTo>
                    <a:pt x="1047620" y="2193223"/>
                  </a:lnTo>
                  <a:cubicBezTo>
                    <a:pt x="684025" y="2255356"/>
                    <a:pt x="410178" y="2073559"/>
                    <a:pt x="322732" y="2002221"/>
                  </a:cubicBezTo>
                  <a:cubicBezTo>
                    <a:pt x="433191" y="1732976"/>
                    <a:pt x="407877" y="1426913"/>
                    <a:pt x="253695" y="1180681"/>
                  </a:cubicBezTo>
                  <a:cubicBezTo>
                    <a:pt x="180055" y="1058715"/>
                    <a:pt x="147838" y="916039"/>
                    <a:pt x="159344" y="773363"/>
                  </a:cubicBezTo>
                  <a:cubicBezTo>
                    <a:pt x="189260" y="416672"/>
                    <a:pt x="495324" y="156632"/>
                    <a:pt x="891136" y="156632"/>
                  </a:cubicBezTo>
                  <a:lnTo>
                    <a:pt x="900341" y="156632"/>
                  </a:lnTo>
                  <a:cubicBezTo>
                    <a:pt x="1250128" y="156632"/>
                    <a:pt x="1445733" y="301610"/>
                    <a:pt x="1494059" y="600770"/>
                  </a:cubicBezTo>
                  <a:cubicBezTo>
                    <a:pt x="1498661" y="628385"/>
                    <a:pt x="1500963" y="653698"/>
                    <a:pt x="1500963" y="681313"/>
                  </a:cubicBezTo>
                  <a:cubicBezTo>
                    <a:pt x="1507866" y="826291"/>
                    <a:pt x="1590711" y="955160"/>
                    <a:pt x="1719580" y="1021896"/>
                  </a:cubicBezTo>
                  <a:cubicBezTo>
                    <a:pt x="1728785" y="1026498"/>
                    <a:pt x="1737989" y="1031101"/>
                    <a:pt x="1744893" y="1038004"/>
                  </a:cubicBezTo>
                  <a:cubicBezTo>
                    <a:pt x="1751797" y="1047209"/>
                    <a:pt x="1749495" y="1058715"/>
                    <a:pt x="1742592" y="1067920"/>
                  </a:cubicBezTo>
                  <a:close/>
                </a:path>
              </a:pathLst>
            </a:custGeom>
            <a:solidFill>
              <a:schemeClr val="tx2"/>
            </a:solidFill>
            <a:ln w="22942" cap="flat">
              <a:noFill/>
              <a:prstDash val="solid"/>
              <a:miter/>
            </a:ln>
          </p:spPr>
          <p:txBody>
            <a:bodyPr rtlCol="0" anchor="ctr"/>
            <a:lstStyle/>
            <a:p>
              <a:endParaRPr lang="en-GB"/>
            </a:p>
          </p:txBody>
        </p:sp>
      </p:grpSp>
      <p:grpSp>
        <p:nvGrpSpPr>
          <p:cNvPr id="10" name="Graphic 19">
            <a:extLst>
              <a:ext uri="{FF2B5EF4-FFF2-40B4-BE49-F238E27FC236}">
                <a16:creationId xmlns:a16="http://schemas.microsoft.com/office/drawing/2014/main" id="{3FB0FF47-2C68-4A01-AED4-CEFF79093F97}"/>
              </a:ext>
            </a:extLst>
          </p:cNvPr>
          <p:cNvGrpSpPr/>
          <p:nvPr/>
        </p:nvGrpSpPr>
        <p:grpSpPr>
          <a:xfrm>
            <a:off x="965569" y="1390953"/>
            <a:ext cx="914035" cy="998369"/>
            <a:chOff x="6106677" y="2335617"/>
            <a:chExt cx="2215798" cy="2347257"/>
          </a:xfrm>
        </p:grpSpPr>
        <p:sp>
          <p:nvSpPr>
            <p:cNvPr id="11" name="Freeform: Shape 10">
              <a:extLst>
                <a:ext uri="{FF2B5EF4-FFF2-40B4-BE49-F238E27FC236}">
                  <a16:creationId xmlns:a16="http://schemas.microsoft.com/office/drawing/2014/main" id="{A2045D7A-1573-4680-A821-6BB8B76E06E3}"/>
                </a:ext>
              </a:extLst>
            </p:cNvPr>
            <p:cNvSpPr/>
            <p:nvPr/>
          </p:nvSpPr>
          <p:spPr>
            <a:xfrm>
              <a:off x="7977290" y="3795573"/>
              <a:ext cx="345185" cy="207111"/>
            </a:xfrm>
            <a:custGeom>
              <a:avLst/>
              <a:gdLst>
                <a:gd name="connsiteX0" fmla="*/ 253984 w 345184"/>
                <a:gd name="connsiteY0" fmla="*/ 185575 h 207110"/>
                <a:gd name="connsiteX1" fmla="*/ 316117 w 345184"/>
                <a:gd name="connsiteY1" fmla="*/ 132647 h 207110"/>
                <a:gd name="connsiteX2" fmla="*/ 263189 w 345184"/>
                <a:gd name="connsiteY2" fmla="*/ 70513 h 207110"/>
                <a:gd name="connsiteX3" fmla="*/ 109006 w 345184"/>
                <a:gd name="connsiteY3" fmla="*/ 42898 h 207110"/>
                <a:gd name="connsiteX4" fmla="*/ 42271 w 345184"/>
                <a:gd name="connsiteY4" fmla="*/ 88923 h 207110"/>
                <a:gd name="connsiteX5" fmla="*/ 88295 w 345184"/>
                <a:gd name="connsiteY5" fmla="*/ 155659 h 207110"/>
                <a:gd name="connsiteX6" fmla="*/ 242478 w 345184"/>
                <a:gd name="connsiteY6" fmla="*/ 183274 h 207110"/>
                <a:gd name="connsiteX7" fmla="*/ 253984 w 345184"/>
                <a:gd name="connsiteY7" fmla="*/ 185575 h 20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184" h="207110">
                  <a:moveTo>
                    <a:pt x="253984" y="185575"/>
                  </a:moveTo>
                  <a:cubicBezTo>
                    <a:pt x="286201" y="187876"/>
                    <a:pt x="313816" y="164864"/>
                    <a:pt x="316117" y="132647"/>
                  </a:cubicBezTo>
                  <a:cubicBezTo>
                    <a:pt x="318418" y="100429"/>
                    <a:pt x="295406" y="72815"/>
                    <a:pt x="263189" y="70513"/>
                  </a:cubicBezTo>
                  <a:lnTo>
                    <a:pt x="109006" y="42898"/>
                  </a:lnTo>
                  <a:cubicBezTo>
                    <a:pt x="76789" y="35995"/>
                    <a:pt x="46873" y="56706"/>
                    <a:pt x="42271" y="88923"/>
                  </a:cubicBezTo>
                  <a:cubicBezTo>
                    <a:pt x="37668" y="121140"/>
                    <a:pt x="56078" y="151056"/>
                    <a:pt x="88295" y="155659"/>
                  </a:cubicBezTo>
                  <a:lnTo>
                    <a:pt x="242478" y="183274"/>
                  </a:lnTo>
                  <a:cubicBezTo>
                    <a:pt x="247080" y="185575"/>
                    <a:pt x="251683" y="185575"/>
                    <a:pt x="253984" y="185575"/>
                  </a:cubicBezTo>
                  <a:close/>
                </a:path>
              </a:pathLst>
            </a:custGeom>
            <a:solidFill>
              <a:schemeClr val="accent1"/>
            </a:solidFill>
            <a:ln w="2294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EE750A5-B3FE-4948-8CAF-431363DCDC56}"/>
                </a:ext>
              </a:extLst>
            </p:cNvPr>
            <p:cNvSpPr/>
            <p:nvPr/>
          </p:nvSpPr>
          <p:spPr>
            <a:xfrm>
              <a:off x="7851591" y="3973723"/>
              <a:ext cx="253136" cy="299160"/>
            </a:xfrm>
            <a:custGeom>
              <a:avLst/>
              <a:gdLst>
                <a:gd name="connsiteX0" fmla="*/ 121945 w 253135"/>
                <a:gd name="connsiteY0" fmla="*/ 246753 h 299160"/>
                <a:gd name="connsiteX1" fmla="*/ 202489 w 253135"/>
                <a:gd name="connsiteY1" fmla="*/ 258259 h 299160"/>
                <a:gd name="connsiteX2" fmla="*/ 220898 w 253135"/>
                <a:gd name="connsiteY2" fmla="*/ 189222 h 299160"/>
                <a:gd name="connsiteX3" fmla="*/ 147259 w 253135"/>
                <a:gd name="connsiteY3" fmla="*/ 69558 h 299160"/>
                <a:gd name="connsiteX4" fmla="*/ 69017 w 253135"/>
                <a:gd name="connsiteY4" fmla="*/ 51149 h 299160"/>
                <a:gd name="connsiteX5" fmla="*/ 50607 w 253135"/>
                <a:gd name="connsiteY5" fmla="*/ 129390 h 299160"/>
                <a:gd name="connsiteX6" fmla="*/ 121945 w 253135"/>
                <a:gd name="connsiteY6" fmla="*/ 246753 h 2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35" h="299160">
                  <a:moveTo>
                    <a:pt x="121945" y="246753"/>
                  </a:moveTo>
                  <a:cubicBezTo>
                    <a:pt x="140355" y="272067"/>
                    <a:pt x="177175" y="276669"/>
                    <a:pt x="202489" y="258259"/>
                  </a:cubicBezTo>
                  <a:cubicBezTo>
                    <a:pt x="223199" y="242151"/>
                    <a:pt x="230103" y="212235"/>
                    <a:pt x="220898" y="189222"/>
                  </a:cubicBezTo>
                  <a:lnTo>
                    <a:pt x="147259" y="69558"/>
                  </a:lnTo>
                  <a:cubicBezTo>
                    <a:pt x="131150" y="41944"/>
                    <a:pt x="94330" y="32739"/>
                    <a:pt x="69017" y="51149"/>
                  </a:cubicBezTo>
                  <a:cubicBezTo>
                    <a:pt x="43703" y="69558"/>
                    <a:pt x="32197" y="104077"/>
                    <a:pt x="50607" y="129390"/>
                  </a:cubicBezTo>
                  <a:lnTo>
                    <a:pt x="121945" y="246753"/>
                  </a:lnTo>
                  <a:close/>
                </a:path>
              </a:pathLst>
            </a:custGeom>
            <a:solidFill>
              <a:schemeClr val="accent1"/>
            </a:solidFill>
            <a:ln w="22942"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7A927C6-6E25-4BB6-B59B-2D648626D416}"/>
                </a:ext>
              </a:extLst>
            </p:cNvPr>
            <p:cNvSpPr/>
            <p:nvPr/>
          </p:nvSpPr>
          <p:spPr>
            <a:xfrm>
              <a:off x="7928983" y="3504953"/>
              <a:ext cx="299160" cy="276148"/>
            </a:xfrm>
            <a:custGeom>
              <a:avLst/>
              <a:gdLst>
                <a:gd name="connsiteX0" fmla="*/ 99783 w 299160"/>
                <a:gd name="connsiteY0" fmla="*/ 241470 h 276147"/>
                <a:gd name="connsiteX1" fmla="*/ 134301 w 299160"/>
                <a:gd name="connsiteY1" fmla="*/ 229963 h 276147"/>
                <a:gd name="connsiteX2" fmla="*/ 244761 w 299160"/>
                <a:gd name="connsiteY2" fmla="*/ 144818 h 276147"/>
                <a:gd name="connsiteX3" fmla="*/ 256267 w 299160"/>
                <a:gd name="connsiteY3" fmla="*/ 64275 h 276147"/>
                <a:gd name="connsiteX4" fmla="*/ 175724 w 299160"/>
                <a:gd name="connsiteY4" fmla="*/ 52768 h 276147"/>
                <a:gd name="connsiteX5" fmla="*/ 175724 w 299160"/>
                <a:gd name="connsiteY5" fmla="*/ 52768 h 276147"/>
                <a:gd name="connsiteX6" fmla="*/ 65264 w 299160"/>
                <a:gd name="connsiteY6" fmla="*/ 137914 h 276147"/>
                <a:gd name="connsiteX7" fmla="*/ 53758 w 299160"/>
                <a:gd name="connsiteY7" fmla="*/ 218457 h 276147"/>
                <a:gd name="connsiteX8" fmla="*/ 99783 w 299160"/>
                <a:gd name="connsiteY8" fmla="*/ 241470 h 27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0" h="276147">
                  <a:moveTo>
                    <a:pt x="99783" y="241470"/>
                  </a:moveTo>
                  <a:cubicBezTo>
                    <a:pt x="113590" y="241470"/>
                    <a:pt x="125097" y="236867"/>
                    <a:pt x="134301" y="229963"/>
                  </a:cubicBezTo>
                  <a:lnTo>
                    <a:pt x="244761" y="144818"/>
                  </a:lnTo>
                  <a:cubicBezTo>
                    <a:pt x="270074" y="126408"/>
                    <a:pt x="274677" y="89588"/>
                    <a:pt x="256267" y="64275"/>
                  </a:cubicBezTo>
                  <a:cubicBezTo>
                    <a:pt x="237857" y="38961"/>
                    <a:pt x="201037" y="34359"/>
                    <a:pt x="175724" y="52768"/>
                  </a:cubicBezTo>
                  <a:lnTo>
                    <a:pt x="175724" y="52768"/>
                  </a:lnTo>
                  <a:lnTo>
                    <a:pt x="65264" y="137914"/>
                  </a:lnTo>
                  <a:cubicBezTo>
                    <a:pt x="39951" y="156324"/>
                    <a:pt x="33047" y="193144"/>
                    <a:pt x="53758" y="218457"/>
                  </a:cubicBezTo>
                  <a:cubicBezTo>
                    <a:pt x="62963" y="232265"/>
                    <a:pt x="81373" y="241470"/>
                    <a:pt x="99783" y="241470"/>
                  </a:cubicBezTo>
                  <a:close/>
                </a:path>
              </a:pathLst>
            </a:custGeom>
            <a:solidFill>
              <a:schemeClr val="accent1"/>
            </a:solidFill>
            <a:ln w="22942"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0FFA6B1-84E8-4E2A-A1F1-00DCEF7F509D}"/>
                </a:ext>
              </a:extLst>
            </p:cNvPr>
            <p:cNvSpPr/>
            <p:nvPr/>
          </p:nvSpPr>
          <p:spPr>
            <a:xfrm>
              <a:off x="6106677" y="2335617"/>
              <a:ext cx="1887009" cy="2347257"/>
            </a:xfrm>
            <a:custGeom>
              <a:avLst/>
              <a:gdLst>
                <a:gd name="connsiteX0" fmla="*/ 1843846 w 1887010"/>
                <a:gd name="connsiteY0" fmla="*/ 978172 h 2347256"/>
                <a:gd name="connsiteX1" fmla="*/ 1774809 w 1887010"/>
                <a:gd name="connsiteY1" fmla="*/ 918340 h 2347256"/>
                <a:gd name="connsiteX2" fmla="*/ 1616024 w 1887010"/>
                <a:gd name="connsiteY2" fmla="*/ 674410 h 2347256"/>
                <a:gd name="connsiteX3" fmla="*/ 1606819 w 1887010"/>
                <a:gd name="connsiteY3" fmla="*/ 582360 h 2347256"/>
                <a:gd name="connsiteX4" fmla="*/ 900341 w 1887010"/>
                <a:gd name="connsiteY4" fmla="*/ 41571 h 2347256"/>
                <a:gd name="connsiteX5" fmla="*/ 891136 w 1887010"/>
                <a:gd name="connsiteY5" fmla="*/ 41571 h 2347256"/>
                <a:gd name="connsiteX6" fmla="*/ 44282 w 1887010"/>
                <a:gd name="connsiteY6" fmla="*/ 764158 h 2347256"/>
                <a:gd name="connsiteX7" fmla="*/ 157043 w 1887010"/>
                <a:gd name="connsiteY7" fmla="*/ 1240513 h 2347256"/>
                <a:gd name="connsiteX8" fmla="*/ 200766 w 1887010"/>
                <a:gd name="connsiteY8" fmla="*/ 1993016 h 2347256"/>
                <a:gd name="connsiteX9" fmla="*/ 212272 w 1887010"/>
                <a:gd name="connsiteY9" fmla="*/ 2059751 h 2347256"/>
                <a:gd name="connsiteX10" fmla="*/ 895738 w 1887010"/>
                <a:gd name="connsiteY10" fmla="*/ 2319791 h 2347256"/>
                <a:gd name="connsiteX11" fmla="*/ 1118958 w 1887010"/>
                <a:gd name="connsiteY11" fmla="*/ 2294477 h 2347256"/>
                <a:gd name="connsiteX12" fmla="*/ 1164983 w 1887010"/>
                <a:gd name="connsiteY12" fmla="*/ 2239248 h 2347256"/>
                <a:gd name="connsiteX13" fmla="*/ 1164983 w 1887010"/>
                <a:gd name="connsiteY13" fmla="*/ 2002221 h 2347256"/>
                <a:gd name="connsiteX14" fmla="*/ 1215610 w 1887010"/>
                <a:gd name="connsiteY14" fmla="*/ 2009124 h 2347256"/>
                <a:gd name="connsiteX15" fmla="*/ 1507866 w 1887010"/>
                <a:gd name="connsiteY15" fmla="*/ 1995317 h 2347256"/>
                <a:gd name="connsiteX16" fmla="*/ 1668952 w 1887010"/>
                <a:gd name="connsiteY16" fmla="*/ 1758290 h 2347256"/>
                <a:gd name="connsiteX17" fmla="*/ 1662049 w 1887010"/>
                <a:gd name="connsiteY17" fmla="*/ 1732976 h 2347256"/>
                <a:gd name="connsiteX18" fmla="*/ 1668952 w 1887010"/>
                <a:gd name="connsiteY18" fmla="*/ 1677747 h 2347256"/>
                <a:gd name="connsiteX19" fmla="*/ 1675856 w 1887010"/>
                <a:gd name="connsiteY19" fmla="*/ 1650132 h 2347256"/>
                <a:gd name="connsiteX20" fmla="*/ 1664350 w 1887010"/>
                <a:gd name="connsiteY20" fmla="*/ 1574191 h 2347256"/>
                <a:gd name="connsiteX21" fmla="*/ 1599915 w 1887010"/>
                <a:gd name="connsiteY21" fmla="*/ 1532769 h 2347256"/>
                <a:gd name="connsiteX22" fmla="*/ 1461842 w 1887010"/>
                <a:gd name="connsiteY22" fmla="*/ 1445322 h 2347256"/>
                <a:gd name="connsiteX23" fmla="*/ 1687362 w 1887010"/>
                <a:gd name="connsiteY23" fmla="*/ 1413105 h 2347256"/>
                <a:gd name="connsiteX24" fmla="*/ 1726483 w 1887010"/>
                <a:gd name="connsiteY24" fmla="*/ 1355574 h 2347256"/>
                <a:gd name="connsiteX25" fmla="*/ 1719580 w 1887010"/>
                <a:gd name="connsiteY25" fmla="*/ 1219802 h 2347256"/>
                <a:gd name="connsiteX26" fmla="*/ 1830039 w 1887010"/>
                <a:gd name="connsiteY26" fmla="*/ 1143861 h 2347256"/>
                <a:gd name="connsiteX27" fmla="*/ 1843846 w 1887010"/>
                <a:gd name="connsiteY27" fmla="*/ 978172 h 2347256"/>
                <a:gd name="connsiteX28" fmla="*/ 1742592 w 1887010"/>
                <a:gd name="connsiteY28" fmla="*/ 1067920 h 2347256"/>
                <a:gd name="connsiteX29" fmla="*/ 1641338 w 1887010"/>
                <a:gd name="connsiteY29" fmla="*/ 1123150 h 2347256"/>
                <a:gd name="connsiteX30" fmla="*/ 1599915 w 1887010"/>
                <a:gd name="connsiteY30" fmla="*/ 1180681 h 2347256"/>
                <a:gd name="connsiteX31" fmla="*/ 1606819 w 1887010"/>
                <a:gd name="connsiteY31" fmla="*/ 1314152 h 2347256"/>
                <a:gd name="connsiteX32" fmla="*/ 1445733 w 1887010"/>
                <a:gd name="connsiteY32" fmla="*/ 1327960 h 2347256"/>
                <a:gd name="connsiteX33" fmla="*/ 1360587 w 1887010"/>
                <a:gd name="connsiteY33" fmla="*/ 1367080 h 2347256"/>
                <a:gd name="connsiteX34" fmla="*/ 1344479 w 1887010"/>
                <a:gd name="connsiteY34" fmla="*/ 1461431 h 2347256"/>
                <a:gd name="connsiteX35" fmla="*/ 1558493 w 1887010"/>
                <a:gd name="connsiteY35" fmla="*/ 1638626 h 2347256"/>
                <a:gd name="connsiteX36" fmla="*/ 1556192 w 1887010"/>
                <a:gd name="connsiteY36" fmla="*/ 1647831 h 2347256"/>
                <a:gd name="connsiteX37" fmla="*/ 1551590 w 1887010"/>
                <a:gd name="connsiteY37" fmla="*/ 1758290 h 2347256"/>
                <a:gd name="connsiteX38" fmla="*/ 1553891 w 1887010"/>
                <a:gd name="connsiteY38" fmla="*/ 1765194 h 2347256"/>
                <a:gd name="connsiteX39" fmla="*/ 1546987 w 1887010"/>
                <a:gd name="connsiteY39" fmla="*/ 1838833 h 2347256"/>
                <a:gd name="connsiteX40" fmla="*/ 1487155 w 1887010"/>
                <a:gd name="connsiteY40" fmla="*/ 1882557 h 2347256"/>
                <a:gd name="connsiteX41" fmla="*/ 1224815 w 1887010"/>
                <a:gd name="connsiteY41" fmla="*/ 1894063 h 2347256"/>
                <a:gd name="connsiteX42" fmla="*/ 976281 w 1887010"/>
                <a:gd name="connsiteY42" fmla="*/ 1822725 h 2347256"/>
                <a:gd name="connsiteX43" fmla="*/ 854316 w 1887010"/>
                <a:gd name="connsiteY43" fmla="*/ 1719169 h 2347256"/>
                <a:gd name="connsiteX44" fmla="*/ 773773 w 1887010"/>
                <a:gd name="connsiteY44" fmla="*/ 1703060 h 2347256"/>
                <a:gd name="connsiteX45" fmla="*/ 757664 w 1887010"/>
                <a:gd name="connsiteY45" fmla="*/ 1783604 h 2347256"/>
                <a:gd name="connsiteX46" fmla="*/ 921052 w 1887010"/>
                <a:gd name="connsiteY46" fmla="*/ 1926280 h 2347256"/>
                <a:gd name="connsiteX47" fmla="*/ 1047620 w 1887010"/>
                <a:gd name="connsiteY47" fmla="*/ 1979208 h 2347256"/>
                <a:gd name="connsiteX48" fmla="*/ 1047620 w 1887010"/>
                <a:gd name="connsiteY48" fmla="*/ 2193223 h 2347256"/>
                <a:gd name="connsiteX49" fmla="*/ 322732 w 1887010"/>
                <a:gd name="connsiteY49" fmla="*/ 2002221 h 2347256"/>
                <a:gd name="connsiteX50" fmla="*/ 253695 w 1887010"/>
                <a:gd name="connsiteY50" fmla="*/ 1180681 h 2347256"/>
                <a:gd name="connsiteX51" fmla="*/ 159344 w 1887010"/>
                <a:gd name="connsiteY51" fmla="*/ 773363 h 2347256"/>
                <a:gd name="connsiteX52" fmla="*/ 891136 w 1887010"/>
                <a:gd name="connsiteY52" fmla="*/ 156632 h 2347256"/>
                <a:gd name="connsiteX53" fmla="*/ 900341 w 1887010"/>
                <a:gd name="connsiteY53" fmla="*/ 156632 h 2347256"/>
                <a:gd name="connsiteX54" fmla="*/ 1494059 w 1887010"/>
                <a:gd name="connsiteY54" fmla="*/ 600770 h 2347256"/>
                <a:gd name="connsiteX55" fmla="*/ 1500963 w 1887010"/>
                <a:gd name="connsiteY55" fmla="*/ 681313 h 2347256"/>
                <a:gd name="connsiteX56" fmla="*/ 1719580 w 1887010"/>
                <a:gd name="connsiteY56" fmla="*/ 1021896 h 2347256"/>
                <a:gd name="connsiteX57" fmla="*/ 1744893 w 1887010"/>
                <a:gd name="connsiteY57" fmla="*/ 1038004 h 2347256"/>
                <a:gd name="connsiteX58" fmla="*/ 1742592 w 1887010"/>
                <a:gd name="connsiteY58" fmla="*/ 1067920 h 23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87010" h="2347256">
                  <a:moveTo>
                    <a:pt x="1843846" y="978172"/>
                  </a:moveTo>
                  <a:cubicBezTo>
                    <a:pt x="1827737" y="952859"/>
                    <a:pt x="1802424" y="932148"/>
                    <a:pt x="1774809" y="918340"/>
                  </a:cubicBezTo>
                  <a:cubicBezTo>
                    <a:pt x="1682760" y="870014"/>
                    <a:pt x="1620627" y="777965"/>
                    <a:pt x="1616024" y="674410"/>
                  </a:cubicBezTo>
                  <a:cubicBezTo>
                    <a:pt x="1613723" y="644494"/>
                    <a:pt x="1611422" y="612276"/>
                    <a:pt x="1606819" y="582360"/>
                  </a:cubicBezTo>
                  <a:cubicBezTo>
                    <a:pt x="1567698" y="336128"/>
                    <a:pt x="1411214" y="41571"/>
                    <a:pt x="900341" y="41571"/>
                  </a:cubicBezTo>
                  <a:lnTo>
                    <a:pt x="891136" y="41571"/>
                  </a:lnTo>
                  <a:cubicBezTo>
                    <a:pt x="435492" y="41571"/>
                    <a:pt x="78801" y="345333"/>
                    <a:pt x="44282" y="764158"/>
                  </a:cubicBezTo>
                  <a:cubicBezTo>
                    <a:pt x="30475" y="929846"/>
                    <a:pt x="69596" y="1097836"/>
                    <a:pt x="157043" y="1240513"/>
                  </a:cubicBezTo>
                  <a:cubicBezTo>
                    <a:pt x="299719" y="1468335"/>
                    <a:pt x="315828" y="1751386"/>
                    <a:pt x="200766" y="1993016"/>
                  </a:cubicBezTo>
                  <a:cubicBezTo>
                    <a:pt x="189260" y="2016028"/>
                    <a:pt x="193862" y="2041342"/>
                    <a:pt x="212272" y="2059751"/>
                  </a:cubicBezTo>
                  <a:cubicBezTo>
                    <a:pt x="400973" y="2225440"/>
                    <a:pt x="642603" y="2317490"/>
                    <a:pt x="895738" y="2319791"/>
                  </a:cubicBezTo>
                  <a:cubicBezTo>
                    <a:pt x="971679" y="2319791"/>
                    <a:pt x="1045318" y="2310586"/>
                    <a:pt x="1118958" y="2294477"/>
                  </a:cubicBezTo>
                  <a:cubicBezTo>
                    <a:pt x="1146573" y="2289875"/>
                    <a:pt x="1164983" y="2264561"/>
                    <a:pt x="1164983" y="2239248"/>
                  </a:cubicBezTo>
                  <a:lnTo>
                    <a:pt x="1164983" y="2002221"/>
                  </a:lnTo>
                  <a:cubicBezTo>
                    <a:pt x="1181091" y="2004522"/>
                    <a:pt x="1199501" y="2006823"/>
                    <a:pt x="1215610" y="2009124"/>
                  </a:cubicBezTo>
                  <a:cubicBezTo>
                    <a:pt x="1312261" y="2018329"/>
                    <a:pt x="1411214" y="2013727"/>
                    <a:pt x="1507866" y="1995317"/>
                  </a:cubicBezTo>
                  <a:cubicBezTo>
                    <a:pt x="1618325" y="1974606"/>
                    <a:pt x="1689663" y="1866448"/>
                    <a:pt x="1668952" y="1758290"/>
                  </a:cubicBezTo>
                  <a:cubicBezTo>
                    <a:pt x="1666651" y="1749085"/>
                    <a:pt x="1664350" y="1742181"/>
                    <a:pt x="1662049" y="1732976"/>
                  </a:cubicBezTo>
                  <a:cubicBezTo>
                    <a:pt x="1662049" y="1714567"/>
                    <a:pt x="1664350" y="1696157"/>
                    <a:pt x="1668952" y="1677747"/>
                  </a:cubicBezTo>
                  <a:lnTo>
                    <a:pt x="1675856" y="1650132"/>
                  </a:lnTo>
                  <a:cubicBezTo>
                    <a:pt x="1682760" y="1624819"/>
                    <a:pt x="1678157" y="1594903"/>
                    <a:pt x="1664350" y="1574191"/>
                  </a:cubicBezTo>
                  <a:cubicBezTo>
                    <a:pt x="1650543" y="1551179"/>
                    <a:pt x="1627530" y="1537372"/>
                    <a:pt x="1599915" y="1532769"/>
                  </a:cubicBezTo>
                  <a:cubicBezTo>
                    <a:pt x="1528577" y="1521263"/>
                    <a:pt x="1482553" y="1491347"/>
                    <a:pt x="1461842" y="1445322"/>
                  </a:cubicBezTo>
                  <a:cubicBezTo>
                    <a:pt x="1537782" y="1445322"/>
                    <a:pt x="1613723" y="1436117"/>
                    <a:pt x="1687362" y="1413105"/>
                  </a:cubicBezTo>
                  <a:cubicBezTo>
                    <a:pt x="1712676" y="1403900"/>
                    <a:pt x="1726483" y="1380888"/>
                    <a:pt x="1726483" y="1355574"/>
                  </a:cubicBezTo>
                  <a:lnTo>
                    <a:pt x="1719580" y="1219802"/>
                  </a:lnTo>
                  <a:cubicBezTo>
                    <a:pt x="1761002" y="1203693"/>
                    <a:pt x="1800123" y="1178380"/>
                    <a:pt x="1830039" y="1143861"/>
                  </a:cubicBezTo>
                  <a:cubicBezTo>
                    <a:pt x="1869160" y="1097836"/>
                    <a:pt x="1876063" y="1031101"/>
                    <a:pt x="1843846" y="978172"/>
                  </a:cubicBezTo>
                  <a:close/>
                  <a:moveTo>
                    <a:pt x="1742592" y="1067920"/>
                  </a:moveTo>
                  <a:cubicBezTo>
                    <a:pt x="1714977" y="1095535"/>
                    <a:pt x="1680459" y="1116246"/>
                    <a:pt x="1641338" y="1123150"/>
                  </a:cubicBezTo>
                  <a:cubicBezTo>
                    <a:pt x="1616024" y="1130054"/>
                    <a:pt x="1599915" y="1155367"/>
                    <a:pt x="1599915" y="1180681"/>
                  </a:cubicBezTo>
                  <a:lnTo>
                    <a:pt x="1606819" y="1314152"/>
                  </a:lnTo>
                  <a:cubicBezTo>
                    <a:pt x="1553891" y="1325658"/>
                    <a:pt x="1500963" y="1330261"/>
                    <a:pt x="1445733" y="1327960"/>
                  </a:cubicBezTo>
                  <a:cubicBezTo>
                    <a:pt x="1413516" y="1325658"/>
                    <a:pt x="1381298" y="1341767"/>
                    <a:pt x="1360587" y="1367080"/>
                  </a:cubicBezTo>
                  <a:cubicBezTo>
                    <a:pt x="1339876" y="1394695"/>
                    <a:pt x="1332972" y="1429214"/>
                    <a:pt x="1344479" y="1461431"/>
                  </a:cubicBezTo>
                  <a:cubicBezTo>
                    <a:pt x="1360587" y="1514359"/>
                    <a:pt x="1411214" y="1606409"/>
                    <a:pt x="1558493" y="1638626"/>
                  </a:cubicBezTo>
                  <a:lnTo>
                    <a:pt x="1556192" y="1647831"/>
                  </a:lnTo>
                  <a:cubicBezTo>
                    <a:pt x="1546987" y="1684651"/>
                    <a:pt x="1544686" y="1721470"/>
                    <a:pt x="1551590" y="1758290"/>
                  </a:cubicBezTo>
                  <a:cubicBezTo>
                    <a:pt x="1551590" y="1760591"/>
                    <a:pt x="1553891" y="1762893"/>
                    <a:pt x="1553891" y="1765194"/>
                  </a:cubicBezTo>
                  <a:cubicBezTo>
                    <a:pt x="1563096" y="1790507"/>
                    <a:pt x="1560795" y="1815821"/>
                    <a:pt x="1546987" y="1838833"/>
                  </a:cubicBezTo>
                  <a:cubicBezTo>
                    <a:pt x="1535481" y="1861845"/>
                    <a:pt x="1512469" y="1877954"/>
                    <a:pt x="1487155" y="1882557"/>
                  </a:cubicBezTo>
                  <a:cubicBezTo>
                    <a:pt x="1402009" y="1898665"/>
                    <a:pt x="1312261" y="1900966"/>
                    <a:pt x="1224815" y="1894063"/>
                  </a:cubicBezTo>
                  <a:cubicBezTo>
                    <a:pt x="1137368" y="1887159"/>
                    <a:pt x="1054523" y="1864147"/>
                    <a:pt x="976281" y="1822725"/>
                  </a:cubicBezTo>
                  <a:cubicBezTo>
                    <a:pt x="927956" y="1799712"/>
                    <a:pt x="886533" y="1762893"/>
                    <a:pt x="854316" y="1719169"/>
                  </a:cubicBezTo>
                  <a:cubicBezTo>
                    <a:pt x="835906" y="1691554"/>
                    <a:pt x="801388" y="1684651"/>
                    <a:pt x="773773" y="1703060"/>
                  </a:cubicBezTo>
                  <a:cubicBezTo>
                    <a:pt x="746158" y="1721470"/>
                    <a:pt x="739255" y="1755989"/>
                    <a:pt x="757664" y="1783604"/>
                  </a:cubicBezTo>
                  <a:cubicBezTo>
                    <a:pt x="799087" y="1843436"/>
                    <a:pt x="856617" y="1891762"/>
                    <a:pt x="921052" y="1926280"/>
                  </a:cubicBezTo>
                  <a:cubicBezTo>
                    <a:pt x="962474" y="1949292"/>
                    <a:pt x="1003896" y="1965401"/>
                    <a:pt x="1047620" y="1979208"/>
                  </a:cubicBezTo>
                  <a:lnTo>
                    <a:pt x="1047620" y="2193223"/>
                  </a:lnTo>
                  <a:cubicBezTo>
                    <a:pt x="684025" y="2255356"/>
                    <a:pt x="410178" y="2073559"/>
                    <a:pt x="322732" y="2002221"/>
                  </a:cubicBezTo>
                  <a:cubicBezTo>
                    <a:pt x="433191" y="1732976"/>
                    <a:pt x="407877" y="1426913"/>
                    <a:pt x="253695" y="1180681"/>
                  </a:cubicBezTo>
                  <a:cubicBezTo>
                    <a:pt x="180055" y="1058715"/>
                    <a:pt x="147838" y="916039"/>
                    <a:pt x="159344" y="773363"/>
                  </a:cubicBezTo>
                  <a:cubicBezTo>
                    <a:pt x="189260" y="416672"/>
                    <a:pt x="495324" y="156632"/>
                    <a:pt x="891136" y="156632"/>
                  </a:cubicBezTo>
                  <a:lnTo>
                    <a:pt x="900341" y="156632"/>
                  </a:lnTo>
                  <a:cubicBezTo>
                    <a:pt x="1250128" y="156632"/>
                    <a:pt x="1445733" y="301610"/>
                    <a:pt x="1494059" y="600770"/>
                  </a:cubicBezTo>
                  <a:cubicBezTo>
                    <a:pt x="1498661" y="628385"/>
                    <a:pt x="1500963" y="653698"/>
                    <a:pt x="1500963" y="681313"/>
                  </a:cubicBezTo>
                  <a:cubicBezTo>
                    <a:pt x="1507866" y="826291"/>
                    <a:pt x="1590711" y="955160"/>
                    <a:pt x="1719580" y="1021896"/>
                  </a:cubicBezTo>
                  <a:cubicBezTo>
                    <a:pt x="1728785" y="1026498"/>
                    <a:pt x="1737989" y="1031101"/>
                    <a:pt x="1744893" y="1038004"/>
                  </a:cubicBezTo>
                  <a:cubicBezTo>
                    <a:pt x="1751797" y="1047209"/>
                    <a:pt x="1749495" y="1058715"/>
                    <a:pt x="1742592" y="1067920"/>
                  </a:cubicBezTo>
                  <a:close/>
                </a:path>
              </a:pathLst>
            </a:custGeom>
            <a:solidFill>
              <a:schemeClr val="tx2"/>
            </a:solidFill>
            <a:ln w="22942" cap="flat">
              <a:noFill/>
              <a:prstDash val="solid"/>
              <a:miter/>
            </a:ln>
          </p:spPr>
          <p:txBody>
            <a:bodyPr rtlCol="0" anchor="ctr"/>
            <a:lstStyle/>
            <a:p>
              <a:endParaRPr lang="en-GB"/>
            </a:p>
          </p:txBody>
        </p:sp>
      </p:grpSp>
      <p:pic>
        <p:nvPicPr>
          <p:cNvPr id="15" name="Graphic 14" descr="Speaker Phone">
            <a:extLst>
              <a:ext uri="{FF2B5EF4-FFF2-40B4-BE49-F238E27FC236}">
                <a16:creationId xmlns:a16="http://schemas.microsoft.com/office/drawing/2014/main" id="{77BCADED-3236-BE43-8A0C-F574490064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3179" y="5800225"/>
            <a:ext cx="1112986" cy="963384"/>
          </a:xfrm>
          <a:prstGeom prst="rect">
            <a:avLst/>
          </a:prstGeom>
        </p:spPr>
      </p:pic>
      <p:pic>
        <p:nvPicPr>
          <p:cNvPr id="16" name="Graphic 15" descr="Monitor">
            <a:extLst>
              <a:ext uri="{FF2B5EF4-FFF2-40B4-BE49-F238E27FC236}">
                <a16:creationId xmlns:a16="http://schemas.microsoft.com/office/drawing/2014/main" id="{344E47BE-6214-5941-B27F-9B3F622C9B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77866" y="5800225"/>
            <a:ext cx="885729" cy="954107"/>
          </a:xfrm>
          <a:prstGeom prst="rect">
            <a:avLst/>
          </a:prstGeom>
        </p:spPr>
      </p:pic>
      <p:pic>
        <p:nvPicPr>
          <p:cNvPr id="17" name="Graphic 16" descr="Board Room">
            <a:extLst>
              <a:ext uri="{FF2B5EF4-FFF2-40B4-BE49-F238E27FC236}">
                <a16:creationId xmlns:a16="http://schemas.microsoft.com/office/drawing/2014/main" id="{115FF6B6-411B-CA45-9474-4E183E08F7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76673" y="5718322"/>
            <a:ext cx="1058001" cy="1139678"/>
          </a:xfrm>
          <a:prstGeom prst="rect">
            <a:avLst/>
          </a:prstGeom>
        </p:spPr>
      </p:pic>
    </p:spTree>
    <p:extLst>
      <p:ext uri="{BB962C8B-B14F-4D97-AF65-F5344CB8AC3E}">
        <p14:creationId xmlns:p14="http://schemas.microsoft.com/office/powerpoint/2010/main" val="400416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973AF3C-5489-4FB8-B21A-DDD23653C0CC}"/>
              </a:ext>
            </a:extLst>
          </p:cNvPr>
          <p:cNvGrpSpPr/>
          <p:nvPr/>
        </p:nvGrpSpPr>
        <p:grpSpPr>
          <a:xfrm>
            <a:off x="999819" y="2128189"/>
            <a:ext cx="7071664" cy="1191634"/>
            <a:chOff x="936156" y="2452280"/>
            <a:chExt cx="7071664" cy="1191634"/>
          </a:xfrm>
        </p:grpSpPr>
        <p:sp>
          <p:nvSpPr>
            <p:cNvPr id="10" name="Rectangle 9">
              <a:extLst>
                <a:ext uri="{FF2B5EF4-FFF2-40B4-BE49-F238E27FC236}">
                  <a16:creationId xmlns:a16="http://schemas.microsoft.com/office/drawing/2014/main" id="{29619A53-23E2-4B6D-B792-AADDF9B386C8}"/>
                </a:ext>
              </a:extLst>
            </p:cNvPr>
            <p:cNvSpPr/>
            <p:nvPr/>
          </p:nvSpPr>
          <p:spPr>
            <a:xfrm>
              <a:off x="2468321" y="2751475"/>
              <a:ext cx="4185431" cy="580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 60">
              <a:extLst>
                <a:ext uri="{FF2B5EF4-FFF2-40B4-BE49-F238E27FC236}">
                  <a16:creationId xmlns:a16="http://schemas.microsoft.com/office/drawing/2014/main" id="{68A6847F-B239-41BA-9E63-77437447A623}"/>
                </a:ext>
              </a:extLst>
            </p:cNvPr>
            <p:cNvSpPr/>
            <p:nvPr/>
          </p:nvSpPr>
          <p:spPr>
            <a:xfrm>
              <a:off x="1830387" y="2493962"/>
              <a:ext cx="3822701" cy="3693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382586" marR="39686" lvl="0" indent="-342900">
                <a:spcBef>
                  <a:spcPts val="500"/>
                </a:spcBef>
                <a:buClr>
                  <a:schemeClr val="tx1"/>
                </a:buClr>
                <a:buSzPct val="75000"/>
                <a:buFont typeface="Wingdings" panose="05000000000000000000" pitchFamily="2" charset="2"/>
                <a:buChar char="§"/>
                <a:defRPr sz="1800">
                  <a:uFillTx/>
                </a:defRPr>
              </a:pPr>
              <a:endParaRPr sz="2400">
                <a:solidFill>
                  <a:schemeClr val="accent5"/>
                </a:solidFill>
                <a:uFill>
                  <a:solidFill>
                    <a:srgbClr val="FFFFFF"/>
                  </a:solidFill>
                </a:uFill>
                <a:latin typeface="+mn-lt"/>
                <a:ea typeface="+mn-ea"/>
                <a:cs typeface="+mn-cs"/>
                <a:sym typeface="Helvetica"/>
              </a:endParaRPr>
            </a:p>
          </p:txBody>
        </p:sp>
        <p:sp>
          <p:nvSpPr>
            <p:cNvPr id="3" name="Shape 176">
              <a:extLst>
                <a:ext uri="{FF2B5EF4-FFF2-40B4-BE49-F238E27FC236}">
                  <a16:creationId xmlns:a16="http://schemas.microsoft.com/office/drawing/2014/main" id="{69A7F4D5-4BE6-40CE-A583-A4A0A9C2249D}"/>
                </a:ext>
              </a:extLst>
            </p:cNvPr>
            <p:cNvSpPr/>
            <p:nvPr/>
          </p:nvSpPr>
          <p:spPr>
            <a:xfrm>
              <a:off x="936156" y="2804449"/>
              <a:ext cx="1577053"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buClr>
                  <a:srgbClr val="FFFB00"/>
                </a:buClr>
                <a:buFont typeface="Arial"/>
                <a:defRPr sz="2000" b="1">
                  <a:solidFill>
                    <a:srgbClr val="FFFB00"/>
                  </a:solidFill>
                  <a:uFill>
                    <a:solidFill>
                      <a:srgbClr val="FFFB00"/>
                    </a:solidFill>
                  </a:uFill>
                  <a:latin typeface="Arial"/>
                  <a:ea typeface="Arial"/>
                  <a:cs typeface="Arial"/>
                  <a:sym typeface="Arial"/>
                </a:defRPr>
              </a:lvl1pPr>
            </a:lstStyle>
            <a:p>
              <a:pPr lvl="0" algn="ctr">
                <a:defRPr sz="1800" b="0">
                  <a:solidFill>
                    <a:srgbClr val="000000"/>
                  </a:solidFill>
                  <a:uFillTx/>
                </a:defRPr>
              </a:pPr>
              <a:r>
                <a:rPr b="1" dirty="0">
                  <a:solidFill>
                    <a:schemeClr val="accent4"/>
                  </a:solidFill>
                  <a:uFill>
                    <a:solidFill>
                      <a:srgbClr val="FFFB00"/>
                    </a:solidFill>
                  </a:uFill>
                  <a:latin typeface="+mn-lt"/>
                </a:rPr>
                <a:t>Not at all </a:t>
              </a:r>
              <a:r>
                <a:rPr lang="en-GB" b="1" dirty="0">
                  <a:solidFill>
                    <a:schemeClr val="accent4"/>
                  </a:solidFill>
                  <a:uFill>
                    <a:solidFill>
                      <a:srgbClr val="FFFB00"/>
                    </a:solidFill>
                  </a:uFill>
                  <a:latin typeface="+mn-lt"/>
                </a:rPr>
                <a:t>confident</a:t>
              </a:r>
              <a:endParaRPr b="1" dirty="0">
                <a:solidFill>
                  <a:schemeClr val="accent4"/>
                </a:solidFill>
                <a:uFill>
                  <a:solidFill>
                    <a:srgbClr val="FFFB00"/>
                  </a:solidFill>
                </a:uFill>
                <a:latin typeface="+mn-lt"/>
              </a:endParaRPr>
            </a:p>
          </p:txBody>
        </p:sp>
        <p:sp>
          <p:nvSpPr>
            <p:cNvPr id="4" name="Shape 177">
              <a:extLst>
                <a:ext uri="{FF2B5EF4-FFF2-40B4-BE49-F238E27FC236}">
                  <a16:creationId xmlns:a16="http://schemas.microsoft.com/office/drawing/2014/main" id="{3E5417BB-1A1F-461F-AF62-DD184BF2B330}"/>
                </a:ext>
              </a:extLst>
            </p:cNvPr>
            <p:cNvSpPr/>
            <p:nvPr/>
          </p:nvSpPr>
          <p:spPr>
            <a:xfrm>
              <a:off x="6547319" y="2857450"/>
              <a:ext cx="1460501" cy="6155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buClr>
                  <a:srgbClr val="FFFB00"/>
                </a:buClr>
                <a:buFont typeface="Arial"/>
                <a:defRPr sz="1800">
                  <a:uFillTx/>
                </a:defRPr>
              </a:pPr>
              <a:r>
                <a:rPr sz="2000" b="1" dirty="0">
                  <a:solidFill>
                    <a:schemeClr val="accent4"/>
                  </a:solidFill>
                  <a:uFill>
                    <a:solidFill>
                      <a:srgbClr val="FFFB00"/>
                    </a:solidFill>
                  </a:uFill>
                  <a:ea typeface="Arial"/>
                  <a:cs typeface="Arial"/>
                  <a:sym typeface="Arial"/>
                </a:rPr>
                <a:t>Totally</a:t>
              </a:r>
            </a:p>
            <a:p>
              <a:pPr lvl="0" algn="ctr">
                <a:buClr>
                  <a:srgbClr val="FFFB00"/>
                </a:buClr>
                <a:buFont typeface="Arial"/>
                <a:defRPr sz="1800">
                  <a:uFillTx/>
                </a:defRPr>
              </a:pPr>
              <a:r>
                <a:rPr lang="en-GB" sz="2000" b="1" dirty="0">
                  <a:solidFill>
                    <a:schemeClr val="accent4"/>
                  </a:solidFill>
                  <a:uFill>
                    <a:solidFill>
                      <a:srgbClr val="FFFB00"/>
                    </a:solidFill>
                  </a:uFill>
                  <a:ea typeface="Arial"/>
                  <a:cs typeface="Arial"/>
                  <a:sym typeface="Arial"/>
                </a:rPr>
                <a:t>confident</a:t>
              </a:r>
              <a:endParaRPr sz="2000" b="1" dirty="0">
                <a:solidFill>
                  <a:schemeClr val="accent4"/>
                </a:solidFill>
                <a:uFill>
                  <a:solidFill>
                    <a:srgbClr val="FFFB00"/>
                  </a:solidFill>
                </a:uFill>
                <a:ea typeface="Arial"/>
                <a:cs typeface="Arial"/>
                <a:sym typeface="Arial"/>
              </a:endParaRPr>
            </a:p>
          </p:txBody>
        </p:sp>
        <p:sp>
          <p:nvSpPr>
            <p:cNvPr id="5" name="Shape 178">
              <a:extLst>
                <a:ext uri="{FF2B5EF4-FFF2-40B4-BE49-F238E27FC236}">
                  <a16:creationId xmlns:a16="http://schemas.microsoft.com/office/drawing/2014/main" id="{CC2492C7-7574-4493-9774-52D256A813A5}"/>
                </a:ext>
              </a:extLst>
            </p:cNvPr>
            <p:cNvSpPr/>
            <p:nvPr/>
          </p:nvSpPr>
          <p:spPr>
            <a:xfrm>
              <a:off x="2513210" y="2922103"/>
              <a:ext cx="3915639" cy="276999"/>
            </a:xfrm>
            <a:prstGeom prst="rect">
              <a:avLst/>
            </a:prstGeom>
            <a:noFill/>
            <a:ln w="12700">
              <a:noFill/>
              <a:miter lim="400000"/>
            </a:ln>
            <a:effectLst/>
            <a:extLst>
              <a:ext uri="{C572A759-6A51-4108-AA02-DFA0A04FC94B}">
                <ma14:wrappingTextBoxFlag xmlns="" xmlns:ma14="http://schemas.microsoft.com/office/mac/drawingml/2011/main" val="1"/>
              </a:ext>
            </a:extLst>
          </p:spPr>
          <p:txBody>
            <a:bodyPr wrap="square" lIns="0" tIns="0" rIns="0" bIns="0" anchor="ctr">
              <a:spAutoFit/>
            </a:bodyPr>
            <a:lstStyle>
              <a:lvl1pPr>
                <a:spcBef>
                  <a:spcPts val="1100"/>
                </a:spcBef>
                <a:buClr>
                  <a:srgbClr val="FFFB00"/>
                </a:buClr>
                <a:buFont typeface="Arial"/>
                <a:defRPr sz="2000" b="1">
                  <a:solidFill>
                    <a:srgbClr val="FFFB00"/>
                  </a:solidFill>
                  <a:effectLst>
                    <a:outerShdw blurRad="12700" dist="25400" dir="2700000" rotWithShape="0">
                      <a:srgbClr val="000000"/>
                    </a:outerShdw>
                  </a:effectLst>
                  <a:uFill>
                    <a:solidFill>
                      <a:srgbClr val="FFFB00"/>
                    </a:solidFill>
                  </a:uFill>
                  <a:latin typeface="Arial"/>
                  <a:ea typeface="Arial"/>
                  <a:cs typeface="Arial"/>
                  <a:sym typeface="Arial"/>
                </a:defRPr>
              </a:lvl1pPr>
            </a:lstStyle>
            <a:p>
              <a:pPr lvl="0" algn="ctr">
                <a:defRPr sz="1800" b="0">
                  <a:solidFill>
                    <a:srgbClr val="000000"/>
                  </a:solidFill>
                  <a:effectLst/>
                  <a:uFillTx/>
                </a:defRPr>
              </a:pPr>
              <a:r>
                <a:rPr b="1" dirty="0">
                  <a:solidFill>
                    <a:schemeClr val="bg1"/>
                  </a:solidFill>
                  <a:effectLst/>
                  <a:uFill>
                    <a:solidFill>
                      <a:srgbClr val="FFFB00"/>
                    </a:solidFill>
                  </a:uFill>
                  <a:latin typeface="+mj-lt"/>
                </a:rPr>
                <a:t>0   1   2   3   4   5   6   7   8   9   10</a:t>
              </a:r>
            </a:p>
          </p:txBody>
        </p:sp>
        <p:sp>
          <p:nvSpPr>
            <p:cNvPr id="6" name="Rectangle 5">
              <a:extLst>
                <a:ext uri="{FF2B5EF4-FFF2-40B4-BE49-F238E27FC236}">
                  <a16:creationId xmlns:a16="http://schemas.microsoft.com/office/drawing/2014/main" id="{494C7091-37CB-4236-B1A7-4918D7DC62BB}"/>
                </a:ext>
              </a:extLst>
            </p:cNvPr>
            <p:cNvSpPr/>
            <p:nvPr/>
          </p:nvSpPr>
          <p:spPr>
            <a:xfrm>
              <a:off x="1136180" y="2452280"/>
              <a:ext cx="6842795" cy="1191634"/>
            </a:xfrm>
            <a:prstGeom prst="rect">
              <a:avLst/>
            </a:pr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grpSp>
      <p:sp>
        <p:nvSpPr>
          <p:cNvPr id="8" name="Title 1">
            <a:extLst>
              <a:ext uri="{FF2B5EF4-FFF2-40B4-BE49-F238E27FC236}">
                <a16:creationId xmlns:a16="http://schemas.microsoft.com/office/drawing/2014/main" id="{F038FEB1-C160-4AF9-B054-8503B1F902B5}"/>
              </a:ext>
            </a:extLst>
          </p:cNvPr>
          <p:cNvSpPr txBox="1">
            <a:spLocks/>
          </p:cNvSpPr>
          <p:nvPr/>
        </p:nvSpPr>
        <p:spPr>
          <a:xfrm>
            <a:off x="1596401" y="633894"/>
            <a:ext cx="5951198" cy="701525"/>
          </a:xfrm>
          <a:prstGeom prst="rect">
            <a:avLst/>
          </a:prstGeom>
        </p:spPr>
        <p:txBody>
          <a:bodyPr vert="horz" lIns="91440" tIns="45720" rIns="91440" bIns="45720" rtlCol="0" anchor="ctr">
            <a:normAutofit/>
          </a:bodyPr>
          <a:lstStyle>
            <a:defPPr>
              <a:defRPr lang="en-US"/>
            </a:defPPr>
            <a:lvl1pPr algn="ctr" defTabSz="914400">
              <a:lnSpc>
                <a:spcPct val="90000"/>
              </a:lnSpc>
              <a:spcBef>
                <a:spcPct val="0"/>
              </a:spcBef>
              <a:buNone/>
              <a:defRPr sz="3200">
                <a:solidFill>
                  <a:schemeClr val="tx2"/>
                </a:solidFill>
                <a:latin typeface="+mj-lt"/>
                <a:ea typeface="+mj-ea"/>
                <a:cs typeface="+mj-cs"/>
              </a:defRPr>
            </a:lvl1pPr>
          </a:lstStyle>
          <a:p>
            <a:r>
              <a:rPr lang="en-US" dirty="0"/>
              <a:t>Assessing Confidence: Scaling </a:t>
            </a:r>
          </a:p>
        </p:txBody>
      </p:sp>
      <p:sp>
        <p:nvSpPr>
          <p:cNvPr id="11" name="TextBox 10">
            <a:extLst>
              <a:ext uri="{FF2B5EF4-FFF2-40B4-BE49-F238E27FC236}">
                <a16:creationId xmlns:a16="http://schemas.microsoft.com/office/drawing/2014/main" id="{5FD32A8D-BD4B-497D-BCB7-EC4C92D6A0B3}"/>
              </a:ext>
            </a:extLst>
          </p:cNvPr>
          <p:cNvSpPr txBox="1"/>
          <p:nvPr/>
        </p:nvSpPr>
        <p:spPr>
          <a:xfrm>
            <a:off x="850232" y="3962400"/>
            <a:ext cx="8293767" cy="2062103"/>
          </a:xfrm>
          <a:prstGeom prst="rect">
            <a:avLst/>
          </a:prstGeom>
          <a:noFill/>
        </p:spPr>
        <p:txBody>
          <a:bodyPr wrap="square" rtlCol="0">
            <a:spAutoFit/>
          </a:bodyPr>
          <a:lstStyle/>
          <a:p>
            <a:r>
              <a:rPr lang="en-US" sz="3200" b="1" dirty="0">
                <a:solidFill>
                  <a:schemeClr val="accent4"/>
                </a:solidFill>
                <a:cs typeface="League Spartan Bold"/>
              </a:rPr>
              <a:t>“On a scale of 0 – 10, if 1 is super easy, and 10 is almost impossible, </a:t>
            </a:r>
            <a:r>
              <a:rPr lang="en-US" sz="3200" dirty="0">
                <a:solidFill>
                  <a:schemeClr val="accent4"/>
                </a:solidFill>
                <a:cs typeface="League Spartan Bold"/>
              </a:rPr>
              <a:t>how sure are you that you can leave him this month?”</a:t>
            </a:r>
          </a:p>
        </p:txBody>
      </p:sp>
      <p:pic>
        <p:nvPicPr>
          <p:cNvPr id="13" name="Graphic 12" descr="Speaker Phone">
            <a:extLst>
              <a:ext uri="{FF2B5EF4-FFF2-40B4-BE49-F238E27FC236}">
                <a16:creationId xmlns:a16="http://schemas.microsoft.com/office/drawing/2014/main" id="{3C4480AA-F548-1240-A9A5-1523C2F587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1530" y="5800225"/>
            <a:ext cx="1198907" cy="963384"/>
          </a:xfrm>
          <a:prstGeom prst="rect">
            <a:avLst/>
          </a:prstGeom>
        </p:spPr>
      </p:pic>
      <p:pic>
        <p:nvPicPr>
          <p:cNvPr id="14" name="Graphic 13" descr="Monitor">
            <a:extLst>
              <a:ext uri="{FF2B5EF4-FFF2-40B4-BE49-F238E27FC236}">
                <a16:creationId xmlns:a16="http://schemas.microsoft.com/office/drawing/2014/main" id="{7D79786A-C67C-D647-84BA-0AC86B5576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68912" y="5800225"/>
            <a:ext cx="954107" cy="954107"/>
          </a:xfrm>
          <a:prstGeom prst="rect">
            <a:avLst/>
          </a:prstGeom>
        </p:spPr>
      </p:pic>
      <p:pic>
        <p:nvPicPr>
          <p:cNvPr id="15" name="Graphic 14" descr="Board Room">
            <a:extLst>
              <a:ext uri="{FF2B5EF4-FFF2-40B4-BE49-F238E27FC236}">
                <a16:creationId xmlns:a16="http://schemas.microsoft.com/office/drawing/2014/main" id="{23F4FE73-072C-914B-BDB8-A872A1CFD5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02126" y="5718322"/>
            <a:ext cx="1139678" cy="1139678"/>
          </a:xfrm>
          <a:prstGeom prst="rect">
            <a:avLst/>
          </a:prstGeom>
        </p:spPr>
      </p:pic>
    </p:spTree>
    <p:extLst>
      <p:ext uri="{BB962C8B-B14F-4D97-AF65-F5344CB8AC3E}">
        <p14:creationId xmlns:p14="http://schemas.microsoft.com/office/powerpoint/2010/main" val="114393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A0CFB-EE5E-4F43-8F0D-D9E2588D3F3E}"/>
              </a:ext>
            </a:extLst>
          </p:cNvPr>
          <p:cNvSpPr>
            <a:spLocks noGrp="1"/>
          </p:cNvSpPr>
          <p:nvPr>
            <p:ph type="body" sz="quarter" idx="10"/>
          </p:nvPr>
        </p:nvSpPr>
        <p:spPr>
          <a:xfrm>
            <a:off x="598277" y="2105405"/>
            <a:ext cx="6615945" cy="1664392"/>
          </a:xfrm>
        </p:spPr>
        <p:txBody>
          <a:bodyPr/>
          <a:lstStyle/>
          <a:p>
            <a:r>
              <a:rPr lang="en-GB" sz="6600" dirty="0"/>
              <a:t>Time for Practice!</a:t>
            </a:r>
          </a:p>
        </p:txBody>
      </p:sp>
    </p:spTree>
    <p:extLst>
      <p:ext uri="{BB962C8B-B14F-4D97-AF65-F5344CB8AC3E}">
        <p14:creationId xmlns:p14="http://schemas.microsoft.com/office/powerpoint/2010/main" val="238865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C51BEFA-D55F-433A-8731-86BA6A57377F}"/>
              </a:ext>
            </a:extLst>
          </p:cNvPr>
          <p:cNvCxnSpPr/>
          <p:nvPr/>
        </p:nvCxnSpPr>
        <p:spPr>
          <a:xfrm>
            <a:off x="8351117" y="-2367"/>
            <a:ext cx="34506" cy="685800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DE74004F-56CC-4354-B3C9-1E811028A65A}"/>
              </a:ext>
            </a:extLst>
          </p:cNvPr>
          <p:cNvSpPr txBox="1"/>
          <p:nvPr/>
        </p:nvSpPr>
        <p:spPr>
          <a:xfrm>
            <a:off x="1947927" y="543738"/>
            <a:ext cx="6352280" cy="1384995"/>
          </a:xfrm>
          <a:prstGeom prst="rect">
            <a:avLst/>
          </a:prstGeom>
          <a:noFill/>
        </p:spPr>
        <p:txBody>
          <a:bodyPr wrap="square" rtlCol="0">
            <a:spAutoFit/>
          </a:bodyPr>
          <a:lstStyle/>
          <a:p>
            <a:r>
              <a:rPr lang="en-US" sz="2800" dirty="0">
                <a:solidFill>
                  <a:schemeClr val="accent4"/>
                </a:solidFill>
                <a:latin typeface="League Spartan Bold"/>
                <a:cs typeface="League Spartan Bold"/>
              </a:rPr>
              <a:t>Practitioner:  </a:t>
            </a:r>
          </a:p>
          <a:p>
            <a:r>
              <a:rPr lang="en-US" sz="2800" dirty="0">
                <a:solidFill>
                  <a:schemeClr val="accent4"/>
                </a:solidFill>
                <a:cs typeface="League Spartan Bold"/>
              </a:rPr>
              <a:t>Try both open ended questions, as well as a scaling questions</a:t>
            </a:r>
          </a:p>
        </p:txBody>
      </p:sp>
      <p:grpSp>
        <p:nvGrpSpPr>
          <p:cNvPr id="7" name="Graphic 19">
            <a:extLst>
              <a:ext uri="{FF2B5EF4-FFF2-40B4-BE49-F238E27FC236}">
                <a16:creationId xmlns:a16="http://schemas.microsoft.com/office/drawing/2014/main" id="{35CAA0DD-D8E3-43FC-9E1F-1C0E56559C81}"/>
              </a:ext>
            </a:extLst>
          </p:cNvPr>
          <p:cNvGrpSpPr/>
          <p:nvPr/>
        </p:nvGrpSpPr>
        <p:grpSpPr>
          <a:xfrm>
            <a:off x="667356" y="587817"/>
            <a:ext cx="914035" cy="998369"/>
            <a:chOff x="6106677" y="2335617"/>
            <a:chExt cx="2215798" cy="2347257"/>
          </a:xfrm>
        </p:grpSpPr>
        <p:sp>
          <p:nvSpPr>
            <p:cNvPr id="13" name="Freeform: Shape 12">
              <a:extLst>
                <a:ext uri="{FF2B5EF4-FFF2-40B4-BE49-F238E27FC236}">
                  <a16:creationId xmlns:a16="http://schemas.microsoft.com/office/drawing/2014/main" id="{5105ADA4-94BF-4BA9-83C5-0DB029268684}"/>
                </a:ext>
              </a:extLst>
            </p:cNvPr>
            <p:cNvSpPr/>
            <p:nvPr/>
          </p:nvSpPr>
          <p:spPr>
            <a:xfrm>
              <a:off x="7977290" y="3795573"/>
              <a:ext cx="345185" cy="207111"/>
            </a:xfrm>
            <a:custGeom>
              <a:avLst/>
              <a:gdLst>
                <a:gd name="connsiteX0" fmla="*/ 253984 w 345184"/>
                <a:gd name="connsiteY0" fmla="*/ 185575 h 207110"/>
                <a:gd name="connsiteX1" fmla="*/ 316117 w 345184"/>
                <a:gd name="connsiteY1" fmla="*/ 132647 h 207110"/>
                <a:gd name="connsiteX2" fmla="*/ 263189 w 345184"/>
                <a:gd name="connsiteY2" fmla="*/ 70513 h 207110"/>
                <a:gd name="connsiteX3" fmla="*/ 109006 w 345184"/>
                <a:gd name="connsiteY3" fmla="*/ 42898 h 207110"/>
                <a:gd name="connsiteX4" fmla="*/ 42271 w 345184"/>
                <a:gd name="connsiteY4" fmla="*/ 88923 h 207110"/>
                <a:gd name="connsiteX5" fmla="*/ 88295 w 345184"/>
                <a:gd name="connsiteY5" fmla="*/ 155659 h 207110"/>
                <a:gd name="connsiteX6" fmla="*/ 242478 w 345184"/>
                <a:gd name="connsiteY6" fmla="*/ 183274 h 207110"/>
                <a:gd name="connsiteX7" fmla="*/ 253984 w 345184"/>
                <a:gd name="connsiteY7" fmla="*/ 185575 h 20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184" h="207110">
                  <a:moveTo>
                    <a:pt x="253984" y="185575"/>
                  </a:moveTo>
                  <a:cubicBezTo>
                    <a:pt x="286201" y="187876"/>
                    <a:pt x="313816" y="164864"/>
                    <a:pt x="316117" y="132647"/>
                  </a:cubicBezTo>
                  <a:cubicBezTo>
                    <a:pt x="318418" y="100429"/>
                    <a:pt x="295406" y="72815"/>
                    <a:pt x="263189" y="70513"/>
                  </a:cubicBezTo>
                  <a:lnTo>
                    <a:pt x="109006" y="42898"/>
                  </a:lnTo>
                  <a:cubicBezTo>
                    <a:pt x="76789" y="35995"/>
                    <a:pt x="46873" y="56706"/>
                    <a:pt x="42271" y="88923"/>
                  </a:cubicBezTo>
                  <a:cubicBezTo>
                    <a:pt x="37668" y="121140"/>
                    <a:pt x="56078" y="151056"/>
                    <a:pt x="88295" y="155659"/>
                  </a:cubicBezTo>
                  <a:lnTo>
                    <a:pt x="242478" y="183274"/>
                  </a:lnTo>
                  <a:cubicBezTo>
                    <a:pt x="247080" y="185575"/>
                    <a:pt x="251683" y="185575"/>
                    <a:pt x="253984" y="185575"/>
                  </a:cubicBezTo>
                  <a:close/>
                </a:path>
              </a:pathLst>
            </a:custGeom>
            <a:solidFill>
              <a:schemeClr val="accent1"/>
            </a:solidFill>
            <a:ln w="22942" cap="flat">
              <a:noFill/>
              <a:prstDash val="solid"/>
              <a:miter/>
            </a:ln>
          </p:spPr>
          <p:txBody>
            <a:bodyPr rtlCol="0" anchor="ctr"/>
            <a:lstStyle/>
            <a:p>
              <a:endParaRPr lang="en-GB" sz="1600"/>
            </a:p>
          </p:txBody>
        </p:sp>
        <p:sp>
          <p:nvSpPr>
            <p:cNvPr id="14" name="Freeform: Shape 13">
              <a:extLst>
                <a:ext uri="{FF2B5EF4-FFF2-40B4-BE49-F238E27FC236}">
                  <a16:creationId xmlns:a16="http://schemas.microsoft.com/office/drawing/2014/main" id="{7DC89046-EEF8-41AC-A679-289338A0BE7D}"/>
                </a:ext>
              </a:extLst>
            </p:cNvPr>
            <p:cNvSpPr/>
            <p:nvPr/>
          </p:nvSpPr>
          <p:spPr>
            <a:xfrm>
              <a:off x="7851591" y="3973723"/>
              <a:ext cx="253136" cy="299160"/>
            </a:xfrm>
            <a:custGeom>
              <a:avLst/>
              <a:gdLst>
                <a:gd name="connsiteX0" fmla="*/ 121945 w 253135"/>
                <a:gd name="connsiteY0" fmla="*/ 246753 h 299160"/>
                <a:gd name="connsiteX1" fmla="*/ 202489 w 253135"/>
                <a:gd name="connsiteY1" fmla="*/ 258259 h 299160"/>
                <a:gd name="connsiteX2" fmla="*/ 220898 w 253135"/>
                <a:gd name="connsiteY2" fmla="*/ 189222 h 299160"/>
                <a:gd name="connsiteX3" fmla="*/ 147259 w 253135"/>
                <a:gd name="connsiteY3" fmla="*/ 69558 h 299160"/>
                <a:gd name="connsiteX4" fmla="*/ 69017 w 253135"/>
                <a:gd name="connsiteY4" fmla="*/ 51149 h 299160"/>
                <a:gd name="connsiteX5" fmla="*/ 50607 w 253135"/>
                <a:gd name="connsiteY5" fmla="*/ 129390 h 299160"/>
                <a:gd name="connsiteX6" fmla="*/ 121945 w 253135"/>
                <a:gd name="connsiteY6" fmla="*/ 246753 h 2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35" h="299160">
                  <a:moveTo>
                    <a:pt x="121945" y="246753"/>
                  </a:moveTo>
                  <a:cubicBezTo>
                    <a:pt x="140355" y="272067"/>
                    <a:pt x="177175" y="276669"/>
                    <a:pt x="202489" y="258259"/>
                  </a:cubicBezTo>
                  <a:cubicBezTo>
                    <a:pt x="223199" y="242151"/>
                    <a:pt x="230103" y="212235"/>
                    <a:pt x="220898" y="189222"/>
                  </a:cubicBezTo>
                  <a:lnTo>
                    <a:pt x="147259" y="69558"/>
                  </a:lnTo>
                  <a:cubicBezTo>
                    <a:pt x="131150" y="41944"/>
                    <a:pt x="94330" y="32739"/>
                    <a:pt x="69017" y="51149"/>
                  </a:cubicBezTo>
                  <a:cubicBezTo>
                    <a:pt x="43703" y="69558"/>
                    <a:pt x="32197" y="104077"/>
                    <a:pt x="50607" y="129390"/>
                  </a:cubicBezTo>
                  <a:lnTo>
                    <a:pt x="121945" y="246753"/>
                  </a:lnTo>
                  <a:close/>
                </a:path>
              </a:pathLst>
            </a:custGeom>
            <a:solidFill>
              <a:schemeClr val="accent1"/>
            </a:solidFill>
            <a:ln w="22942" cap="flat">
              <a:noFill/>
              <a:prstDash val="solid"/>
              <a:miter/>
            </a:ln>
          </p:spPr>
          <p:txBody>
            <a:bodyPr rtlCol="0" anchor="ctr"/>
            <a:lstStyle/>
            <a:p>
              <a:endParaRPr lang="en-GB" sz="1600"/>
            </a:p>
          </p:txBody>
        </p:sp>
        <p:sp>
          <p:nvSpPr>
            <p:cNvPr id="15" name="Freeform: Shape 14">
              <a:extLst>
                <a:ext uri="{FF2B5EF4-FFF2-40B4-BE49-F238E27FC236}">
                  <a16:creationId xmlns:a16="http://schemas.microsoft.com/office/drawing/2014/main" id="{FF903B94-1AD5-49ED-AEFB-FE19F2EE4FE8}"/>
                </a:ext>
              </a:extLst>
            </p:cNvPr>
            <p:cNvSpPr/>
            <p:nvPr/>
          </p:nvSpPr>
          <p:spPr>
            <a:xfrm>
              <a:off x="7928983" y="3504953"/>
              <a:ext cx="299160" cy="276148"/>
            </a:xfrm>
            <a:custGeom>
              <a:avLst/>
              <a:gdLst>
                <a:gd name="connsiteX0" fmla="*/ 99783 w 299160"/>
                <a:gd name="connsiteY0" fmla="*/ 241470 h 276147"/>
                <a:gd name="connsiteX1" fmla="*/ 134301 w 299160"/>
                <a:gd name="connsiteY1" fmla="*/ 229963 h 276147"/>
                <a:gd name="connsiteX2" fmla="*/ 244761 w 299160"/>
                <a:gd name="connsiteY2" fmla="*/ 144818 h 276147"/>
                <a:gd name="connsiteX3" fmla="*/ 256267 w 299160"/>
                <a:gd name="connsiteY3" fmla="*/ 64275 h 276147"/>
                <a:gd name="connsiteX4" fmla="*/ 175724 w 299160"/>
                <a:gd name="connsiteY4" fmla="*/ 52768 h 276147"/>
                <a:gd name="connsiteX5" fmla="*/ 175724 w 299160"/>
                <a:gd name="connsiteY5" fmla="*/ 52768 h 276147"/>
                <a:gd name="connsiteX6" fmla="*/ 65264 w 299160"/>
                <a:gd name="connsiteY6" fmla="*/ 137914 h 276147"/>
                <a:gd name="connsiteX7" fmla="*/ 53758 w 299160"/>
                <a:gd name="connsiteY7" fmla="*/ 218457 h 276147"/>
                <a:gd name="connsiteX8" fmla="*/ 99783 w 299160"/>
                <a:gd name="connsiteY8" fmla="*/ 241470 h 27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0" h="276147">
                  <a:moveTo>
                    <a:pt x="99783" y="241470"/>
                  </a:moveTo>
                  <a:cubicBezTo>
                    <a:pt x="113590" y="241470"/>
                    <a:pt x="125097" y="236867"/>
                    <a:pt x="134301" y="229963"/>
                  </a:cubicBezTo>
                  <a:lnTo>
                    <a:pt x="244761" y="144818"/>
                  </a:lnTo>
                  <a:cubicBezTo>
                    <a:pt x="270074" y="126408"/>
                    <a:pt x="274677" y="89588"/>
                    <a:pt x="256267" y="64275"/>
                  </a:cubicBezTo>
                  <a:cubicBezTo>
                    <a:pt x="237857" y="38961"/>
                    <a:pt x="201037" y="34359"/>
                    <a:pt x="175724" y="52768"/>
                  </a:cubicBezTo>
                  <a:lnTo>
                    <a:pt x="175724" y="52768"/>
                  </a:lnTo>
                  <a:lnTo>
                    <a:pt x="65264" y="137914"/>
                  </a:lnTo>
                  <a:cubicBezTo>
                    <a:pt x="39951" y="156324"/>
                    <a:pt x="33047" y="193144"/>
                    <a:pt x="53758" y="218457"/>
                  </a:cubicBezTo>
                  <a:cubicBezTo>
                    <a:pt x="62963" y="232265"/>
                    <a:pt x="81373" y="241470"/>
                    <a:pt x="99783" y="241470"/>
                  </a:cubicBezTo>
                  <a:close/>
                </a:path>
              </a:pathLst>
            </a:custGeom>
            <a:solidFill>
              <a:schemeClr val="accent1"/>
            </a:solidFill>
            <a:ln w="22942" cap="flat">
              <a:noFill/>
              <a:prstDash val="solid"/>
              <a:miter/>
            </a:ln>
          </p:spPr>
          <p:txBody>
            <a:bodyPr rtlCol="0" anchor="ctr"/>
            <a:lstStyle/>
            <a:p>
              <a:endParaRPr lang="en-GB" sz="1600"/>
            </a:p>
          </p:txBody>
        </p:sp>
        <p:sp>
          <p:nvSpPr>
            <p:cNvPr id="16" name="Freeform: Shape 15">
              <a:extLst>
                <a:ext uri="{FF2B5EF4-FFF2-40B4-BE49-F238E27FC236}">
                  <a16:creationId xmlns:a16="http://schemas.microsoft.com/office/drawing/2014/main" id="{9778B76B-DCA6-4EA3-A7DD-252C0D3E53DF}"/>
                </a:ext>
              </a:extLst>
            </p:cNvPr>
            <p:cNvSpPr/>
            <p:nvPr/>
          </p:nvSpPr>
          <p:spPr>
            <a:xfrm>
              <a:off x="6106677" y="2335617"/>
              <a:ext cx="1887009" cy="2347257"/>
            </a:xfrm>
            <a:custGeom>
              <a:avLst/>
              <a:gdLst>
                <a:gd name="connsiteX0" fmla="*/ 1843846 w 1887010"/>
                <a:gd name="connsiteY0" fmla="*/ 978172 h 2347256"/>
                <a:gd name="connsiteX1" fmla="*/ 1774809 w 1887010"/>
                <a:gd name="connsiteY1" fmla="*/ 918340 h 2347256"/>
                <a:gd name="connsiteX2" fmla="*/ 1616024 w 1887010"/>
                <a:gd name="connsiteY2" fmla="*/ 674410 h 2347256"/>
                <a:gd name="connsiteX3" fmla="*/ 1606819 w 1887010"/>
                <a:gd name="connsiteY3" fmla="*/ 582360 h 2347256"/>
                <a:gd name="connsiteX4" fmla="*/ 900341 w 1887010"/>
                <a:gd name="connsiteY4" fmla="*/ 41571 h 2347256"/>
                <a:gd name="connsiteX5" fmla="*/ 891136 w 1887010"/>
                <a:gd name="connsiteY5" fmla="*/ 41571 h 2347256"/>
                <a:gd name="connsiteX6" fmla="*/ 44282 w 1887010"/>
                <a:gd name="connsiteY6" fmla="*/ 764158 h 2347256"/>
                <a:gd name="connsiteX7" fmla="*/ 157043 w 1887010"/>
                <a:gd name="connsiteY7" fmla="*/ 1240513 h 2347256"/>
                <a:gd name="connsiteX8" fmla="*/ 200766 w 1887010"/>
                <a:gd name="connsiteY8" fmla="*/ 1993016 h 2347256"/>
                <a:gd name="connsiteX9" fmla="*/ 212272 w 1887010"/>
                <a:gd name="connsiteY9" fmla="*/ 2059751 h 2347256"/>
                <a:gd name="connsiteX10" fmla="*/ 895738 w 1887010"/>
                <a:gd name="connsiteY10" fmla="*/ 2319791 h 2347256"/>
                <a:gd name="connsiteX11" fmla="*/ 1118958 w 1887010"/>
                <a:gd name="connsiteY11" fmla="*/ 2294477 h 2347256"/>
                <a:gd name="connsiteX12" fmla="*/ 1164983 w 1887010"/>
                <a:gd name="connsiteY12" fmla="*/ 2239248 h 2347256"/>
                <a:gd name="connsiteX13" fmla="*/ 1164983 w 1887010"/>
                <a:gd name="connsiteY13" fmla="*/ 2002221 h 2347256"/>
                <a:gd name="connsiteX14" fmla="*/ 1215610 w 1887010"/>
                <a:gd name="connsiteY14" fmla="*/ 2009124 h 2347256"/>
                <a:gd name="connsiteX15" fmla="*/ 1507866 w 1887010"/>
                <a:gd name="connsiteY15" fmla="*/ 1995317 h 2347256"/>
                <a:gd name="connsiteX16" fmla="*/ 1668952 w 1887010"/>
                <a:gd name="connsiteY16" fmla="*/ 1758290 h 2347256"/>
                <a:gd name="connsiteX17" fmla="*/ 1662049 w 1887010"/>
                <a:gd name="connsiteY17" fmla="*/ 1732976 h 2347256"/>
                <a:gd name="connsiteX18" fmla="*/ 1668952 w 1887010"/>
                <a:gd name="connsiteY18" fmla="*/ 1677747 h 2347256"/>
                <a:gd name="connsiteX19" fmla="*/ 1675856 w 1887010"/>
                <a:gd name="connsiteY19" fmla="*/ 1650132 h 2347256"/>
                <a:gd name="connsiteX20" fmla="*/ 1664350 w 1887010"/>
                <a:gd name="connsiteY20" fmla="*/ 1574191 h 2347256"/>
                <a:gd name="connsiteX21" fmla="*/ 1599915 w 1887010"/>
                <a:gd name="connsiteY21" fmla="*/ 1532769 h 2347256"/>
                <a:gd name="connsiteX22" fmla="*/ 1461842 w 1887010"/>
                <a:gd name="connsiteY22" fmla="*/ 1445322 h 2347256"/>
                <a:gd name="connsiteX23" fmla="*/ 1687362 w 1887010"/>
                <a:gd name="connsiteY23" fmla="*/ 1413105 h 2347256"/>
                <a:gd name="connsiteX24" fmla="*/ 1726483 w 1887010"/>
                <a:gd name="connsiteY24" fmla="*/ 1355574 h 2347256"/>
                <a:gd name="connsiteX25" fmla="*/ 1719580 w 1887010"/>
                <a:gd name="connsiteY25" fmla="*/ 1219802 h 2347256"/>
                <a:gd name="connsiteX26" fmla="*/ 1830039 w 1887010"/>
                <a:gd name="connsiteY26" fmla="*/ 1143861 h 2347256"/>
                <a:gd name="connsiteX27" fmla="*/ 1843846 w 1887010"/>
                <a:gd name="connsiteY27" fmla="*/ 978172 h 2347256"/>
                <a:gd name="connsiteX28" fmla="*/ 1742592 w 1887010"/>
                <a:gd name="connsiteY28" fmla="*/ 1067920 h 2347256"/>
                <a:gd name="connsiteX29" fmla="*/ 1641338 w 1887010"/>
                <a:gd name="connsiteY29" fmla="*/ 1123150 h 2347256"/>
                <a:gd name="connsiteX30" fmla="*/ 1599915 w 1887010"/>
                <a:gd name="connsiteY30" fmla="*/ 1180681 h 2347256"/>
                <a:gd name="connsiteX31" fmla="*/ 1606819 w 1887010"/>
                <a:gd name="connsiteY31" fmla="*/ 1314152 h 2347256"/>
                <a:gd name="connsiteX32" fmla="*/ 1445733 w 1887010"/>
                <a:gd name="connsiteY32" fmla="*/ 1327960 h 2347256"/>
                <a:gd name="connsiteX33" fmla="*/ 1360587 w 1887010"/>
                <a:gd name="connsiteY33" fmla="*/ 1367080 h 2347256"/>
                <a:gd name="connsiteX34" fmla="*/ 1344479 w 1887010"/>
                <a:gd name="connsiteY34" fmla="*/ 1461431 h 2347256"/>
                <a:gd name="connsiteX35" fmla="*/ 1558493 w 1887010"/>
                <a:gd name="connsiteY35" fmla="*/ 1638626 h 2347256"/>
                <a:gd name="connsiteX36" fmla="*/ 1556192 w 1887010"/>
                <a:gd name="connsiteY36" fmla="*/ 1647831 h 2347256"/>
                <a:gd name="connsiteX37" fmla="*/ 1551590 w 1887010"/>
                <a:gd name="connsiteY37" fmla="*/ 1758290 h 2347256"/>
                <a:gd name="connsiteX38" fmla="*/ 1553891 w 1887010"/>
                <a:gd name="connsiteY38" fmla="*/ 1765194 h 2347256"/>
                <a:gd name="connsiteX39" fmla="*/ 1546987 w 1887010"/>
                <a:gd name="connsiteY39" fmla="*/ 1838833 h 2347256"/>
                <a:gd name="connsiteX40" fmla="*/ 1487155 w 1887010"/>
                <a:gd name="connsiteY40" fmla="*/ 1882557 h 2347256"/>
                <a:gd name="connsiteX41" fmla="*/ 1224815 w 1887010"/>
                <a:gd name="connsiteY41" fmla="*/ 1894063 h 2347256"/>
                <a:gd name="connsiteX42" fmla="*/ 976281 w 1887010"/>
                <a:gd name="connsiteY42" fmla="*/ 1822725 h 2347256"/>
                <a:gd name="connsiteX43" fmla="*/ 854316 w 1887010"/>
                <a:gd name="connsiteY43" fmla="*/ 1719169 h 2347256"/>
                <a:gd name="connsiteX44" fmla="*/ 773773 w 1887010"/>
                <a:gd name="connsiteY44" fmla="*/ 1703060 h 2347256"/>
                <a:gd name="connsiteX45" fmla="*/ 757664 w 1887010"/>
                <a:gd name="connsiteY45" fmla="*/ 1783604 h 2347256"/>
                <a:gd name="connsiteX46" fmla="*/ 921052 w 1887010"/>
                <a:gd name="connsiteY46" fmla="*/ 1926280 h 2347256"/>
                <a:gd name="connsiteX47" fmla="*/ 1047620 w 1887010"/>
                <a:gd name="connsiteY47" fmla="*/ 1979208 h 2347256"/>
                <a:gd name="connsiteX48" fmla="*/ 1047620 w 1887010"/>
                <a:gd name="connsiteY48" fmla="*/ 2193223 h 2347256"/>
                <a:gd name="connsiteX49" fmla="*/ 322732 w 1887010"/>
                <a:gd name="connsiteY49" fmla="*/ 2002221 h 2347256"/>
                <a:gd name="connsiteX50" fmla="*/ 253695 w 1887010"/>
                <a:gd name="connsiteY50" fmla="*/ 1180681 h 2347256"/>
                <a:gd name="connsiteX51" fmla="*/ 159344 w 1887010"/>
                <a:gd name="connsiteY51" fmla="*/ 773363 h 2347256"/>
                <a:gd name="connsiteX52" fmla="*/ 891136 w 1887010"/>
                <a:gd name="connsiteY52" fmla="*/ 156632 h 2347256"/>
                <a:gd name="connsiteX53" fmla="*/ 900341 w 1887010"/>
                <a:gd name="connsiteY53" fmla="*/ 156632 h 2347256"/>
                <a:gd name="connsiteX54" fmla="*/ 1494059 w 1887010"/>
                <a:gd name="connsiteY54" fmla="*/ 600770 h 2347256"/>
                <a:gd name="connsiteX55" fmla="*/ 1500963 w 1887010"/>
                <a:gd name="connsiteY55" fmla="*/ 681313 h 2347256"/>
                <a:gd name="connsiteX56" fmla="*/ 1719580 w 1887010"/>
                <a:gd name="connsiteY56" fmla="*/ 1021896 h 2347256"/>
                <a:gd name="connsiteX57" fmla="*/ 1744893 w 1887010"/>
                <a:gd name="connsiteY57" fmla="*/ 1038004 h 2347256"/>
                <a:gd name="connsiteX58" fmla="*/ 1742592 w 1887010"/>
                <a:gd name="connsiteY58" fmla="*/ 1067920 h 23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87010" h="2347256">
                  <a:moveTo>
                    <a:pt x="1843846" y="978172"/>
                  </a:moveTo>
                  <a:cubicBezTo>
                    <a:pt x="1827737" y="952859"/>
                    <a:pt x="1802424" y="932148"/>
                    <a:pt x="1774809" y="918340"/>
                  </a:cubicBezTo>
                  <a:cubicBezTo>
                    <a:pt x="1682760" y="870014"/>
                    <a:pt x="1620627" y="777965"/>
                    <a:pt x="1616024" y="674410"/>
                  </a:cubicBezTo>
                  <a:cubicBezTo>
                    <a:pt x="1613723" y="644494"/>
                    <a:pt x="1611422" y="612276"/>
                    <a:pt x="1606819" y="582360"/>
                  </a:cubicBezTo>
                  <a:cubicBezTo>
                    <a:pt x="1567698" y="336128"/>
                    <a:pt x="1411214" y="41571"/>
                    <a:pt x="900341" y="41571"/>
                  </a:cubicBezTo>
                  <a:lnTo>
                    <a:pt x="891136" y="41571"/>
                  </a:lnTo>
                  <a:cubicBezTo>
                    <a:pt x="435492" y="41571"/>
                    <a:pt x="78801" y="345333"/>
                    <a:pt x="44282" y="764158"/>
                  </a:cubicBezTo>
                  <a:cubicBezTo>
                    <a:pt x="30475" y="929846"/>
                    <a:pt x="69596" y="1097836"/>
                    <a:pt x="157043" y="1240513"/>
                  </a:cubicBezTo>
                  <a:cubicBezTo>
                    <a:pt x="299719" y="1468335"/>
                    <a:pt x="315828" y="1751386"/>
                    <a:pt x="200766" y="1993016"/>
                  </a:cubicBezTo>
                  <a:cubicBezTo>
                    <a:pt x="189260" y="2016028"/>
                    <a:pt x="193862" y="2041342"/>
                    <a:pt x="212272" y="2059751"/>
                  </a:cubicBezTo>
                  <a:cubicBezTo>
                    <a:pt x="400973" y="2225440"/>
                    <a:pt x="642603" y="2317490"/>
                    <a:pt x="895738" y="2319791"/>
                  </a:cubicBezTo>
                  <a:cubicBezTo>
                    <a:pt x="971679" y="2319791"/>
                    <a:pt x="1045318" y="2310586"/>
                    <a:pt x="1118958" y="2294477"/>
                  </a:cubicBezTo>
                  <a:cubicBezTo>
                    <a:pt x="1146573" y="2289875"/>
                    <a:pt x="1164983" y="2264561"/>
                    <a:pt x="1164983" y="2239248"/>
                  </a:cubicBezTo>
                  <a:lnTo>
                    <a:pt x="1164983" y="2002221"/>
                  </a:lnTo>
                  <a:cubicBezTo>
                    <a:pt x="1181091" y="2004522"/>
                    <a:pt x="1199501" y="2006823"/>
                    <a:pt x="1215610" y="2009124"/>
                  </a:cubicBezTo>
                  <a:cubicBezTo>
                    <a:pt x="1312261" y="2018329"/>
                    <a:pt x="1411214" y="2013727"/>
                    <a:pt x="1507866" y="1995317"/>
                  </a:cubicBezTo>
                  <a:cubicBezTo>
                    <a:pt x="1618325" y="1974606"/>
                    <a:pt x="1689663" y="1866448"/>
                    <a:pt x="1668952" y="1758290"/>
                  </a:cubicBezTo>
                  <a:cubicBezTo>
                    <a:pt x="1666651" y="1749085"/>
                    <a:pt x="1664350" y="1742181"/>
                    <a:pt x="1662049" y="1732976"/>
                  </a:cubicBezTo>
                  <a:cubicBezTo>
                    <a:pt x="1662049" y="1714567"/>
                    <a:pt x="1664350" y="1696157"/>
                    <a:pt x="1668952" y="1677747"/>
                  </a:cubicBezTo>
                  <a:lnTo>
                    <a:pt x="1675856" y="1650132"/>
                  </a:lnTo>
                  <a:cubicBezTo>
                    <a:pt x="1682760" y="1624819"/>
                    <a:pt x="1678157" y="1594903"/>
                    <a:pt x="1664350" y="1574191"/>
                  </a:cubicBezTo>
                  <a:cubicBezTo>
                    <a:pt x="1650543" y="1551179"/>
                    <a:pt x="1627530" y="1537372"/>
                    <a:pt x="1599915" y="1532769"/>
                  </a:cubicBezTo>
                  <a:cubicBezTo>
                    <a:pt x="1528577" y="1521263"/>
                    <a:pt x="1482553" y="1491347"/>
                    <a:pt x="1461842" y="1445322"/>
                  </a:cubicBezTo>
                  <a:cubicBezTo>
                    <a:pt x="1537782" y="1445322"/>
                    <a:pt x="1613723" y="1436117"/>
                    <a:pt x="1687362" y="1413105"/>
                  </a:cubicBezTo>
                  <a:cubicBezTo>
                    <a:pt x="1712676" y="1403900"/>
                    <a:pt x="1726483" y="1380888"/>
                    <a:pt x="1726483" y="1355574"/>
                  </a:cubicBezTo>
                  <a:lnTo>
                    <a:pt x="1719580" y="1219802"/>
                  </a:lnTo>
                  <a:cubicBezTo>
                    <a:pt x="1761002" y="1203693"/>
                    <a:pt x="1800123" y="1178380"/>
                    <a:pt x="1830039" y="1143861"/>
                  </a:cubicBezTo>
                  <a:cubicBezTo>
                    <a:pt x="1869160" y="1097836"/>
                    <a:pt x="1876063" y="1031101"/>
                    <a:pt x="1843846" y="978172"/>
                  </a:cubicBezTo>
                  <a:close/>
                  <a:moveTo>
                    <a:pt x="1742592" y="1067920"/>
                  </a:moveTo>
                  <a:cubicBezTo>
                    <a:pt x="1714977" y="1095535"/>
                    <a:pt x="1680459" y="1116246"/>
                    <a:pt x="1641338" y="1123150"/>
                  </a:cubicBezTo>
                  <a:cubicBezTo>
                    <a:pt x="1616024" y="1130054"/>
                    <a:pt x="1599915" y="1155367"/>
                    <a:pt x="1599915" y="1180681"/>
                  </a:cubicBezTo>
                  <a:lnTo>
                    <a:pt x="1606819" y="1314152"/>
                  </a:lnTo>
                  <a:cubicBezTo>
                    <a:pt x="1553891" y="1325658"/>
                    <a:pt x="1500963" y="1330261"/>
                    <a:pt x="1445733" y="1327960"/>
                  </a:cubicBezTo>
                  <a:cubicBezTo>
                    <a:pt x="1413516" y="1325658"/>
                    <a:pt x="1381298" y="1341767"/>
                    <a:pt x="1360587" y="1367080"/>
                  </a:cubicBezTo>
                  <a:cubicBezTo>
                    <a:pt x="1339876" y="1394695"/>
                    <a:pt x="1332972" y="1429214"/>
                    <a:pt x="1344479" y="1461431"/>
                  </a:cubicBezTo>
                  <a:cubicBezTo>
                    <a:pt x="1360587" y="1514359"/>
                    <a:pt x="1411214" y="1606409"/>
                    <a:pt x="1558493" y="1638626"/>
                  </a:cubicBezTo>
                  <a:lnTo>
                    <a:pt x="1556192" y="1647831"/>
                  </a:lnTo>
                  <a:cubicBezTo>
                    <a:pt x="1546987" y="1684651"/>
                    <a:pt x="1544686" y="1721470"/>
                    <a:pt x="1551590" y="1758290"/>
                  </a:cubicBezTo>
                  <a:cubicBezTo>
                    <a:pt x="1551590" y="1760591"/>
                    <a:pt x="1553891" y="1762893"/>
                    <a:pt x="1553891" y="1765194"/>
                  </a:cubicBezTo>
                  <a:cubicBezTo>
                    <a:pt x="1563096" y="1790507"/>
                    <a:pt x="1560795" y="1815821"/>
                    <a:pt x="1546987" y="1838833"/>
                  </a:cubicBezTo>
                  <a:cubicBezTo>
                    <a:pt x="1535481" y="1861845"/>
                    <a:pt x="1512469" y="1877954"/>
                    <a:pt x="1487155" y="1882557"/>
                  </a:cubicBezTo>
                  <a:cubicBezTo>
                    <a:pt x="1402009" y="1898665"/>
                    <a:pt x="1312261" y="1900966"/>
                    <a:pt x="1224815" y="1894063"/>
                  </a:cubicBezTo>
                  <a:cubicBezTo>
                    <a:pt x="1137368" y="1887159"/>
                    <a:pt x="1054523" y="1864147"/>
                    <a:pt x="976281" y="1822725"/>
                  </a:cubicBezTo>
                  <a:cubicBezTo>
                    <a:pt x="927956" y="1799712"/>
                    <a:pt x="886533" y="1762893"/>
                    <a:pt x="854316" y="1719169"/>
                  </a:cubicBezTo>
                  <a:cubicBezTo>
                    <a:pt x="835906" y="1691554"/>
                    <a:pt x="801388" y="1684651"/>
                    <a:pt x="773773" y="1703060"/>
                  </a:cubicBezTo>
                  <a:cubicBezTo>
                    <a:pt x="746158" y="1721470"/>
                    <a:pt x="739255" y="1755989"/>
                    <a:pt x="757664" y="1783604"/>
                  </a:cubicBezTo>
                  <a:cubicBezTo>
                    <a:pt x="799087" y="1843436"/>
                    <a:pt x="856617" y="1891762"/>
                    <a:pt x="921052" y="1926280"/>
                  </a:cubicBezTo>
                  <a:cubicBezTo>
                    <a:pt x="962474" y="1949292"/>
                    <a:pt x="1003896" y="1965401"/>
                    <a:pt x="1047620" y="1979208"/>
                  </a:cubicBezTo>
                  <a:lnTo>
                    <a:pt x="1047620" y="2193223"/>
                  </a:lnTo>
                  <a:cubicBezTo>
                    <a:pt x="684025" y="2255356"/>
                    <a:pt x="410178" y="2073559"/>
                    <a:pt x="322732" y="2002221"/>
                  </a:cubicBezTo>
                  <a:cubicBezTo>
                    <a:pt x="433191" y="1732976"/>
                    <a:pt x="407877" y="1426913"/>
                    <a:pt x="253695" y="1180681"/>
                  </a:cubicBezTo>
                  <a:cubicBezTo>
                    <a:pt x="180055" y="1058715"/>
                    <a:pt x="147838" y="916039"/>
                    <a:pt x="159344" y="773363"/>
                  </a:cubicBezTo>
                  <a:cubicBezTo>
                    <a:pt x="189260" y="416672"/>
                    <a:pt x="495324" y="156632"/>
                    <a:pt x="891136" y="156632"/>
                  </a:cubicBezTo>
                  <a:lnTo>
                    <a:pt x="900341" y="156632"/>
                  </a:lnTo>
                  <a:cubicBezTo>
                    <a:pt x="1250128" y="156632"/>
                    <a:pt x="1445733" y="301610"/>
                    <a:pt x="1494059" y="600770"/>
                  </a:cubicBezTo>
                  <a:cubicBezTo>
                    <a:pt x="1498661" y="628385"/>
                    <a:pt x="1500963" y="653698"/>
                    <a:pt x="1500963" y="681313"/>
                  </a:cubicBezTo>
                  <a:cubicBezTo>
                    <a:pt x="1507866" y="826291"/>
                    <a:pt x="1590711" y="955160"/>
                    <a:pt x="1719580" y="1021896"/>
                  </a:cubicBezTo>
                  <a:cubicBezTo>
                    <a:pt x="1728785" y="1026498"/>
                    <a:pt x="1737989" y="1031101"/>
                    <a:pt x="1744893" y="1038004"/>
                  </a:cubicBezTo>
                  <a:cubicBezTo>
                    <a:pt x="1751797" y="1047209"/>
                    <a:pt x="1749495" y="1058715"/>
                    <a:pt x="1742592" y="1067920"/>
                  </a:cubicBezTo>
                  <a:close/>
                </a:path>
              </a:pathLst>
            </a:custGeom>
            <a:solidFill>
              <a:schemeClr val="tx2"/>
            </a:solidFill>
            <a:ln w="22942" cap="flat">
              <a:noFill/>
              <a:prstDash val="solid"/>
              <a:miter/>
            </a:ln>
          </p:spPr>
          <p:txBody>
            <a:bodyPr rtlCol="0" anchor="ctr"/>
            <a:lstStyle/>
            <a:p>
              <a:endParaRPr lang="en-GB" sz="1600"/>
            </a:p>
          </p:txBody>
        </p:sp>
      </p:grpSp>
      <p:sp>
        <p:nvSpPr>
          <p:cNvPr id="24" name="TextBox 23">
            <a:extLst>
              <a:ext uri="{FF2B5EF4-FFF2-40B4-BE49-F238E27FC236}">
                <a16:creationId xmlns:a16="http://schemas.microsoft.com/office/drawing/2014/main" id="{C60A3168-60FB-4DFF-AEA0-9FB06A981201}"/>
              </a:ext>
            </a:extLst>
          </p:cNvPr>
          <p:cNvSpPr txBox="1"/>
          <p:nvPr/>
        </p:nvSpPr>
        <p:spPr>
          <a:xfrm>
            <a:off x="1903253" y="2934454"/>
            <a:ext cx="6447864" cy="1384995"/>
          </a:xfrm>
          <a:prstGeom prst="rect">
            <a:avLst/>
          </a:prstGeom>
          <a:noFill/>
        </p:spPr>
        <p:txBody>
          <a:bodyPr wrap="square" rtlCol="0">
            <a:spAutoFit/>
          </a:bodyPr>
          <a:lstStyle/>
          <a:p>
            <a:r>
              <a:rPr lang="en-US" sz="2800" dirty="0" err="1">
                <a:solidFill>
                  <a:schemeClr val="accent4"/>
                </a:solidFill>
                <a:latin typeface="League Spartan Bold"/>
                <a:cs typeface="League Spartan Bold"/>
              </a:rPr>
              <a:t>Practicee</a:t>
            </a:r>
            <a:r>
              <a:rPr lang="en-US" sz="2800" dirty="0">
                <a:solidFill>
                  <a:schemeClr val="accent4"/>
                </a:solidFill>
                <a:latin typeface="League Spartan Bold"/>
                <a:cs typeface="League Spartan Bold"/>
              </a:rPr>
              <a:t>: </a:t>
            </a:r>
          </a:p>
          <a:p>
            <a:r>
              <a:rPr lang="en-US" sz="2800" dirty="0">
                <a:solidFill>
                  <a:schemeClr val="accent4"/>
                </a:solidFill>
                <a:cs typeface="League Spartan Bold"/>
              </a:rPr>
              <a:t>Pick a behavior change you are ambivalent about</a:t>
            </a:r>
          </a:p>
        </p:txBody>
      </p:sp>
      <p:sp>
        <p:nvSpPr>
          <p:cNvPr id="30" name="TextBox 29">
            <a:extLst>
              <a:ext uri="{FF2B5EF4-FFF2-40B4-BE49-F238E27FC236}">
                <a16:creationId xmlns:a16="http://schemas.microsoft.com/office/drawing/2014/main" id="{0B3DF08B-127A-4C8A-AD27-744E3174C3B6}"/>
              </a:ext>
            </a:extLst>
          </p:cNvPr>
          <p:cNvSpPr txBox="1"/>
          <p:nvPr/>
        </p:nvSpPr>
        <p:spPr>
          <a:xfrm>
            <a:off x="1903253" y="4898371"/>
            <a:ext cx="6447864" cy="1384995"/>
          </a:xfrm>
          <a:prstGeom prst="rect">
            <a:avLst/>
          </a:prstGeom>
          <a:noFill/>
        </p:spPr>
        <p:txBody>
          <a:bodyPr wrap="square" rtlCol="0">
            <a:spAutoFit/>
          </a:bodyPr>
          <a:lstStyle/>
          <a:p>
            <a:r>
              <a:rPr lang="en-US" sz="2800" dirty="0">
                <a:solidFill>
                  <a:schemeClr val="accent4"/>
                </a:solidFill>
                <a:latin typeface="League Spartan Bold"/>
                <a:cs typeface="League Spartan Bold"/>
              </a:rPr>
              <a:t>Observer: </a:t>
            </a:r>
          </a:p>
          <a:p>
            <a:r>
              <a:rPr lang="en-US" sz="2800" dirty="0">
                <a:solidFill>
                  <a:schemeClr val="accent4"/>
                </a:solidFill>
                <a:cs typeface="League Spartan Bold"/>
              </a:rPr>
              <a:t>Note aloud when the </a:t>
            </a:r>
            <a:r>
              <a:rPr lang="en-US" sz="2800" dirty="0" err="1">
                <a:solidFill>
                  <a:schemeClr val="accent4"/>
                </a:solidFill>
                <a:cs typeface="League Spartan Bold"/>
              </a:rPr>
              <a:t>practicee</a:t>
            </a:r>
            <a:r>
              <a:rPr lang="en-US" sz="2800" dirty="0">
                <a:solidFill>
                  <a:schemeClr val="accent4"/>
                </a:solidFill>
                <a:cs typeface="League Spartan Bold"/>
              </a:rPr>
              <a:t> has assessed conviction and confidence</a:t>
            </a:r>
          </a:p>
        </p:txBody>
      </p:sp>
      <p:grpSp>
        <p:nvGrpSpPr>
          <p:cNvPr id="37" name="Graphic 35">
            <a:extLst>
              <a:ext uri="{FF2B5EF4-FFF2-40B4-BE49-F238E27FC236}">
                <a16:creationId xmlns:a16="http://schemas.microsoft.com/office/drawing/2014/main" id="{4154ED12-5E55-4A7D-892D-712DC519D320}"/>
              </a:ext>
            </a:extLst>
          </p:cNvPr>
          <p:cNvGrpSpPr/>
          <p:nvPr/>
        </p:nvGrpSpPr>
        <p:grpSpPr>
          <a:xfrm>
            <a:off x="607359" y="4925179"/>
            <a:ext cx="935119" cy="935119"/>
            <a:chOff x="286356" y="5059680"/>
            <a:chExt cx="762000" cy="762000"/>
          </a:xfrm>
        </p:grpSpPr>
        <p:sp>
          <p:nvSpPr>
            <p:cNvPr id="38" name="Freeform: Shape 37">
              <a:extLst>
                <a:ext uri="{FF2B5EF4-FFF2-40B4-BE49-F238E27FC236}">
                  <a16:creationId xmlns:a16="http://schemas.microsoft.com/office/drawing/2014/main" id="{B8DC837D-3494-4986-ACA2-6DFFF63742E1}"/>
                </a:ext>
              </a:extLst>
            </p:cNvPr>
            <p:cNvSpPr/>
            <p:nvPr/>
          </p:nvSpPr>
          <p:spPr>
            <a:xfrm>
              <a:off x="279212" y="5306838"/>
              <a:ext cx="771525" cy="514350"/>
            </a:xfrm>
            <a:custGeom>
              <a:avLst/>
              <a:gdLst>
                <a:gd name="connsiteX0" fmla="*/ 546259 w 771525"/>
                <a:gd name="connsiteY0" fmla="*/ 38592 h 514350"/>
                <a:gd name="connsiteX1" fmla="*/ 230981 w 771525"/>
                <a:gd name="connsiteY1" fmla="*/ 38592 h 514350"/>
                <a:gd name="connsiteX2" fmla="*/ 7144 w 771525"/>
                <a:gd name="connsiteY2" fmla="*/ 260525 h 514350"/>
                <a:gd name="connsiteX3" fmla="*/ 230029 w 771525"/>
                <a:gd name="connsiteY3" fmla="*/ 483410 h 514350"/>
                <a:gd name="connsiteX4" fmla="*/ 545306 w 771525"/>
                <a:gd name="connsiteY4" fmla="*/ 483410 h 514350"/>
                <a:gd name="connsiteX5" fmla="*/ 769144 w 771525"/>
                <a:gd name="connsiteY5" fmla="*/ 260525 h 514350"/>
                <a:gd name="connsiteX6" fmla="*/ 546259 w 771525"/>
                <a:gd name="connsiteY6" fmla="*/ 38592 h 514350"/>
                <a:gd name="connsiteX7" fmla="*/ 521494 w 771525"/>
                <a:gd name="connsiteY7" fmla="*/ 424355 h 514350"/>
                <a:gd name="connsiteX8" fmla="*/ 388144 w 771525"/>
                <a:gd name="connsiteY8" fmla="*/ 451025 h 514350"/>
                <a:gd name="connsiteX9" fmla="*/ 388144 w 771525"/>
                <a:gd name="connsiteY9" fmla="*/ 451025 h 514350"/>
                <a:gd name="connsiteX10" fmla="*/ 254794 w 771525"/>
                <a:gd name="connsiteY10" fmla="*/ 424355 h 514350"/>
                <a:gd name="connsiteX11" fmla="*/ 77629 w 771525"/>
                <a:gd name="connsiteY11" fmla="*/ 260525 h 514350"/>
                <a:gd name="connsiteX12" fmla="*/ 254794 w 771525"/>
                <a:gd name="connsiteY12" fmla="*/ 96695 h 514350"/>
                <a:gd name="connsiteX13" fmla="*/ 388144 w 771525"/>
                <a:gd name="connsiteY13" fmla="*/ 70025 h 514350"/>
                <a:gd name="connsiteX14" fmla="*/ 521494 w 771525"/>
                <a:gd name="connsiteY14" fmla="*/ 96695 h 514350"/>
                <a:gd name="connsiteX15" fmla="*/ 698659 w 771525"/>
                <a:gd name="connsiteY15" fmla="*/ 260525 h 514350"/>
                <a:gd name="connsiteX16" fmla="*/ 521494 w 771525"/>
                <a:gd name="connsiteY16" fmla="*/ 42435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1525" h="514350">
                  <a:moveTo>
                    <a:pt x="546259" y="38592"/>
                  </a:moveTo>
                  <a:cubicBezTo>
                    <a:pt x="440531" y="-5223"/>
                    <a:pt x="328136" y="-1413"/>
                    <a:pt x="230981" y="38592"/>
                  </a:cubicBezTo>
                  <a:cubicBezTo>
                    <a:pt x="132874" y="78597"/>
                    <a:pt x="50959" y="155750"/>
                    <a:pt x="7144" y="260525"/>
                  </a:cubicBezTo>
                  <a:cubicBezTo>
                    <a:pt x="47149" y="357680"/>
                    <a:pt x="125254" y="439595"/>
                    <a:pt x="230029" y="483410"/>
                  </a:cubicBezTo>
                  <a:cubicBezTo>
                    <a:pt x="334804" y="527225"/>
                    <a:pt x="448151" y="523415"/>
                    <a:pt x="545306" y="483410"/>
                  </a:cubicBezTo>
                  <a:cubicBezTo>
                    <a:pt x="643414" y="443405"/>
                    <a:pt x="725329" y="365300"/>
                    <a:pt x="769144" y="260525"/>
                  </a:cubicBezTo>
                  <a:cubicBezTo>
                    <a:pt x="729139" y="163370"/>
                    <a:pt x="651034" y="81455"/>
                    <a:pt x="546259" y="38592"/>
                  </a:cubicBezTo>
                  <a:close/>
                  <a:moveTo>
                    <a:pt x="521494" y="424355"/>
                  </a:moveTo>
                  <a:cubicBezTo>
                    <a:pt x="478631" y="442453"/>
                    <a:pt x="433864" y="451025"/>
                    <a:pt x="388144" y="451025"/>
                  </a:cubicBezTo>
                  <a:lnTo>
                    <a:pt x="388144" y="451025"/>
                  </a:lnTo>
                  <a:cubicBezTo>
                    <a:pt x="342424" y="451025"/>
                    <a:pt x="297656" y="442453"/>
                    <a:pt x="254794" y="424355"/>
                  </a:cubicBezTo>
                  <a:cubicBezTo>
                    <a:pt x="176689" y="391970"/>
                    <a:pt x="114776" y="334820"/>
                    <a:pt x="77629" y="260525"/>
                  </a:cubicBezTo>
                  <a:cubicBezTo>
                    <a:pt x="114776" y="186230"/>
                    <a:pt x="177641" y="129080"/>
                    <a:pt x="254794" y="96695"/>
                  </a:cubicBezTo>
                  <a:cubicBezTo>
                    <a:pt x="297656" y="78597"/>
                    <a:pt x="342424" y="70025"/>
                    <a:pt x="388144" y="70025"/>
                  </a:cubicBezTo>
                  <a:cubicBezTo>
                    <a:pt x="433864" y="70025"/>
                    <a:pt x="478631" y="78597"/>
                    <a:pt x="521494" y="96695"/>
                  </a:cubicBezTo>
                  <a:cubicBezTo>
                    <a:pt x="599599" y="129080"/>
                    <a:pt x="661511" y="186230"/>
                    <a:pt x="698659" y="260525"/>
                  </a:cubicBezTo>
                  <a:cubicBezTo>
                    <a:pt x="661511" y="334820"/>
                    <a:pt x="599599" y="392922"/>
                    <a:pt x="521494" y="424355"/>
                  </a:cubicBezTo>
                  <a:close/>
                </a:path>
              </a:pathLst>
            </a:custGeom>
            <a:solidFill>
              <a:schemeClr val="tx2"/>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74C809EE-2257-497E-86A8-7BC16DDA916A}"/>
                </a:ext>
              </a:extLst>
            </p:cNvPr>
            <p:cNvSpPr/>
            <p:nvPr/>
          </p:nvSpPr>
          <p:spPr>
            <a:xfrm>
              <a:off x="533530" y="5433536"/>
              <a:ext cx="266700" cy="266700"/>
            </a:xfrm>
            <a:custGeom>
              <a:avLst/>
              <a:gdLst>
                <a:gd name="connsiteX0" fmla="*/ 133826 w 266700"/>
                <a:gd name="connsiteY0" fmla="*/ 7144 h 266700"/>
                <a:gd name="connsiteX1" fmla="*/ 7144 w 266700"/>
                <a:gd name="connsiteY1" fmla="*/ 133826 h 266700"/>
                <a:gd name="connsiteX2" fmla="*/ 133826 w 266700"/>
                <a:gd name="connsiteY2" fmla="*/ 260509 h 266700"/>
                <a:gd name="connsiteX3" fmla="*/ 260509 w 266700"/>
                <a:gd name="connsiteY3" fmla="*/ 133826 h 266700"/>
                <a:gd name="connsiteX4" fmla="*/ 133826 w 266700"/>
                <a:gd name="connsiteY4" fmla="*/ 7144 h 266700"/>
                <a:gd name="connsiteX5" fmla="*/ 133826 w 266700"/>
                <a:gd name="connsiteY5" fmla="*/ 197644 h 266700"/>
                <a:gd name="connsiteX6" fmla="*/ 70009 w 266700"/>
                <a:gd name="connsiteY6" fmla="*/ 133826 h 266700"/>
                <a:gd name="connsiteX7" fmla="*/ 133826 w 266700"/>
                <a:gd name="connsiteY7" fmla="*/ 70009 h 266700"/>
                <a:gd name="connsiteX8" fmla="*/ 197644 w 266700"/>
                <a:gd name="connsiteY8" fmla="*/ 133826 h 266700"/>
                <a:gd name="connsiteX9" fmla="*/ 133826 w 266700"/>
                <a:gd name="connsiteY9" fmla="*/ 197644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266700">
                  <a:moveTo>
                    <a:pt x="133826" y="7144"/>
                  </a:moveTo>
                  <a:cubicBezTo>
                    <a:pt x="63341" y="7144"/>
                    <a:pt x="7144" y="64294"/>
                    <a:pt x="7144" y="133826"/>
                  </a:cubicBezTo>
                  <a:cubicBezTo>
                    <a:pt x="7144" y="204311"/>
                    <a:pt x="64294" y="260509"/>
                    <a:pt x="133826" y="260509"/>
                  </a:cubicBezTo>
                  <a:cubicBezTo>
                    <a:pt x="204311" y="260509"/>
                    <a:pt x="260509" y="203359"/>
                    <a:pt x="260509" y="133826"/>
                  </a:cubicBezTo>
                  <a:cubicBezTo>
                    <a:pt x="260509" y="64294"/>
                    <a:pt x="204311" y="7144"/>
                    <a:pt x="133826" y="7144"/>
                  </a:cubicBezTo>
                  <a:close/>
                  <a:moveTo>
                    <a:pt x="133826" y="197644"/>
                  </a:moveTo>
                  <a:cubicBezTo>
                    <a:pt x="98584" y="197644"/>
                    <a:pt x="70009" y="169069"/>
                    <a:pt x="70009" y="133826"/>
                  </a:cubicBezTo>
                  <a:cubicBezTo>
                    <a:pt x="70009" y="98584"/>
                    <a:pt x="98584" y="70009"/>
                    <a:pt x="133826" y="70009"/>
                  </a:cubicBezTo>
                  <a:cubicBezTo>
                    <a:pt x="169069" y="70009"/>
                    <a:pt x="197644" y="98584"/>
                    <a:pt x="197644" y="133826"/>
                  </a:cubicBezTo>
                  <a:cubicBezTo>
                    <a:pt x="197644" y="169069"/>
                    <a:pt x="169069" y="197644"/>
                    <a:pt x="133826" y="197644"/>
                  </a:cubicBezTo>
                  <a:close/>
                </a:path>
              </a:pathLst>
            </a:custGeom>
            <a:solidFill>
              <a:schemeClr val="tx2"/>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CDD69ED0-8C7C-4137-A167-045A2E1237F0}"/>
                </a:ext>
              </a:extLst>
            </p:cNvPr>
            <p:cNvSpPr/>
            <p:nvPr/>
          </p:nvSpPr>
          <p:spPr>
            <a:xfrm>
              <a:off x="628780" y="5052536"/>
              <a:ext cx="76200" cy="200025"/>
            </a:xfrm>
            <a:custGeom>
              <a:avLst/>
              <a:gdLst>
                <a:gd name="connsiteX0" fmla="*/ 7144 w 76200"/>
                <a:gd name="connsiteY0" fmla="*/ 7144 h 200025"/>
                <a:gd name="connsiteX1" fmla="*/ 70961 w 76200"/>
                <a:gd name="connsiteY1" fmla="*/ 7144 h 200025"/>
                <a:gd name="connsiteX2" fmla="*/ 70961 w 76200"/>
                <a:gd name="connsiteY2" fmla="*/ 197644 h 200025"/>
                <a:gd name="connsiteX3" fmla="*/ 7144 w 76200"/>
                <a:gd name="connsiteY3" fmla="*/ 197644 h 200025"/>
              </a:gdLst>
              <a:ahLst/>
              <a:cxnLst>
                <a:cxn ang="0">
                  <a:pos x="connsiteX0" y="connsiteY0"/>
                </a:cxn>
                <a:cxn ang="0">
                  <a:pos x="connsiteX1" y="connsiteY1"/>
                </a:cxn>
                <a:cxn ang="0">
                  <a:pos x="connsiteX2" y="connsiteY2"/>
                </a:cxn>
                <a:cxn ang="0">
                  <a:pos x="connsiteX3" y="connsiteY3"/>
                </a:cxn>
              </a:cxnLst>
              <a:rect l="l" t="t" r="r" b="b"/>
              <a:pathLst>
                <a:path w="76200" h="200025">
                  <a:moveTo>
                    <a:pt x="7144" y="7144"/>
                  </a:moveTo>
                  <a:lnTo>
                    <a:pt x="70961" y="7144"/>
                  </a:lnTo>
                  <a:lnTo>
                    <a:pt x="70961" y="197644"/>
                  </a:lnTo>
                  <a:lnTo>
                    <a:pt x="7144" y="197644"/>
                  </a:lnTo>
                  <a:close/>
                </a:path>
              </a:pathLst>
            </a:custGeom>
            <a:solidFill>
              <a:schemeClr val="accent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6A966C78-5F00-40A6-B039-7DEDC42DE7F2}"/>
                </a:ext>
              </a:extLst>
            </p:cNvPr>
            <p:cNvSpPr/>
            <p:nvPr/>
          </p:nvSpPr>
          <p:spPr>
            <a:xfrm>
              <a:off x="827492" y="5123143"/>
              <a:ext cx="161925" cy="190500"/>
            </a:xfrm>
            <a:custGeom>
              <a:avLst/>
              <a:gdLst>
                <a:gd name="connsiteX0" fmla="*/ 9950 w 161925"/>
                <a:gd name="connsiteY0" fmla="*/ 145720 h 190500"/>
                <a:gd name="connsiteX1" fmla="*/ 105015 w 161925"/>
                <a:gd name="connsiteY1" fmla="*/ 9950 h 190500"/>
                <a:gd name="connsiteX2" fmla="*/ 157295 w 161925"/>
                <a:gd name="connsiteY2" fmla="*/ 46556 h 190500"/>
                <a:gd name="connsiteX3" fmla="*/ 62229 w 161925"/>
                <a:gd name="connsiteY3" fmla="*/ 182326 h 190500"/>
              </a:gdLst>
              <a:ahLst/>
              <a:cxnLst>
                <a:cxn ang="0">
                  <a:pos x="connsiteX0" y="connsiteY0"/>
                </a:cxn>
                <a:cxn ang="0">
                  <a:pos x="connsiteX1" y="connsiteY1"/>
                </a:cxn>
                <a:cxn ang="0">
                  <a:pos x="connsiteX2" y="connsiteY2"/>
                </a:cxn>
                <a:cxn ang="0">
                  <a:pos x="connsiteX3" y="connsiteY3"/>
                </a:cxn>
              </a:cxnLst>
              <a:rect l="l" t="t" r="r" b="b"/>
              <a:pathLst>
                <a:path w="161925" h="190500">
                  <a:moveTo>
                    <a:pt x="9950" y="145720"/>
                  </a:moveTo>
                  <a:lnTo>
                    <a:pt x="105015" y="9950"/>
                  </a:lnTo>
                  <a:lnTo>
                    <a:pt x="157295" y="46556"/>
                  </a:lnTo>
                  <a:lnTo>
                    <a:pt x="62229" y="182326"/>
                  </a:lnTo>
                  <a:close/>
                </a:path>
              </a:pathLst>
            </a:custGeom>
            <a:solidFill>
              <a:schemeClr val="accent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5AD534BF-D030-40C0-8614-A0D1F4CD6837}"/>
                </a:ext>
              </a:extLst>
            </p:cNvPr>
            <p:cNvSpPr/>
            <p:nvPr/>
          </p:nvSpPr>
          <p:spPr>
            <a:xfrm>
              <a:off x="340474" y="5123203"/>
              <a:ext cx="161925" cy="190500"/>
            </a:xfrm>
            <a:custGeom>
              <a:avLst/>
              <a:gdLst>
                <a:gd name="connsiteX0" fmla="*/ 9949 w 161925"/>
                <a:gd name="connsiteY0" fmla="*/ 46548 h 190500"/>
                <a:gd name="connsiteX1" fmla="*/ 62228 w 161925"/>
                <a:gd name="connsiteY1" fmla="*/ 9949 h 190500"/>
                <a:gd name="connsiteX2" fmla="*/ 157277 w 161925"/>
                <a:gd name="connsiteY2" fmla="*/ 145719 h 190500"/>
                <a:gd name="connsiteX3" fmla="*/ 104998 w 161925"/>
                <a:gd name="connsiteY3" fmla="*/ 182319 h 190500"/>
              </a:gdLst>
              <a:ahLst/>
              <a:cxnLst>
                <a:cxn ang="0">
                  <a:pos x="connsiteX0" y="connsiteY0"/>
                </a:cxn>
                <a:cxn ang="0">
                  <a:pos x="connsiteX1" y="connsiteY1"/>
                </a:cxn>
                <a:cxn ang="0">
                  <a:pos x="connsiteX2" y="connsiteY2"/>
                </a:cxn>
                <a:cxn ang="0">
                  <a:pos x="connsiteX3" y="connsiteY3"/>
                </a:cxn>
              </a:cxnLst>
              <a:rect l="l" t="t" r="r" b="b"/>
              <a:pathLst>
                <a:path w="161925" h="190500">
                  <a:moveTo>
                    <a:pt x="9949" y="46548"/>
                  </a:moveTo>
                  <a:lnTo>
                    <a:pt x="62228" y="9949"/>
                  </a:lnTo>
                  <a:lnTo>
                    <a:pt x="157277" y="145719"/>
                  </a:lnTo>
                  <a:lnTo>
                    <a:pt x="104998" y="182319"/>
                  </a:lnTo>
                  <a:close/>
                </a:path>
              </a:pathLst>
            </a:custGeom>
            <a:solidFill>
              <a:schemeClr val="accent1"/>
            </a:solidFill>
            <a:ln w="9525" cap="flat">
              <a:noFill/>
              <a:prstDash val="solid"/>
              <a:miter/>
            </a:ln>
          </p:spPr>
          <p:txBody>
            <a:bodyPr rtlCol="0" anchor="ctr"/>
            <a:lstStyle/>
            <a:p>
              <a:endParaRPr lang="en-GB"/>
            </a:p>
          </p:txBody>
        </p:sp>
      </p:grpSp>
      <p:pic>
        <p:nvPicPr>
          <p:cNvPr id="43" name="Graphic 42">
            <a:extLst>
              <a:ext uri="{FF2B5EF4-FFF2-40B4-BE49-F238E27FC236}">
                <a16:creationId xmlns:a16="http://schemas.microsoft.com/office/drawing/2014/main" id="{E7455BDE-8D58-4F03-89E6-A39EBE7D909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6760" y="3058044"/>
            <a:ext cx="945718" cy="872970"/>
          </a:xfrm>
          <a:prstGeom prst="rect">
            <a:avLst/>
          </a:prstGeom>
        </p:spPr>
      </p:pic>
    </p:spTree>
    <p:extLst>
      <p:ext uri="{BB962C8B-B14F-4D97-AF65-F5344CB8AC3E}">
        <p14:creationId xmlns:p14="http://schemas.microsoft.com/office/powerpoint/2010/main" val="144904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A2FFF0E-DC54-44C7-9289-7DD3B80F2CA0}"/>
              </a:ext>
            </a:extLst>
          </p:cNvPr>
          <p:cNvCxnSpPr>
            <a:cxnSpLocks/>
          </p:cNvCxnSpPr>
          <p:nvPr/>
        </p:nvCxnSpPr>
        <p:spPr>
          <a:xfrm>
            <a:off x="0" y="2134947"/>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1959726-074D-4828-B788-903ADAE198F7}"/>
              </a:ext>
            </a:extLst>
          </p:cNvPr>
          <p:cNvSpPr txBox="1">
            <a:spLocks/>
          </p:cNvSpPr>
          <p:nvPr/>
        </p:nvSpPr>
        <p:spPr>
          <a:xfrm>
            <a:off x="1448359" y="437315"/>
            <a:ext cx="6202342" cy="10830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tx2"/>
                </a:solidFill>
              </a:rPr>
              <a:t>Eliciting Confidence and Conviction Practice</a:t>
            </a:r>
          </a:p>
        </p:txBody>
      </p:sp>
      <p:grpSp>
        <p:nvGrpSpPr>
          <p:cNvPr id="10" name="Group 9">
            <a:extLst>
              <a:ext uri="{FF2B5EF4-FFF2-40B4-BE49-F238E27FC236}">
                <a16:creationId xmlns:a16="http://schemas.microsoft.com/office/drawing/2014/main" id="{4AE498CB-6589-4AB7-BB2C-4B5ECB8B1517}"/>
              </a:ext>
            </a:extLst>
          </p:cNvPr>
          <p:cNvGrpSpPr/>
          <p:nvPr/>
        </p:nvGrpSpPr>
        <p:grpSpPr>
          <a:xfrm>
            <a:off x="707178" y="3604973"/>
            <a:ext cx="2139630" cy="2139630"/>
            <a:chOff x="624950" y="2328760"/>
            <a:chExt cx="2315603" cy="2315603"/>
          </a:xfrm>
          <a:noFill/>
        </p:grpSpPr>
        <p:sp>
          <p:nvSpPr>
            <p:cNvPr id="3" name="Oval 2">
              <a:extLst>
                <a:ext uri="{FF2B5EF4-FFF2-40B4-BE49-F238E27FC236}">
                  <a16:creationId xmlns:a16="http://schemas.microsoft.com/office/drawing/2014/main" id="{D3435915-1539-488D-8EEC-9D49DF97E603}"/>
                </a:ext>
              </a:extLst>
            </p:cNvPr>
            <p:cNvSpPr/>
            <p:nvPr/>
          </p:nvSpPr>
          <p:spPr>
            <a:xfrm>
              <a:off x="624950" y="2328760"/>
              <a:ext cx="2315603" cy="2315603"/>
            </a:xfrm>
            <a:prstGeom prst="ellipse">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4A8DB10-93BA-4684-88A2-CA65908172C3}"/>
                </a:ext>
              </a:extLst>
            </p:cNvPr>
            <p:cNvSpPr/>
            <p:nvPr/>
          </p:nvSpPr>
          <p:spPr>
            <a:xfrm>
              <a:off x="1014085" y="3009507"/>
              <a:ext cx="1537332" cy="899342"/>
            </a:xfrm>
            <a:prstGeom prst="rect">
              <a:avLst/>
            </a:prstGeom>
            <a:grpFill/>
            <a:ln>
              <a:noFill/>
            </a:ln>
          </p:spPr>
          <p:txBody>
            <a:bodyPr wrap="square">
              <a:spAutoFit/>
            </a:bodyPr>
            <a:lstStyle/>
            <a:p>
              <a:pPr algn="ctr"/>
              <a:r>
                <a:rPr lang="en-US" sz="2400" b="1" dirty="0">
                  <a:solidFill>
                    <a:schemeClr val="accent4"/>
                  </a:solidFill>
                </a:rPr>
                <a:t>Groups of 3</a:t>
              </a:r>
            </a:p>
          </p:txBody>
        </p:sp>
      </p:grpSp>
      <p:sp>
        <p:nvSpPr>
          <p:cNvPr id="5" name="Rectangle 4">
            <a:extLst>
              <a:ext uri="{FF2B5EF4-FFF2-40B4-BE49-F238E27FC236}">
                <a16:creationId xmlns:a16="http://schemas.microsoft.com/office/drawing/2014/main" id="{F2D7758C-BA7F-4FF5-8E7A-F353EF18943A}"/>
              </a:ext>
            </a:extLst>
          </p:cNvPr>
          <p:cNvSpPr/>
          <p:nvPr/>
        </p:nvSpPr>
        <p:spPr>
          <a:xfrm>
            <a:off x="3228735" y="3429000"/>
            <a:ext cx="2866173" cy="1200329"/>
          </a:xfrm>
          <a:prstGeom prst="rect">
            <a:avLst/>
          </a:prstGeom>
        </p:spPr>
        <p:txBody>
          <a:bodyPr wrap="square">
            <a:spAutoFit/>
          </a:bodyPr>
          <a:lstStyle/>
          <a:p>
            <a:pPr algn="ctr"/>
            <a:r>
              <a:rPr lang="en-US" sz="2400" dirty="0">
                <a:solidFill>
                  <a:schemeClr val="accent4"/>
                </a:solidFill>
              </a:rPr>
              <a:t>Pick </a:t>
            </a:r>
            <a:r>
              <a:rPr lang="en-US" sz="2400" b="1" dirty="0">
                <a:solidFill>
                  <a:schemeClr val="accent4"/>
                </a:solidFill>
              </a:rPr>
              <a:t>something real </a:t>
            </a:r>
            <a:r>
              <a:rPr lang="en-US" sz="2400" dirty="0">
                <a:solidFill>
                  <a:schemeClr val="accent4"/>
                </a:solidFill>
              </a:rPr>
              <a:t>to practice with</a:t>
            </a:r>
          </a:p>
        </p:txBody>
      </p:sp>
      <p:sp>
        <p:nvSpPr>
          <p:cNvPr id="7" name="TextBox 6">
            <a:extLst>
              <a:ext uri="{FF2B5EF4-FFF2-40B4-BE49-F238E27FC236}">
                <a16:creationId xmlns:a16="http://schemas.microsoft.com/office/drawing/2014/main" id="{62A988BD-9E7C-4E34-98A0-919C562DA68A}"/>
              </a:ext>
            </a:extLst>
          </p:cNvPr>
          <p:cNvSpPr txBox="1"/>
          <p:nvPr/>
        </p:nvSpPr>
        <p:spPr>
          <a:xfrm>
            <a:off x="611792" y="2748251"/>
            <a:ext cx="2506372" cy="584775"/>
          </a:xfrm>
          <a:prstGeom prst="rect">
            <a:avLst/>
          </a:prstGeom>
          <a:noFill/>
        </p:spPr>
        <p:txBody>
          <a:bodyPr wrap="square" rtlCol="0">
            <a:spAutoFit/>
          </a:bodyPr>
          <a:lstStyle/>
          <a:p>
            <a:pPr algn="ctr"/>
            <a:r>
              <a:rPr lang="en-GB" sz="3200" spc="300" dirty="0">
                <a:solidFill>
                  <a:schemeClr val="accent1"/>
                </a:solidFill>
                <a:latin typeface="+mj-lt"/>
              </a:rPr>
              <a:t>Step 1</a:t>
            </a:r>
          </a:p>
        </p:txBody>
      </p:sp>
      <p:sp>
        <p:nvSpPr>
          <p:cNvPr id="11" name="TextBox 10">
            <a:extLst>
              <a:ext uri="{FF2B5EF4-FFF2-40B4-BE49-F238E27FC236}">
                <a16:creationId xmlns:a16="http://schemas.microsoft.com/office/drawing/2014/main" id="{E8394F6F-F0D0-4D36-A70D-FFCD3653C1FD}"/>
              </a:ext>
            </a:extLst>
          </p:cNvPr>
          <p:cNvSpPr txBox="1"/>
          <p:nvPr/>
        </p:nvSpPr>
        <p:spPr>
          <a:xfrm>
            <a:off x="3411915" y="2748250"/>
            <a:ext cx="2506372" cy="584775"/>
          </a:xfrm>
          <a:prstGeom prst="rect">
            <a:avLst/>
          </a:prstGeom>
          <a:noFill/>
        </p:spPr>
        <p:txBody>
          <a:bodyPr wrap="square" rtlCol="0">
            <a:spAutoFit/>
          </a:bodyPr>
          <a:lstStyle/>
          <a:p>
            <a:pPr algn="ctr"/>
            <a:r>
              <a:rPr lang="en-GB" sz="3200" spc="300" dirty="0">
                <a:solidFill>
                  <a:schemeClr val="accent1"/>
                </a:solidFill>
                <a:latin typeface="+mj-lt"/>
              </a:rPr>
              <a:t>Step 2 </a:t>
            </a:r>
          </a:p>
        </p:txBody>
      </p:sp>
      <p:sp>
        <p:nvSpPr>
          <p:cNvPr id="12" name="TextBox 11">
            <a:extLst>
              <a:ext uri="{FF2B5EF4-FFF2-40B4-BE49-F238E27FC236}">
                <a16:creationId xmlns:a16="http://schemas.microsoft.com/office/drawing/2014/main" id="{59711D6E-0A32-4A51-BC69-9C57F64A4858}"/>
              </a:ext>
            </a:extLst>
          </p:cNvPr>
          <p:cNvSpPr txBox="1"/>
          <p:nvPr/>
        </p:nvSpPr>
        <p:spPr>
          <a:xfrm>
            <a:off x="6121222" y="2748250"/>
            <a:ext cx="2506372" cy="584775"/>
          </a:xfrm>
          <a:prstGeom prst="rect">
            <a:avLst/>
          </a:prstGeom>
          <a:noFill/>
        </p:spPr>
        <p:txBody>
          <a:bodyPr wrap="square" rtlCol="0">
            <a:spAutoFit/>
          </a:bodyPr>
          <a:lstStyle/>
          <a:p>
            <a:pPr algn="ctr"/>
            <a:r>
              <a:rPr lang="en-GB" sz="3200" spc="300" dirty="0">
                <a:solidFill>
                  <a:schemeClr val="accent1"/>
                </a:solidFill>
                <a:latin typeface="+mj-lt"/>
              </a:rPr>
              <a:t>Step 3</a:t>
            </a:r>
          </a:p>
        </p:txBody>
      </p:sp>
      <p:sp>
        <p:nvSpPr>
          <p:cNvPr id="13" name="Rectangle 12">
            <a:extLst>
              <a:ext uri="{FF2B5EF4-FFF2-40B4-BE49-F238E27FC236}">
                <a16:creationId xmlns:a16="http://schemas.microsoft.com/office/drawing/2014/main" id="{760DCC83-AA78-4248-9D0E-2D18BF545536}"/>
              </a:ext>
            </a:extLst>
          </p:cNvPr>
          <p:cNvSpPr/>
          <p:nvPr/>
        </p:nvSpPr>
        <p:spPr>
          <a:xfrm>
            <a:off x="6555896" y="3549526"/>
            <a:ext cx="1676488" cy="523220"/>
          </a:xfrm>
          <a:prstGeom prst="rect">
            <a:avLst/>
          </a:prstGeom>
        </p:spPr>
        <p:txBody>
          <a:bodyPr wrap="square">
            <a:spAutoFit/>
          </a:bodyPr>
          <a:lstStyle/>
          <a:p>
            <a:pPr algn="ctr"/>
            <a:r>
              <a:rPr lang="en-US" sz="2800" b="1" dirty="0">
                <a:solidFill>
                  <a:schemeClr val="accent4"/>
                </a:solidFill>
              </a:rPr>
              <a:t>Switch</a:t>
            </a:r>
          </a:p>
        </p:txBody>
      </p:sp>
      <p:sp>
        <p:nvSpPr>
          <p:cNvPr id="14" name="Oval 13">
            <a:extLst>
              <a:ext uri="{FF2B5EF4-FFF2-40B4-BE49-F238E27FC236}">
                <a16:creationId xmlns:a16="http://schemas.microsoft.com/office/drawing/2014/main" id="{DE6067D8-7747-4BF9-8553-C2F17FC16DDD}"/>
              </a:ext>
            </a:extLst>
          </p:cNvPr>
          <p:cNvSpPr/>
          <p:nvPr/>
        </p:nvSpPr>
        <p:spPr>
          <a:xfrm>
            <a:off x="1599661" y="1999016"/>
            <a:ext cx="300395" cy="3003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3A6C06A1-A621-4238-81C2-32E2D25D4161}"/>
              </a:ext>
            </a:extLst>
          </p:cNvPr>
          <p:cNvSpPr/>
          <p:nvPr/>
        </p:nvSpPr>
        <p:spPr>
          <a:xfrm>
            <a:off x="4421802" y="2014100"/>
            <a:ext cx="300395" cy="3003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F8D7EE6-64D6-4064-AF4E-09B2F1D14B55}"/>
              </a:ext>
            </a:extLst>
          </p:cNvPr>
          <p:cNvSpPr/>
          <p:nvPr/>
        </p:nvSpPr>
        <p:spPr>
          <a:xfrm>
            <a:off x="7243943" y="2029184"/>
            <a:ext cx="300395" cy="3003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692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A0CFB-EE5E-4F43-8F0D-D9E2588D3F3E}"/>
              </a:ext>
            </a:extLst>
          </p:cNvPr>
          <p:cNvSpPr>
            <a:spLocks noGrp="1"/>
          </p:cNvSpPr>
          <p:nvPr>
            <p:ph type="body" sz="quarter" idx="10"/>
          </p:nvPr>
        </p:nvSpPr>
        <p:spPr>
          <a:xfrm>
            <a:off x="598278" y="2464433"/>
            <a:ext cx="7580834" cy="1535248"/>
          </a:xfrm>
        </p:spPr>
        <p:txBody>
          <a:bodyPr/>
          <a:lstStyle/>
          <a:p>
            <a:r>
              <a:rPr lang="en-GB" sz="8000" dirty="0"/>
              <a:t>Confidence &amp; Conviction</a:t>
            </a:r>
          </a:p>
        </p:txBody>
      </p:sp>
    </p:spTree>
    <p:extLst>
      <p:ext uri="{BB962C8B-B14F-4D97-AF65-F5344CB8AC3E}">
        <p14:creationId xmlns:p14="http://schemas.microsoft.com/office/powerpoint/2010/main" val="277050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46D83C-AEA5-4D50-99CC-FE7BC5C38D53}"/>
              </a:ext>
            </a:extLst>
          </p:cNvPr>
          <p:cNvSpPr/>
          <p:nvPr/>
        </p:nvSpPr>
        <p:spPr>
          <a:xfrm>
            <a:off x="177800" y="1320800"/>
            <a:ext cx="4476087" cy="4524315"/>
          </a:xfrm>
          <a:prstGeom prst="rect">
            <a:avLst/>
          </a:prstGeom>
        </p:spPr>
        <p:txBody>
          <a:bodyPr wrap="square">
            <a:spAutoFit/>
          </a:bodyPr>
          <a:lstStyle/>
          <a:p>
            <a:pPr algn="ctr"/>
            <a:r>
              <a:rPr lang="en-US" sz="3600" dirty="0">
                <a:solidFill>
                  <a:schemeClr val="accent4"/>
                </a:solidFill>
              </a:rPr>
              <a:t>Strategies to enhance </a:t>
            </a:r>
            <a:r>
              <a:rPr lang="en-US" sz="5400" b="1" i="1" dirty="0">
                <a:solidFill>
                  <a:schemeClr val="accent1"/>
                </a:solidFill>
              </a:rPr>
              <a:t>Conviction</a:t>
            </a:r>
            <a:r>
              <a:rPr lang="en-US" sz="3600" dirty="0">
                <a:solidFill>
                  <a:schemeClr val="accent4"/>
                </a:solidFill>
              </a:rPr>
              <a:t> are </a:t>
            </a:r>
          </a:p>
          <a:p>
            <a:pPr algn="ctr"/>
            <a:r>
              <a:rPr lang="en-US" sz="3600" b="1" dirty="0">
                <a:solidFill>
                  <a:schemeClr val="accent4"/>
                </a:solidFill>
              </a:rPr>
              <a:t>VERY DIFFERENT </a:t>
            </a:r>
          </a:p>
          <a:p>
            <a:pPr algn="ctr"/>
            <a:r>
              <a:rPr lang="en-US" sz="3600" dirty="0">
                <a:solidFill>
                  <a:schemeClr val="accent4"/>
                </a:solidFill>
              </a:rPr>
              <a:t>than strategies for enhancing </a:t>
            </a:r>
            <a:r>
              <a:rPr lang="en-US" sz="5400" b="1" i="1" dirty="0">
                <a:solidFill>
                  <a:schemeClr val="accent1"/>
                </a:solidFill>
              </a:rPr>
              <a:t>Confidence</a:t>
            </a:r>
          </a:p>
        </p:txBody>
      </p:sp>
      <p:pic>
        <p:nvPicPr>
          <p:cNvPr id="5" name="Picture 4" descr="A group of people sitting posing for the camera&#10;&#10;Description generated with very high confidence">
            <a:extLst>
              <a:ext uri="{FF2B5EF4-FFF2-40B4-BE49-F238E27FC236}">
                <a16:creationId xmlns:a16="http://schemas.microsoft.com/office/drawing/2014/main" id="{D7600B8C-32D2-47E7-B756-A8F8D78175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6716" y="0"/>
            <a:ext cx="4503762" cy="6858000"/>
          </a:xfrm>
          <a:prstGeom prst="rect">
            <a:avLst/>
          </a:prstGeom>
        </p:spPr>
      </p:pic>
    </p:spTree>
    <p:extLst>
      <p:ext uri="{BB962C8B-B14F-4D97-AF65-F5344CB8AC3E}">
        <p14:creationId xmlns:p14="http://schemas.microsoft.com/office/powerpoint/2010/main" val="93626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A0CFB-EE5E-4F43-8F0D-D9E2588D3F3E}"/>
              </a:ext>
            </a:extLst>
          </p:cNvPr>
          <p:cNvSpPr>
            <a:spLocks noGrp="1"/>
          </p:cNvSpPr>
          <p:nvPr>
            <p:ph type="body" sz="quarter" idx="10"/>
          </p:nvPr>
        </p:nvSpPr>
        <p:spPr>
          <a:xfrm>
            <a:off x="584200" y="812800"/>
            <a:ext cx="7594912" cy="3186881"/>
          </a:xfrm>
        </p:spPr>
        <p:txBody>
          <a:bodyPr/>
          <a:lstStyle/>
          <a:p>
            <a:pPr algn="ctr"/>
            <a:r>
              <a:rPr lang="en-GB" sz="5400" dirty="0"/>
              <a:t>Strategies to Enhance</a:t>
            </a:r>
          </a:p>
          <a:p>
            <a:pPr algn="ctr"/>
            <a:r>
              <a:rPr lang="en-GB" sz="8000" dirty="0"/>
              <a:t> </a:t>
            </a:r>
            <a:r>
              <a:rPr lang="en-GB" sz="8000" dirty="0">
                <a:solidFill>
                  <a:schemeClr val="accent1"/>
                </a:solidFill>
              </a:rPr>
              <a:t>Conviction</a:t>
            </a:r>
            <a:endParaRPr lang="en-GB" sz="8000" dirty="0"/>
          </a:p>
        </p:txBody>
      </p:sp>
      <p:pic>
        <p:nvPicPr>
          <p:cNvPr id="3" name="Graphic 2" descr="Speaker Phone">
            <a:extLst>
              <a:ext uri="{FF2B5EF4-FFF2-40B4-BE49-F238E27FC236}">
                <a16:creationId xmlns:a16="http://schemas.microsoft.com/office/drawing/2014/main" id="{404D7892-4BA5-114A-9516-0F30149A2B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1530" y="5800225"/>
            <a:ext cx="1198907" cy="963384"/>
          </a:xfrm>
          <a:prstGeom prst="rect">
            <a:avLst/>
          </a:prstGeom>
        </p:spPr>
      </p:pic>
      <p:pic>
        <p:nvPicPr>
          <p:cNvPr id="4" name="Graphic 3" descr="Monitor">
            <a:extLst>
              <a:ext uri="{FF2B5EF4-FFF2-40B4-BE49-F238E27FC236}">
                <a16:creationId xmlns:a16="http://schemas.microsoft.com/office/drawing/2014/main" id="{C189BD7D-98DE-E847-BE80-E917DD367B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68912" y="5800225"/>
            <a:ext cx="954107" cy="954107"/>
          </a:xfrm>
          <a:prstGeom prst="rect">
            <a:avLst/>
          </a:prstGeom>
        </p:spPr>
      </p:pic>
      <p:pic>
        <p:nvPicPr>
          <p:cNvPr id="5" name="Graphic 4" descr="Board Room">
            <a:extLst>
              <a:ext uri="{FF2B5EF4-FFF2-40B4-BE49-F238E27FC236}">
                <a16:creationId xmlns:a16="http://schemas.microsoft.com/office/drawing/2014/main" id="{CCDE53F1-7B36-B243-B2EB-15D3C7D152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02126" y="5718322"/>
            <a:ext cx="1139678" cy="1139678"/>
          </a:xfrm>
          <a:prstGeom prst="rect">
            <a:avLst/>
          </a:prstGeom>
        </p:spPr>
      </p:pic>
    </p:spTree>
    <p:extLst>
      <p:ext uri="{BB962C8B-B14F-4D97-AF65-F5344CB8AC3E}">
        <p14:creationId xmlns:p14="http://schemas.microsoft.com/office/powerpoint/2010/main" val="370419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343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AFB5F-A22A-4833-BE26-2E641EE373EF}"/>
              </a:ext>
            </a:extLst>
          </p:cNvPr>
          <p:cNvSpPr txBox="1">
            <a:spLocks/>
          </p:cNvSpPr>
          <p:nvPr/>
        </p:nvSpPr>
        <p:spPr>
          <a:xfrm>
            <a:off x="494184" y="2147378"/>
            <a:ext cx="7124700" cy="3816350"/>
          </a:xfrm>
          <a:prstGeom prst="rect">
            <a:avLst/>
          </a:prstGeom>
        </p:spPr>
        <p:txBody>
          <a:bodyPr vert="horz" lIns="91440" tIns="45720" rIns="91440" bIns="45720" rtlCol="0">
            <a:normAutofit fontScale="85000" lnSpcReduction="20000"/>
          </a:bodyPr>
          <a:lstStyle>
            <a:defPPr>
              <a:defRPr lang="en-US"/>
            </a:defPPr>
            <a:lvl1pPr marL="514350" indent="-514350" defTabSz="685800">
              <a:lnSpc>
                <a:spcPct val="110000"/>
              </a:lnSpc>
              <a:spcBef>
                <a:spcPts val="750"/>
              </a:spcBef>
              <a:spcAft>
                <a:spcPts val="1800"/>
              </a:spcAft>
              <a:buClr>
                <a:schemeClr val="accent1"/>
              </a:buClr>
              <a:buFont typeface="Wingdings" panose="05000000000000000000" pitchFamily="2" charset="2"/>
              <a:buChar char="§"/>
              <a:defRPr sz="2800">
                <a:solidFill>
                  <a:schemeClr val="accent4"/>
                </a:solidFill>
                <a:latin typeface="Open Sans"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bg1"/>
                </a:solidFill>
                <a:sym typeface="Helvetica"/>
              </a:rPr>
              <a:t>Strengthened the relationship</a:t>
            </a:r>
          </a:p>
          <a:p>
            <a:r>
              <a:rPr lang="en-US" sz="4000" dirty="0">
                <a:solidFill>
                  <a:schemeClr val="bg1"/>
                </a:solidFill>
                <a:sym typeface="Helvetica"/>
              </a:rPr>
              <a:t>Explore ambivalence</a:t>
            </a:r>
          </a:p>
          <a:p>
            <a:r>
              <a:rPr lang="en-US" sz="4000" dirty="0">
                <a:solidFill>
                  <a:schemeClr val="bg1"/>
                </a:solidFill>
                <a:sym typeface="Helvetica"/>
              </a:rPr>
              <a:t>Roll with resistance </a:t>
            </a:r>
          </a:p>
          <a:p>
            <a:r>
              <a:rPr lang="en-US" sz="4000" dirty="0">
                <a:solidFill>
                  <a:schemeClr val="bg1"/>
                </a:solidFill>
                <a:sym typeface="Helvetica"/>
              </a:rPr>
              <a:t>Provide information </a:t>
            </a:r>
            <a:r>
              <a:rPr lang="en-US" sz="4000" i="1" dirty="0">
                <a:solidFill>
                  <a:schemeClr val="bg1"/>
                </a:solidFill>
                <a:sym typeface="Helvetica"/>
              </a:rPr>
              <a:t>(Ask, Ask, Tell, Ask)</a:t>
            </a:r>
          </a:p>
          <a:p>
            <a:endParaRPr lang="en-US" dirty="0">
              <a:sym typeface="Helvetica"/>
            </a:endParaRPr>
          </a:p>
          <a:p>
            <a:endParaRPr lang="en-US" dirty="0">
              <a:sym typeface="Helvetica"/>
            </a:endParaRPr>
          </a:p>
          <a:p>
            <a:endParaRPr lang="en-US" dirty="0">
              <a:sym typeface="Helvetica"/>
            </a:endParaRPr>
          </a:p>
          <a:p>
            <a:endParaRPr lang="en-US" dirty="0">
              <a:sym typeface="Helvetica"/>
            </a:endParaRPr>
          </a:p>
        </p:txBody>
      </p:sp>
      <p:sp>
        <p:nvSpPr>
          <p:cNvPr id="4" name="Shape 245">
            <a:extLst>
              <a:ext uri="{FF2B5EF4-FFF2-40B4-BE49-F238E27FC236}">
                <a16:creationId xmlns:a16="http://schemas.microsoft.com/office/drawing/2014/main" id="{6FA564E9-B70E-44B8-8155-71F5F5746B5B}"/>
              </a:ext>
            </a:extLst>
          </p:cNvPr>
          <p:cNvSpPr/>
          <p:nvPr/>
        </p:nvSpPr>
        <p:spPr>
          <a:xfrm>
            <a:off x="494184" y="1258847"/>
            <a:ext cx="7532270" cy="738664"/>
          </a:xfrm>
          <a:prstGeom prst="rect">
            <a:avLst/>
          </a:prstGeom>
          <a:ln w="12700">
            <a:miter lim="400000"/>
          </a:ln>
          <a:effectLst/>
          <a:extLst>
            <a:ext uri="{C572A759-6A51-4108-AA02-DFA0A04FC94B}">
              <ma14:wrappingTextBoxFlag xmlns="" xmlns:ma14="http://schemas.microsoft.com/office/mac/drawingml/2011/main" val="1"/>
            </a:ext>
          </a:extLst>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1600"/>
              </a:spcBef>
              <a:defRPr sz="6000" b="1">
                <a:solidFill>
                  <a:srgbClr val="006261"/>
                </a:solidFill>
                <a:latin typeface="AvantGarde Bk BT"/>
                <a:ea typeface="AvantGarde Bk BT"/>
                <a:cs typeface="AvantGarde Bk BT"/>
                <a:sym typeface="AvantGarde Bk BT"/>
              </a:defRPr>
            </a:pPr>
            <a:r>
              <a:rPr lang="en-US" sz="4800" dirty="0">
                <a:solidFill>
                  <a:schemeClr val="bg1"/>
                </a:solidFill>
                <a:latin typeface="League Spartan"/>
              </a:rPr>
              <a:t>Low Conviction</a:t>
            </a:r>
            <a:endParaRPr sz="4800" dirty="0">
              <a:solidFill>
                <a:schemeClr val="bg1"/>
              </a:solidFill>
              <a:latin typeface="League Spartan"/>
            </a:endParaRPr>
          </a:p>
        </p:txBody>
      </p:sp>
      <p:sp>
        <p:nvSpPr>
          <p:cNvPr id="5" name="Right Arrow 9">
            <a:extLst>
              <a:ext uri="{FF2B5EF4-FFF2-40B4-BE49-F238E27FC236}">
                <a16:creationId xmlns:a16="http://schemas.microsoft.com/office/drawing/2014/main" id="{219DCBCD-4228-4F25-9BAC-4706C5AA808C}"/>
              </a:ext>
            </a:extLst>
          </p:cNvPr>
          <p:cNvSpPr/>
          <p:nvPr/>
        </p:nvSpPr>
        <p:spPr>
          <a:xfrm rot="16200000">
            <a:off x="5994541" y="4120838"/>
            <a:ext cx="3882788" cy="1591536"/>
          </a:xfrm>
          <a:prstGeom prst="rightArrow">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903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A0CFB-EE5E-4F43-8F0D-D9E2588D3F3E}"/>
              </a:ext>
            </a:extLst>
          </p:cNvPr>
          <p:cNvSpPr>
            <a:spLocks noGrp="1"/>
          </p:cNvSpPr>
          <p:nvPr>
            <p:ph type="body" sz="quarter" idx="10"/>
          </p:nvPr>
        </p:nvSpPr>
        <p:spPr>
          <a:xfrm>
            <a:off x="598277" y="2105405"/>
            <a:ext cx="7738003" cy="1664392"/>
          </a:xfrm>
        </p:spPr>
        <p:txBody>
          <a:bodyPr/>
          <a:lstStyle/>
          <a:p>
            <a:r>
              <a:rPr lang="en-GB" sz="6600" dirty="0"/>
              <a:t>Strengthen the Relationship</a:t>
            </a:r>
          </a:p>
        </p:txBody>
      </p:sp>
      <p:pic>
        <p:nvPicPr>
          <p:cNvPr id="3" name="Graphic 2" descr="Speaker Phone">
            <a:extLst>
              <a:ext uri="{FF2B5EF4-FFF2-40B4-BE49-F238E27FC236}">
                <a16:creationId xmlns:a16="http://schemas.microsoft.com/office/drawing/2014/main" id="{F6EE5C00-27C3-6B47-8059-88AA7BA8D5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1530" y="5800225"/>
            <a:ext cx="1198907" cy="963384"/>
          </a:xfrm>
          <a:prstGeom prst="rect">
            <a:avLst/>
          </a:prstGeom>
        </p:spPr>
      </p:pic>
      <p:pic>
        <p:nvPicPr>
          <p:cNvPr id="4" name="Graphic 3" descr="Monitor">
            <a:extLst>
              <a:ext uri="{FF2B5EF4-FFF2-40B4-BE49-F238E27FC236}">
                <a16:creationId xmlns:a16="http://schemas.microsoft.com/office/drawing/2014/main" id="{D85C4F0E-2DF5-C145-9D7F-6579D368C9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68912" y="5800225"/>
            <a:ext cx="954107" cy="954107"/>
          </a:xfrm>
          <a:prstGeom prst="rect">
            <a:avLst/>
          </a:prstGeom>
        </p:spPr>
      </p:pic>
      <p:pic>
        <p:nvPicPr>
          <p:cNvPr id="5" name="Graphic 4" descr="Board Room">
            <a:extLst>
              <a:ext uri="{FF2B5EF4-FFF2-40B4-BE49-F238E27FC236}">
                <a16:creationId xmlns:a16="http://schemas.microsoft.com/office/drawing/2014/main" id="{E31928D4-3F62-BA4D-8C52-FD7467EE9B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02126" y="5718322"/>
            <a:ext cx="1139678" cy="1139678"/>
          </a:xfrm>
          <a:prstGeom prst="rect">
            <a:avLst/>
          </a:prstGeom>
        </p:spPr>
      </p:pic>
    </p:spTree>
    <p:extLst>
      <p:ext uri="{BB962C8B-B14F-4D97-AF65-F5344CB8AC3E}">
        <p14:creationId xmlns:p14="http://schemas.microsoft.com/office/powerpoint/2010/main" val="161511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9">
            <a:extLst>
              <a:ext uri="{FF2B5EF4-FFF2-40B4-BE49-F238E27FC236}">
                <a16:creationId xmlns:a16="http://schemas.microsoft.com/office/drawing/2014/main" id="{BFCBDF32-1E63-40F7-A4A5-47D23FBD0ACF}"/>
              </a:ext>
            </a:extLst>
          </p:cNvPr>
          <p:cNvSpPr/>
          <p:nvPr/>
        </p:nvSpPr>
        <p:spPr>
          <a:xfrm rot="16200000">
            <a:off x="4947207" y="3536857"/>
            <a:ext cx="4693273" cy="1947717"/>
          </a:xfrm>
          <a:prstGeom prst="rightArrow">
            <a:avLst/>
          </a:prstGeom>
          <a:solidFill>
            <a:schemeClr val="tx1">
              <a:lumMod val="20000"/>
              <a:lumOff val="8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80B63882-18B2-49B1-A263-30C10604D068}"/>
              </a:ext>
            </a:extLst>
          </p:cNvPr>
          <p:cNvSpPr txBox="1">
            <a:spLocks/>
          </p:cNvSpPr>
          <p:nvPr/>
        </p:nvSpPr>
        <p:spPr>
          <a:xfrm>
            <a:off x="1596401" y="633894"/>
            <a:ext cx="5951198" cy="701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tx2"/>
                </a:solidFill>
              </a:rPr>
              <a:t>EMPATHY- verbal</a:t>
            </a:r>
          </a:p>
        </p:txBody>
      </p:sp>
      <p:sp>
        <p:nvSpPr>
          <p:cNvPr id="4" name="TextBox 3">
            <a:extLst>
              <a:ext uri="{FF2B5EF4-FFF2-40B4-BE49-F238E27FC236}">
                <a16:creationId xmlns:a16="http://schemas.microsoft.com/office/drawing/2014/main" id="{37FA9A3D-645E-44FD-A69C-1DB5B903FFA2}"/>
              </a:ext>
            </a:extLst>
          </p:cNvPr>
          <p:cNvSpPr txBox="1"/>
          <p:nvPr/>
        </p:nvSpPr>
        <p:spPr>
          <a:xfrm>
            <a:off x="644690" y="1861692"/>
            <a:ext cx="1013076" cy="769441"/>
          </a:xfrm>
          <a:prstGeom prst="rect">
            <a:avLst/>
          </a:prstGeom>
          <a:noFill/>
        </p:spPr>
        <p:txBody>
          <a:bodyPr wrap="square" rtlCol="0">
            <a:spAutoFit/>
          </a:bodyPr>
          <a:lstStyle/>
          <a:p>
            <a:r>
              <a:rPr lang="en-GB" sz="4400" spc="300" dirty="0">
                <a:solidFill>
                  <a:schemeClr val="accent1"/>
                </a:solidFill>
                <a:latin typeface="+mj-lt"/>
              </a:rPr>
              <a:t>01</a:t>
            </a:r>
          </a:p>
        </p:txBody>
      </p:sp>
      <p:sp>
        <p:nvSpPr>
          <p:cNvPr id="5" name="Rectangle 4">
            <a:extLst>
              <a:ext uri="{FF2B5EF4-FFF2-40B4-BE49-F238E27FC236}">
                <a16:creationId xmlns:a16="http://schemas.microsoft.com/office/drawing/2014/main" id="{5F7FE112-A856-45E6-8838-A078D3A2FEAB}"/>
              </a:ext>
            </a:extLst>
          </p:cNvPr>
          <p:cNvSpPr/>
          <p:nvPr/>
        </p:nvSpPr>
        <p:spPr>
          <a:xfrm>
            <a:off x="1686492" y="1916550"/>
            <a:ext cx="2276585" cy="523220"/>
          </a:xfrm>
          <a:prstGeom prst="rect">
            <a:avLst/>
          </a:prstGeom>
        </p:spPr>
        <p:txBody>
          <a:bodyPr wrap="none">
            <a:spAutoFit/>
          </a:bodyPr>
          <a:lstStyle/>
          <a:p>
            <a:r>
              <a:rPr lang="en-US" sz="2800" b="1" dirty="0">
                <a:solidFill>
                  <a:schemeClr val="accent4"/>
                </a:solidFill>
              </a:rPr>
              <a:t>Affirmation</a:t>
            </a:r>
          </a:p>
        </p:txBody>
      </p:sp>
      <p:sp>
        <p:nvSpPr>
          <p:cNvPr id="6" name="TextBox 5">
            <a:extLst>
              <a:ext uri="{FF2B5EF4-FFF2-40B4-BE49-F238E27FC236}">
                <a16:creationId xmlns:a16="http://schemas.microsoft.com/office/drawing/2014/main" id="{5C964BCF-B16F-466F-98B8-4C6DBF70A662}"/>
              </a:ext>
            </a:extLst>
          </p:cNvPr>
          <p:cNvSpPr txBox="1"/>
          <p:nvPr/>
        </p:nvSpPr>
        <p:spPr>
          <a:xfrm>
            <a:off x="644690" y="2873830"/>
            <a:ext cx="1013076" cy="769441"/>
          </a:xfrm>
          <a:prstGeom prst="rect">
            <a:avLst/>
          </a:prstGeom>
          <a:noFill/>
        </p:spPr>
        <p:txBody>
          <a:bodyPr wrap="square" rtlCol="0">
            <a:spAutoFit/>
          </a:bodyPr>
          <a:lstStyle/>
          <a:p>
            <a:r>
              <a:rPr lang="en-GB" sz="4400" dirty="0">
                <a:solidFill>
                  <a:schemeClr val="accent1"/>
                </a:solidFill>
                <a:latin typeface="+mj-lt"/>
              </a:rPr>
              <a:t>02</a:t>
            </a:r>
          </a:p>
        </p:txBody>
      </p:sp>
      <p:sp>
        <p:nvSpPr>
          <p:cNvPr id="7" name="Rectangle 6">
            <a:extLst>
              <a:ext uri="{FF2B5EF4-FFF2-40B4-BE49-F238E27FC236}">
                <a16:creationId xmlns:a16="http://schemas.microsoft.com/office/drawing/2014/main" id="{E2AFA0FC-75FA-4893-99D4-6DFDEA33F8F2}"/>
              </a:ext>
            </a:extLst>
          </p:cNvPr>
          <p:cNvSpPr/>
          <p:nvPr/>
        </p:nvSpPr>
        <p:spPr>
          <a:xfrm>
            <a:off x="1686492" y="2928688"/>
            <a:ext cx="3518143" cy="523220"/>
          </a:xfrm>
          <a:prstGeom prst="rect">
            <a:avLst/>
          </a:prstGeom>
        </p:spPr>
        <p:txBody>
          <a:bodyPr wrap="none">
            <a:spAutoFit/>
          </a:bodyPr>
          <a:lstStyle/>
          <a:p>
            <a:r>
              <a:rPr lang="en-US" sz="2800" b="1" dirty="0">
                <a:solidFill>
                  <a:schemeClr val="accent4"/>
                </a:solidFill>
              </a:rPr>
              <a:t>Acknowledgement</a:t>
            </a:r>
          </a:p>
        </p:txBody>
      </p:sp>
      <p:sp>
        <p:nvSpPr>
          <p:cNvPr id="8" name="TextBox 7">
            <a:extLst>
              <a:ext uri="{FF2B5EF4-FFF2-40B4-BE49-F238E27FC236}">
                <a16:creationId xmlns:a16="http://schemas.microsoft.com/office/drawing/2014/main" id="{C5434F2E-4A83-4333-8D99-AEAD594DAD6C}"/>
              </a:ext>
            </a:extLst>
          </p:cNvPr>
          <p:cNvSpPr txBox="1"/>
          <p:nvPr/>
        </p:nvSpPr>
        <p:spPr>
          <a:xfrm>
            <a:off x="644690" y="3885968"/>
            <a:ext cx="1013076" cy="769441"/>
          </a:xfrm>
          <a:prstGeom prst="rect">
            <a:avLst/>
          </a:prstGeom>
          <a:noFill/>
        </p:spPr>
        <p:txBody>
          <a:bodyPr wrap="square" rtlCol="0">
            <a:spAutoFit/>
          </a:bodyPr>
          <a:lstStyle/>
          <a:p>
            <a:r>
              <a:rPr lang="en-GB" sz="4400" dirty="0">
                <a:solidFill>
                  <a:schemeClr val="accent1"/>
                </a:solidFill>
                <a:latin typeface="+mj-lt"/>
              </a:rPr>
              <a:t>03</a:t>
            </a:r>
          </a:p>
        </p:txBody>
      </p:sp>
      <p:sp>
        <p:nvSpPr>
          <p:cNvPr id="9" name="Rectangle 8">
            <a:extLst>
              <a:ext uri="{FF2B5EF4-FFF2-40B4-BE49-F238E27FC236}">
                <a16:creationId xmlns:a16="http://schemas.microsoft.com/office/drawing/2014/main" id="{FF4AB03D-9607-421E-879E-4F54FECCFBDE}"/>
              </a:ext>
            </a:extLst>
          </p:cNvPr>
          <p:cNvSpPr/>
          <p:nvPr/>
        </p:nvSpPr>
        <p:spPr>
          <a:xfrm>
            <a:off x="1686492" y="3940826"/>
            <a:ext cx="2372765" cy="523220"/>
          </a:xfrm>
          <a:prstGeom prst="rect">
            <a:avLst/>
          </a:prstGeom>
        </p:spPr>
        <p:txBody>
          <a:bodyPr wrap="none">
            <a:spAutoFit/>
          </a:bodyPr>
          <a:lstStyle/>
          <a:p>
            <a:r>
              <a:rPr lang="en-US" sz="2800" b="1" dirty="0">
                <a:solidFill>
                  <a:schemeClr val="accent4"/>
                </a:solidFill>
              </a:rPr>
              <a:t>Normalizing</a:t>
            </a:r>
          </a:p>
        </p:txBody>
      </p:sp>
      <p:sp>
        <p:nvSpPr>
          <p:cNvPr id="10" name="TextBox 9">
            <a:extLst>
              <a:ext uri="{FF2B5EF4-FFF2-40B4-BE49-F238E27FC236}">
                <a16:creationId xmlns:a16="http://schemas.microsoft.com/office/drawing/2014/main" id="{9A56380E-161E-477B-8123-539E4FDBB7A3}"/>
              </a:ext>
            </a:extLst>
          </p:cNvPr>
          <p:cNvSpPr txBox="1"/>
          <p:nvPr/>
        </p:nvSpPr>
        <p:spPr>
          <a:xfrm>
            <a:off x="644690" y="4898106"/>
            <a:ext cx="1013076" cy="769441"/>
          </a:xfrm>
          <a:prstGeom prst="rect">
            <a:avLst/>
          </a:prstGeom>
          <a:noFill/>
        </p:spPr>
        <p:txBody>
          <a:bodyPr wrap="square" rtlCol="0">
            <a:spAutoFit/>
          </a:bodyPr>
          <a:lstStyle/>
          <a:p>
            <a:r>
              <a:rPr lang="en-GB" sz="4400" dirty="0">
                <a:solidFill>
                  <a:schemeClr val="accent1"/>
                </a:solidFill>
                <a:latin typeface="+mj-lt"/>
              </a:rPr>
              <a:t>04</a:t>
            </a:r>
          </a:p>
        </p:txBody>
      </p:sp>
      <p:sp>
        <p:nvSpPr>
          <p:cNvPr id="11" name="Rectangle 10">
            <a:extLst>
              <a:ext uri="{FF2B5EF4-FFF2-40B4-BE49-F238E27FC236}">
                <a16:creationId xmlns:a16="http://schemas.microsoft.com/office/drawing/2014/main" id="{63768D1E-346C-42B1-9DF4-A205E713F30B}"/>
              </a:ext>
            </a:extLst>
          </p:cNvPr>
          <p:cNvSpPr/>
          <p:nvPr/>
        </p:nvSpPr>
        <p:spPr>
          <a:xfrm>
            <a:off x="1686492" y="4952964"/>
            <a:ext cx="2781531" cy="523220"/>
          </a:xfrm>
          <a:prstGeom prst="rect">
            <a:avLst/>
          </a:prstGeom>
        </p:spPr>
        <p:txBody>
          <a:bodyPr wrap="none">
            <a:spAutoFit/>
          </a:bodyPr>
          <a:lstStyle/>
          <a:p>
            <a:r>
              <a:rPr lang="en-US" sz="2800" b="1" dirty="0">
                <a:solidFill>
                  <a:schemeClr val="accent4"/>
                </a:solidFill>
              </a:rPr>
              <a:t>Non-judgment</a:t>
            </a:r>
          </a:p>
        </p:txBody>
      </p:sp>
      <p:grpSp>
        <p:nvGrpSpPr>
          <p:cNvPr id="12" name="Graphic 19">
            <a:extLst>
              <a:ext uri="{FF2B5EF4-FFF2-40B4-BE49-F238E27FC236}">
                <a16:creationId xmlns:a16="http://schemas.microsoft.com/office/drawing/2014/main" id="{2B8CD9D2-5DC8-4582-A710-37D3228A737A}"/>
              </a:ext>
            </a:extLst>
          </p:cNvPr>
          <p:cNvGrpSpPr/>
          <p:nvPr/>
        </p:nvGrpSpPr>
        <p:grpSpPr>
          <a:xfrm flipH="1">
            <a:off x="5324097" y="1628435"/>
            <a:ext cx="3254154" cy="3571810"/>
            <a:chOff x="6148659" y="2377189"/>
            <a:chExt cx="2140146" cy="2278220"/>
          </a:xfrm>
        </p:grpSpPr>
        <p:sp>
          <p:nvSpPr>
            <p:cNvPr id="13" name="Freeform: Shape 12">
              <a:extLst>
                <a:ext uri="{FF2B5EF4-FFF2-40B4-BE49-F238E27FC236}">
                  <a16:creationId xmlns:a16="http://schemas.microsoft.com/office/drawing/2014/main" id="{0929EE44-AD47-4FE7-B7D9-82F156B0ECA3}"/>
                </a:ext>
              </a:extLst>
            </p:cNvPr>
            <p:cNvSpPr/>
            <p:nvPr/>
          </p:nvSpPr>
          <p:spPr>
            <a:xfrm>
              <a:off x="7977290" y="3795573"/>
              <a:ext cx="345185" cy="207111"/>
            </a:xfrm>
            <a:custGeom>
              <a:avLst/>
              <a:gdLst>
                <a:gd name="connsiteX0" fmla="*/ 253984 w 345184"/>
                <a:gd name="connsiteY0" fmla="*/ 185575 h 207110"/>
                <a:gd name="connsiteX1" fmla="*/ 316117 w 345184"/>
                <a:gd name="connsiteY1" fmla="*/ 132647 h 207110"/>
                <a:gd name="connsiteX2" fmla="*/ 263189 w 345184"/>
                <a:gd name="connsiteY2" fmla="*/ 70513 h 207110"/>
                <a:gd name="connsiteX3" fmla="*/ 109006 w 345184"/>
                <a:gd name="connsiteY3" fmla="*/ 42898 h 207110"/>
                <a:gd name="connsiteX4" fmla="*/ 42271 w 345184"/>
                <a:gd name="connsiteY4" fmla="*/ 88923 h 207110"/>
                <a:gd name="connsiteX5" fmla="*/ 88295 w 345184"/>
                <a:gd name="connsiteY5" fmla="*/ 155659 h 207110"/>
                <a:gd name="connsiteX6" fmla="*/ 242478 w 345184"/>
                <a:gd name="connsiteY6" fmla="*/ 183274 h 207110"/>
                <a:gd name="connsiteX7" fmla="*/ 253984 w 345184"/>
                <a:gd name="connsiteY7" fmla="*/ 185575 h 20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184" h="207110">
                  <a:moveTo>
                    <a:pt x="253984" y="185575"/>
                  </a:moveTo>
                  <a:cubicBezTo>
                    <a:pt x="286201" y="187876"/>
                    <a:pt x="313816" y="164864"/>
                    <a:pt x="316117" y="132647"/>
                  </a:cubicBezTo>
                  <a:cubicBezTo>
                    <a:pt x="318418" y="100429"/>
                    <a:pt x="295406" y="72815"/>
                    <a:pt x="263189" y="70513"/>
                  </a:cubicBezTo>
                  <a:lnTo>
                    <a:pt x="109006" y="42898"/>
                  </a:lnTo>
                  <a:cubicBezTo>
                    <a:pt x="76789" y="35995"/>
                    <a:pt x="46873" y="56706"/>
                    <a:pt x="42271" y="88923"/>
                  </a:cubicBezTo>
                  <a:cubicBezTo>
                    <a:pt x="37668" y="121140"/>
                    <a:pt x="56078" y="151056"/>
                    <a:pt x="88295" y="155659"/>
                  </a:cubicBezTo>
                  <a:lnTo>
                    <a:pt x="242478" y="183274"/>
                  </a:lnTo>
                  <a:cubicBezTo>
                    <a:pt x="247080" y="185575"/>
                    <a:pt x="251683" y="185575"/>
                    <a:pt x="253984" y="185575"/>
                  </a:cubicBezTo>
                  <a:close/>
                </a:path>
              </a:pathLst>
            </a:custGeom>
            <a:solidFill>
              <a:schemeClr val="accent1"/>
            </a:solidFill>
            <a:ln w="22942"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157BB23-E63D-490D-BAEA-C5C79023B7F4}"/>
                </a:ext>
              </a:extLst>
            </p:cNvPr>
            <p:cNvSpPr/>
            <p:nvPr/>
          </p:nvSpPr>
          <p:spPr>
            <a:xfrm>
              <a:off x="7851591" y="3973723"/>
              <a:ext cx="253136" cy="299160"/>
            </a:xfrm>
            <a:custGeom>
              <a:avLst/>
              <a:gdLst>
                <a:gd name="connsiteX0" fmla="*/ 121945 w 253135"/>
                <a:gd name="connsiteY0" fmla="*/ 246753 h 299160"/>
                <a:gd name="connsiteX1" fmla="*/ 202489 w 253135"/>
                <a:gd name="connsiteY1" fmla="*/ 258259 h 299160"/>
                <a:gd name="connsiteX2" fmla="*/ 220898 w 253135"/>
                <a:gd name="connsiteY2" fmla="*/ 189222 h 299160"/>
                <a:gd name="connsiteX3" fmla="*/ 147259 w 253135"/>
                <a:gd name="connsiteY3" fmla="*/ 69558 h 299160"/>
                <a:gd name="connsiteX4" fmla="*/ 69017 w 253135"/>
                <a:gd name="connsiteY4" fmla="*/ 51149 h 299160"/>
                <a:gd name="connsiteX5" fmla="*/ 50607 w 253135"/>
                <a:gd name="connsiteY5" fmla="*/ 129390 h 299160"/>
                <a:gd name="connsiteX6" fmla="*/ 121945 w 253135"/>
                <a:gd name="connsiteY6" fmla="*/ 246753 h 2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35" h="299160">
                  <a:moveTo>
                    <a:pt x="121945" y="246753"/>
                  </a:moveTo>
                  <a:cubicBezTo>
                    <a:pt x="140355" y="272067"/>
                    <a:pt x="177175" y="276669"/>
                    <a:pt x="202489" y="258259"/>
                  </a:cubicBezTo>
                  <a:cubicBezTo>
                    <a:pt x="223199" y="242151"/>
                    <a:pt x="230103" y="212235"/>
                    <a:pt x="220898" y="189222"/>
                  </a:cubicBezTo>
                  <a:lnTo>
                    <a:pt x="147259" y="69558"/>
                  </a:lnTo>
                  <a:cubicBezTo>
                    <a:pt x="131150" y="41944"/>
                    <a:pt x="94330" y="32739"/>
                    <a:pt x="69017" y="51149"/>
                  </a:cubicBezTo>
                  <a:cubicBezTo>
                    <a:pt x="43703" y="69558"/>
                    <a:pt x="32197" y="104077"/>
                    <a:pt x="50607" y="129390"/>
                  </a:cubicBezTo>
                  <a:lnTo>
                    <a:pt x="121945" y="246753"/>
                  </a:lnTo>
                  <a:close/>
                </a:path>
              </a:pathLst>
            </a:custGeom>
            <a:solidFill>
              <a:schemeClr val="accent1"/>
            </a:solidFill>
            <a:ln w="22942"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AE41AEB-4872-447F-B54E-D2448940AE44}"/>
                </a:ext>
              </a:extLst>
            </p:cNvPr>
            <p:cNvSpPr/>
            <p:nvPr/>
          </p:nvSpPr>
          <p:spPr>
            <a:xfrm>
              <a:off x="7928983" y="3504953"/>
              <a:ext cx="299160" cy="276148"/>
            </a:xfrm>
            <a:custGeom>
              <a:avLst/>
              <a:gdLst>
                <a:gd name="connsiteX0" fmla="*/ 99783 w 299160"/>
                <a:gd name="connsiteY0" fmla="*/ 241470 h 276147"/>
                <a:gd name="connsiteX1" fmla="*/ 134301 w 299160"/>
                <a:gd name="connsiteY1" fmla="*/ 229963 h 276147"/>
                <a:gd name="connsiteX2" fmla="*/ 244761 w 299160"/>
                <a:gd name="connsiteY2" fmla="*/ 144818 h 276147"/>
                <a:gd name="connsiteX3" fmla="*/ 256267 w 299160"/>
                <a:gd name="connsiteY3" fmla="*/ 64275 h 276147"/>
                <a:gd name="connsiteX4" fmla="*/ 175724 w 299160"/>
                <a:gd name="connsiteY4" fmla="*/ 52768 h 276147"/>
                <a:gd name="connsiteX5" fmla="*/ 175724 w 299160"/>
                <a:gd name="connsiteY5" fmla="*/ 52768 h 276147"/>
                <a:gd name="connsiteX6" fmla="*/ 65264 w 299160"/>
                <a:gd name="connsiteY6" fmla="*/ 137914 h 276147"/>
                <a:gd name="connsiteX7" fmla="*/ 53758 w 299160"/>
                <a:gd name="connsiteY7" fmla="*/ 218457 h 276147"/>
                <a:gd name="connsiteX8" fmla="*/ 99783 w 299160"/>
                <a:gd name="connsiteY8" fmla="*/ 241470 h 27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0" h="276147">
                  <a:moveTo>
                    <a:pt x="99783" y="241470"/>
                  </a:moveTo>
                  <a:cubicBezTo>
                    <a:pt x="113590" y="241470"/>
                    <a:pt x="125097" y="236867"/>
                    <a:pt x="134301" y="229963"/>
                  </a:cubicBezTo>
                  <a:lnTo>
                    <a:pt x="244761" y="144818"/>
                  </a:lnTo>
                  <a:cubicBezTo>
                    <a:pt x="270074" y="126408"/>
                    <a:pt x="274677" y="89588"/>
                    <a:pt x="256267" y="64275"/>
                  </a:cubicBezTo>
                  <a:cubicBezTo>
                    <a:pt x="237857" y="38961"/>
                    <a:pt x="201037" y="34359"/>
                    <a:pt x="175724" y="52768"/>
                  </a:cubicBezTo>
                  <a:lnTo>
                    <a:pt x="175724" y="52768"/>
                  </a:lnTo>
                  <a:lnTo>
                    <a:pt x="65264" y="137914"/>
                  </a:lnTo>
                  <a:cubicBezTo>
                    <a:pt x="39951" y="156324"/>
                    <a:pt x="33047" y="193144"/>
                    <a:pt x="53758" y="218457"/>
                  </a:cubicBezTo>
                  <a:cubicBezTo>
                    <a:pt x="62963" y="232265"/>
                    <a:pt x="81373" y="241470"/>
                    <a:pt x="99783" y="241470"/>
                  </a:cubicBezTo>
                  <a:close/>
                </a:path>
              </a:pathLst>
            </a:custGeom>
            <a:solidFill>
              <a:schemeClr val="accent1"/>
            </a:solidFill>
            <a:ln w="22942"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C7E5211-BBBC-49DE-98D0-4BC26D641334}"/>
                </a:ext>
              </a:extLst>
            </p:cNvPr>
            <p:cNvSpPr/>
            <p:nvPr/>
          </p:nvSpPr>
          <p:spPr>
            <a:xfrm>
              <a:off x="6106678" y="2335618"/>
              <a:ext cx="1887010" cy="2347257"/>
            </a:xfrm>
            <a:custGeom>
              <a:avLst/>
              <a:gdLst>
                <a:gd name="connsiteX0" fmla="*/ 1843846 w 1887010"/>
                <a:gd name="connsiteY0" fmla="*/ 978172 h 2347256"/>
                <a:gd name="connsiteX1" fmla="*/ 1774809 w 1887010"/>
                <a:gd name="connsiteY1" fmla="*/ 918340 h 2347256"/>
                <a:gd name="connsiteX2" fmla="*/ 1616024 w 1887010"/>
                <a:gd name="connsiteY2" fmla="*/ 674410 h 2347256"/>
                <a:gd name="connsiteX3" fmla="*/ 1606819 w 1887010"/>
                <a:gd name="connsiteY3" fmla="*/ 582360 h 2347256"/>
                <a:gd name="connsiteX4" fmla="*/ 900341 w 1887010"/>
                <a:gd name="connsiteY4" fmla="*/ 41571 h 2347256"/>
                <a:gd name="connsiteX5" fmla="*/ 891136 w 1887010"/>
                <a:gd name="connsiteY5" fmla="*/ 41571 h 2347256"/>
                <a:gd name="connsiteX6" fmla="*/ 44282 w 1887010"/>
                <a:gd name="connsiteY6" fmla="*/ 764158 h 2347256"/>
                <a:gd name="connsiteX7" fmla="*/ 157043 w 1887010"/>
                <a:gd name="connsiteY7" fmla="*/ 1240513 h 2347256"/>
                <a:gd name="connsiteX8" fmla="*/ 200766 w 1887010"/>
                <a:gd name="connsiteY8" fmla="*/ 1993016 h 2347256"/>
                <a:gd name="connsiteX9" fmla="*/ 212272 w 1887010"/>
                <a:gd name="connsiteY9" fmla="*/ 2059751 h 2347256"/>
                <a:gd name="connsiteX10" fmla="*/ 895738 w 1887010"/>
                <a:gd name="connsiteY10" fmla="*/ 2319791 h 2347256"/>
                <a:gd name="connsiteX11" fmla="*/ 1118958 w 1887010"/>
                <a:gd name="connsiteY11" fmla="*/ 2294477 h 2347256"/>
                <a:gd name="connsiteX12" fmla="*/ 1164983 w 1887010"/>
                <a:gd name="connsiteY12" fmla="*/ 2239248 h 2347256"/>
                <a:gd name="connsiteX13" fmla="*/ 1164983 w 1887010"/>
                <a:gd name="connsiteY13" fmla="*/ 2002221 h 2347256"/>
                <a:gd name="connsiteX14" fmla="*/ 1215610 w 1887010"/>
                <a:gd name="connsiteY14" fmla="*/ 2009124 h 2347256"/>
                <a:gd name="connsiteX15" fmla="*/ 1507866 w 1887010"/>
                <a:gd name="connsiteY15" fmla="*/ 1995317 h 2347256"/>
                <a:gd name="connsiteX16" fmla="*/ 1668952 w 1887010"/>
                <a:gd name="connsiteY16" fmla="*/ 1758290 h 2347256"/>
                <a:gd name="connsiteX17" fmla="*/ 1662049 w 1887010"/>
                <a:gd name="connsiteY17" fmla="*/ 1732976 h 2347256"/>
                <a:gd name="connsiteX18" fmla="*/ 1668952 w 1887010"/>
                <a:gd name="connsiteY18" fmla="*/ 1677747 h 2347256"/>
                <a:gd name="connsiteX19" fmla="*/ 1675856 w 1887010"/>
                <a:gd name="connsiteY19" fmla="*/ 1650132 h 2347256"/>
                <a:gd name="connsiteX20" fmla="*/ 1664350 w 1887010"/>
                <a:gd name="connsiteY20" fmla="*/ 1574191 h 2347256"/>
                <a:gd name="connsiteX21" fmla="*/ 1599915 w 1887010"/>
                <a:gd name="connsiteY21" fmla="*/ 1532769 h 2347256"/>
                <a:gd name="connsiteX22" fmla="*/ 1461842 w 1887010"/>
                <a:gd name="connsiteY22" fmla="*/ 1445322 h 2347256"/>
                <a:gd name="connsiteX23" fmla="*/ 1687362 w 1887010"/>
                <a:gd name="connsiteY23" fmla="*/ 1413105 h 2347256"/>
                <a:gd name="connsiteX24" fmla="*/ 1726483 w 1887010"/>
                <a:gd name="connsiteY24" fmla="*/ 1355574 h 2347256"/>
                <a:gd name="connsiteX25" fmla="*/ 1719580 w 1887010"/>
                <a:gd name="connsiteY25" fmla="*/ 1219802 h 2347256"/>
                <a:gd name="connsiteX26" fmla="*/ 1830039 w 1887010"/>
                <a:gd name="connsiteY26" fmla="*/ 1143861 h 2347256"/>
                <a:gd name="connsiteX27" fmla="*/ 1843846 w 1887010"/>
                <a:gd name="connsiteY27" fmla="*/ 978172 h 2347256"/>
                <a:gd name="connsiteX28" fmla="*/ 1742592 w 1887010"/>
                <a:gd name="connsiteY28" fmla="*/ 1067920 h 2347256"/>
                <a:gd name="connsiteX29" fmla="*/ 1641338 w 1887010"/>
                <a:gd name="connsiteY29" fmla="*/ 1123150 h 2347256"/>
                <a:gd name="connsiteX30" fmla="*/ 1599915 w 1887010"/>
                <a:gd name="connsiteY30" fmla="*/ 1180681 h 2347256"/>
                <a:gd name="connsiteX31" fmla="*/ 1606819 w 1887010"/>
                <a:gd name="connsiteY31" fmla="*/ 1314152 h 2347256"/>
                <a:gd name="connsiteX32" fmla="*/ 1445733 w 1887010"/>
                <a:gd name="connsiteY32" fmla="*/ 1327960 h 2347256"/>
                <a:gd name="connsiteX33" fmla="*/ 1360587 w 1887010"/>
                <a:gd name="connsiteY33" fmla="*/ 1367080 h 2347256"/>
                <a:gd name="connsiteX34" fmla="*/ 1344479 w 1887010"/>
                <a:gd name="connsiteY34" fmla="*/ 1461431 h 2347256"/>
                <a:gd name="connsiteX35" fmla="*/ 1558493 w 1887010"/>
                <a:gd name="connsiteY35" fmla="*/ 1638626 h 2347256"/>
                <a:gd name="connsiteX36" fmla="*/ 1556192 w 1887010"/>
                <a:gd name="connsiteY36" fmla="*/ 1647831 h 2347256"/>
                <a:gd name="connsiteX37" fmla="*/ 1551590 w 1887010"/>
                <a:gd name="connsiteY37" fmla="*/ 1758290 h 2347256"/>
                <a:gd name="connsiteX38" fmla="*/ 1553891 w 1887010"/>
                <a:gd name="connsiteY38" fmla="*/ 1765194 h 2347256"/>
                <a:gd name="connsiteX39" fmla="*/ 1546987 w 1887010"/>
                <a:gd name="connsiteY39" fmla="*/ 1838833 h 2347256"/>
                <a:gd name="connsiteX40" fmla="*/ 1487155 w 1887010"/>
                <a:gd name="connsiteY40" fmla="*/ 1882557 h 2347256"/>
                <a:gd name="connsiteX41" fmla="*/ 1224815 w 1887010"/>
                <a:gd name="connsiteY41" fmla="*/ 1894063 h 2347256"/>
                <a:gd name="connsiteX42" fmla="*/ 976281 w 1887010"/>
                <a:gd name="connsiteY42" fmla="*/ 1822725 h 2347256"/>
                <a:gd name="connsiteX43" fmla="*/ 854316 w 1887010"/>
                <a:gd name="connsiteY43" fmla="*/ 1719169 h 2347256"/>
                <a:gd name="connsiteX44" fmla="*/ 773773 w 1887010"/>
                <a:gd name="connsiteY44" fmla="*/ 1703060 h 2347256"/>
                <a:gd name="connsiteX45" fmla="*/ 757664 w 1887010"/>
                <a:gd name="connsiteY45" fmla="*/ 1783604 h 2347256"/>
                <a:gd name="connsiteX46" fmla="*/ 921052 w 1887010"/>
                <a:gd name="connsiteY46" fmla="*/ 1926280 h 2347256"/>
                <a:gd name="connsiteX47" fmla="*/ 1047620 w 1887010"/>
                <a:gd name="connsiteY47" fmla="*/ 1979208 h 2347256"/>
                <a:gd name="connsiteX48" fmla="*/ 1047620 w 1887010"/>
                <a:gd name="connsiteY48" fmla="*/ 2193223 h 2347256"/>
                <a:gd name="connsiteX49" fmla="*/ 322732 w 1887010"/>
                <a:gd name="connsiteY49" fmla="*/ 2002221 h 2347256"/>
                <a:gd name="connsiteX50" fmla="*/ 253695 w 1887010"/>
                <a:gd name="connsiteY50" fmla="*/ 1180681 h 2347256"/>
                <a:gd name="connsiteX51" fmla="*/ 159344 w 1887010"/>
                <a:gd name="connsiteY51" fmla="*/ 773363 h 2347256"/>
                <a:gd name="connsiteX52" fmla="*/ 891136 w 1887010"/>
                <a:gd name="connsiteY52" fmla="*/ 156632 h 2347256"/>
                <a:gd name="connsiteX53" fmla="*/ 900341 w 1887010"/>
                <a:gd name="connsiteY53" fmla="*/ 156632 h 2347256"/>
                <a:gd name="connsiteX54" fmla="*/ 1494059 w 1887010"/>
                <a:gd name="connsiteY54" fmla="*/ 600770 h 2347256"/>
                <a:gd name="connsiteX55" fmla="*/ 1500963 w 1887010"/>
                <a:gd name="connsiteY55" fmla="*/ 681313 h 2347256"/>
                <a:gd name="connsiteX56" fmla="*/ 1719580 w 1887010"/>
                <a:gd name="connsiteY56" fmla="*/ 1021896 h 2347256"/>
                <a:gd name="connsiteX57" fmla="*/ 1744893 w 1887010"/>
                <a:gd name="connsiteY57" fmla="*/ 1038004 h 2347256"/>
                <a:gd name="connsiteX58" fmla="*/ 1742592 w 1887010"/>
                <a:gd name="connsiteY58" fmla="*/ 1067920 h 23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87010" h="2347256">
                  <a:moveTo>
                    <a:pt x="1843846" y="978172"/>
                  </a:moveTo>
                  <a:cubicBezTo>
                    <a:pt x="1827737" y="952859"/>
                    <a:pt x="1802424" y="932148"/>
                    <a:pt x="1774809" y="918340"/>
                  </a:cubicBezTo>
                  <a:cubicBezTo>
                    <a:pt x="1682760" y="870014"/>
                    <a:pt x="1620627" y="777965"/>
                    <a:pt x="1616024" y="674410"/>
                  </a:cubicBezTo>
                  <a:cubicBezTo>
                    <a:pt x="1613723" y="644494"/>
                    <a:pt x="1611422" y="612276"/>
                    <a:pt x="1606819" y="582360"/>
                  </a:cubicBezTo>
                  <a:cubicBezTo>
                    <a:pt x="1567698" y="336128"/>
                    <a:pt x="1411214" y="41571"/>
                    <a:pt x="900341" y="41571"/>
                  </a:cubicBezTo>
                  <a:lnTo>
                    <a:pt x="891136" y="41571"/>
                  </a:lnTo>
                  <a:cubicBezTo>
                    <a:pt x="435492" y="41571"/>
                    <a:pt x="78801" y="345333"/>
                    <a:pt x="44282" y="764158"/>
                  </a:cubicBezTo>
                  <a:cubicBezTo>
                    <a:pt x="30475" y="929846"/>
                    <a:pt x="69596" y="1097836"/>
                    <a:pt x="157043" y="1240513"/>
                  </a:cubicBezTo>
                  <a:cubicBezTo>
                    <a:pt x="299719" y="1468335"/>
                    <a:pt x="315828" y="1751386"/>
                    <a:pt x="200766" y="1993016"/>
                  </a:cubicBezTo>
                  <a:cubicBezTo>
                    <a:pt x="189260" y="2016028"/>
                    <a:pt x="193862" y="2041342"/>
                    <a:pt x="212272" y="2059751"/>
                  </a:cubicBezTo>
                  <a:cubicBezTo>
                    <a:pt x="400973" y="2225440"/>
                    <a:pt x="642603" y="2317490"/>
                    <a:pt x="895738" y="2319791"/>
                  </a:cubicBezTo>
                  <a:cubicBezTo>
                    <a:pt x="971679" y="2319791"/>
                    <a:pt x="1045318" y="2310586"/>
                    <a:pt x="1118958" y="2294477"/>
                  </a:cubicBezTo>
                  <a:cubicBezTo>
                    <a:pt x="1146573" y="2289875"/>
                    <a:pt x="1164983" y="2264561"/>
                    <a:pt x="1164983" y="2239248"/>
                  </a:cubicBezTo>
                  <a:lnTo>
                    <a:pt x="1164983" y="2002221"/>
                  </a:lnTo>
                  <a:cubicBezTo>
                    <a:pt x="1181091" y="2004522"/>
                    <a:pt x="1199501" y="2006823"/>
                    <a:pt x="1215610" y="2009124"/>
                  </a:cubicBezTo>
                  <a:cubicBezTo>
                    <a:pt x="1312261" y="2018329"/>
                    <a:pt x="1411214" y="2013727"/>
                    <a:pt x="1507866" y="1995317"/>
                  </a:cubicBezTo>
                  <a:cubicBezTo>
                    <a:pt x="1618325" y="1974606"/>
                    <a:pt x="1689663" y="1866448"/>
                    <a:pt x="1668952" y="1758290"/>
                  </a:cubicBezTo>
                  <a:cubicBezTo>
                    <a:pt x="1666651" y="1749085"/>
                    <a:pt x="1664350" y="1742181"/>
                    <a:pt x="1662049" y="1732976"/>
                  </a:cubicBezTo>
                  <a:cubicBezTo>
                    <a:pt x="1662049" y="1714567"/>
                    <a:pt x="1664350" y="1696157"/>
                    <a:pt x="1668952" y="1677747"/>
                  </a:cubicBezTo>
                  <a:lnTo>
                    <a:pt x="1675856" y="1650132"/>
                  </a:lnTo>
                  <a:cubicBezTo>
                    <a:pt x="1682760" y="1624819"/>
                    <a:pt x="1678157" y="1594903"/>
                    <a:pt x="1664350" y="1574191"/>
                  </a:cubicBezTo>
                  <a:cubicBezTo>
                    <a:pt x="1650543" y="1551179"/>
                    <a:pt x="1627530" y="1537372"/>
                    <a:pt x="1599915" y="1532769"/>
                  </a:cubicBezTo>
                  <a:cubicBezTo>
                    <a:pt x="1528577" y="1521263"/>
                    <a:pt x="1482553" y="1491347"/>
                    <a:pt x="1461842" y="1445322"/>
                  </a:cubicBezTo>
                  <a:cubicBezTo>
                    <a:pt x="1537782" y="1445322"/>
                    <a:pt x="1613723" y="1436117"/>
                    <a:pt x="1687362" y="1413105"/>
                  </a:cubicBezTo>
                  <a:cubicBezTo>
                    <a:pt x="1712676" y="1403900"/>
                    <a:pt x="1726483" y="1380888"/>
                    <a:pt x="1726483" y="1355574"/>
                  </a:cubicBezTo>
                  <a:lnTo>
                    <a:pt x="1719580" y="1219802"/>
                  </a:lnTo>
                  <a:cubicBezTo>
                    <a:pt x="1761002" y="1203693"/>
                    <a:pt x="1800123" y="1178380"/>
                    <a:pt x="1830039" y="1143861"/>
                  </a:cubicBezTo>
                  <a:cubicBezTo>
                    <a:pt x="1869160" y="1097836"/>
                    <a:pt x="1876063" y="1031101"/>
                    <a:pt x="1843846" y="978172"/>
                  </a:cubicBezTo>
                  <a:close/>
                  <a:moveTo>
                    <a:pt x="1742592" y="1067920"/>
                  </a:moveTo>
                  <a:cubicBezTo>
                    <a:pt x="1714977" y="1095535"/>
                    <a:pt x="1680459" y="1116246"/>
                    <a:pt x="1641338" y="1123150"/>
                  </a:cubicBezTo>
                  <a:cubicBezTo>
                    <a:pt x="1616024" y="1130054"/>
                    <a:pt x="1599915" y="1155367"/>
                    <a:pt x="1599915" y="1180681"/>
                  </a:cubicBezTo>
                  <a:lnTo>
                    <a:pt x="1606819" y="1314152"/>
                  </a:lnTo>
                  <a:cubicBezTo>
                    <a:pt x="1553891" y="1325658"/>
                    <a:pt x="1500963" y="1330261"/>
                    <a:pt x="1445733" y="1327960"/>
                  </a:cubicBezTo>
                  <a:cubicBezTo>
                    <a:pt x="1413516" y="1325658"/>
                    <a:pt x="1381298" y="1341767"/>
                    <a:pt x="1360587" y="1367080"/>
                  </a:cubicBezTo>
                  <a:cubicBezTo>
                    <a:pt x="1339876" y="1394695"/>
                    <a:pt x="1332972" y="1429214"/>
                    <a:pt x="1344479" y="1461431"/>
                  </a:cubicBezTo>
                  <a:cubicBezTo>
                    <a:pt x="1360587" y="1514359"/>
                    <a:pt x="1411214" y="1606409"/>
                    <a:pt x="1558493" y="1638626"/>
                  </a:cubicBezTo>
                  <a:lnTo>
                    <a:pt x="1556192" y="1647831"/>
                  </a:lnTo>
                  <a:cubicBezTo>
                    <a:pt x="1546987" y="1684651"/>
                    <a:pt x="1544686" y="1721470"/>
                    <a:pt x="1551590" y="1758290"/>
                  </a:cubicBezTo>
                  <a:cubicBezTo>
                    <a:pt x="1551590" y="1760591"/>
                    <a:pt x="1553891" y="1762893"/>
                    <a:pt x="1553891" y="1765194"/>
                  </a:cubicBezTo>
                  <a:cubicBezTo>
                    <a:pt x="1563096" y="1790507"/>
                    <a:pt x="1560795" y="1815821"/>
                    <a:pt x="1546987" y="1838833"/>
                  </a:cubicBezTo>
                  <a:cubicBezTo>
                    <a:pt x="1535481" y="1861845"/>
                    <a:pt x="1512469" y="1877954"/>
                    <a:pt x="1487155" y="1882557"/>
                  </a:cubicBezTo>
                  <a:cubicBezTo>
                    <a:pt x="1402009" y="1898665"/>
                    <a:pt x="1312261" y="1900966"/>
                    <a:pt x="1224815" y="1894063"/>
                  </a:cubicBezTo>
                  <a:cubicBezTo>
                    <a:pt x="1137368" y="1887159"/>
                    <a:pt x="1054523" y="1864147"/>
                    <a:pt x="976281" y="1822725"/>
                  </a:cubicBezTo>
                  <a:cubicBezTo>
                    <a:pt x="927956" y="1799712"/>
                    <a:pt x="886533" y="1762893"/>
                    <a:pt x="854316" y="1719169"/>
                  </a:cubicBezTo>
                  <a:cubicBezTo>
                    <a:pt x="835906" y="1691554"/>
                    <a:pt x="801388" y="1684651"/>
                    <a:pt x="773773" y="1703060"/>
                  </a:cubicBezTo>
                  <a:cubicBezTo>
                    <a:pt x="746158" y="1721470"/>
                    <a:pt x="739255" y="1755989"/>
                    <a:pt x="757664" y="1783604"/>
                  </a:cubicBezTo>
                  <a:cubicBezTo>
                    <a:pt x="799087" y="1843436"/>
                    <a:pt x="856617" y="1891762"/>
                    <a:pt x="921052" y="1926280"/>
                  </a:cubicBezTo>
                  <a:cubicBezTo>
                    <a:pt x="962474" y="1949292"/>
                    <a:pt x="1003896" y="1965401"/>
                    <a:pt x="1047620" y="1979208"/>
                  </a:cubicBezTo>
                  <a:lnTo>
                    <a:pt x="1047620" y="2193223"/>
                  </a:lnTo>
                  <a:cubicBezTo>
                    <a:pt x="684025" y="2255356"/>
                    <a:pt x="410178" y="2073559"/>
                    <a:pt x="322732" y="2002221"/>
                  </a:cubicBezTo>
                  <a:cubicBezTo>
                    <a:pt x="433191" y="1732976"/>
                    <a:pt x="407877" y="1426913"/>
                    <a:pt x="253695" y="1180681"/>
                  </a:cubicBezTo>
                  <a:cubicBezTo>
                    <a:pt x="180055" y="1058715"/>
                    <a:pt x="147838" y="916039"/>
                    <a:pt x="159344" y="773363"/>
                  </a:cubicBezTo>
                  <a:cubicBezTo>
                    <a:pt x="189260" y="416672"/>
                    <a:pt x="495324" y="156632"/>
                    <a:pt x="891136" y="156632"/>
                  </a:cubicBezTo>
                  <a:lnTo>
                    <a:pt x="900341" y="156632"/>
                  </a:lnTo>
                  <a:cubicBezTo>
                    <a:pt x="1250128" y="156632"/>
                    <a:pt x="1445733" y="301610"/>
                    <a:pt x="1494059" y="600770"/>
                  </a:cubicBezTo>
                  <a:cubicBezTo>
                    <a:pt x="1498661" y="628385"/>
                    <a:pt x="1500963" y="653698"/>
                    <a:pt x="1500963" y="681313"/>
                  </a:cubicBezTo>
                  <a:cubicBezTo>
                    <a:pt x="1507866" y="826291"/>
                    <a:pt x="1590711" y="955160"/>
                    <a:pt x="1719580" y="1021896"/>
                  </a:cubicBezTo>
                  <a:cubicBezTo>
                    <a:pt x="1728785" y="1026498"/>
                    <a:pt x="1737989" y="1031101"/>
                    <a:pt x="1744893" y="1038004"/>
                  </a:cubicBezTo>
                  <a:cubicBezTo>
                    <a:pt x="1751797" y="1047209"/>
                    <a:pt x="1749495" y="1058715"/>
                    <a:pt x="1742592" y="1067920"/>
                  </a:cubicBezTo>
                  <a:close/>
                </a:path>
              </a:pathLst>
            </a:custGeom>
            <a:solidFill>
              <a:schemeClr val="tx2"/>
            </a:solidFill>
            <a:ln w="22942" cap="flat">
              <a:noFill/>
              <a:prstDash val="solid"/>
              <a:miter/>
            </a:ln>
          </p:spPr>
          <p:txBody>
            <a:bodyPr rtlCol="0" anchor="ctr"/>
            <a:lstStyle/>
            <a:p>
              <a:endParaRPr lang="en-GB"/>
            </a:p>
          </p:txBody>
        </p:sp>
      </p:grpSp>
      <p:pic>
        <p:nvPicPr>
          <p:cNvPr id="18" name="Graphic 17" descr="Speaker Phone">
            <a:extLst>
              <a:ext uri="{FF2B5EF4-FFF2-40B4-BE49-F238E27FC236}">
                <a16:creationId xmlns:a16="http://schemas.microsoft.com/office/drawing/2014/main" id="{1C278FC4-67BF-064F-9FD0-B25B4DDBEE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1530" y="5800225"/>
            <a:ext cx="1198907" cy="963384"/>
          </a:xfrm>
          <a:prstGeom prst="rect">
            <a:avLst/>
          </a:prstGeom>
        </p:spPr>
      </p:pic>
      <p:pic>
        <p:nvPicPr>
          <p:cNvPr id="19" name="Graphic 18" descr="Monitor">
            <a:extLst>
              <a:ext uri="{FF2B5EF4-FFF2-40B4-BE49-F238E27FC236}">
                <a16:creationId xmlns:a16="http://schemas.microsoft.com/office/drawing/2014/main" id="{C7EC4FA6-35F0-3549-834A-D49D107C08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68912" y="5800225"/>
            <a:ext cx="954107" cy="954107"/>
          </a:xfrm>
          <a:prstGeom prst="rect">
            <a:avLst/>
          </a:prstGeom>
        </p:spPr>
      </p:pic>
      <p:pic>
        <p:nvPicPr>
          <p:cNvPr id="20" name="Graphic 19" descr="Board Room">
            <a:extLst>
              <a:ext uri="{FF2B5EF4-FFF2-40B4-BE49-F238E27FC236}">
                <a16:creationId xmlns:a16="http://schemas.microsoft.com/office/drawing/2014/main" id="{439778B6-0AFA-6441-A340-75112AE043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02126" y="5718322"/>
            <a:ext cx="1139678" cy="1139678"/>
          </a:xfrm>
          <a:prstGeom prst="rect">
            <a:avLst/>
          </a:prstGeom>
        </p:spPr>
      </p:pic>
    </p:spTree>
    <p:extLst>
      <p:ext uri="{BB962C8B-B14F-4D97-AF65-F5344CB8AC3E}">
        <p14:creationId xmlns:p14="http://schemas.microsoft.com/office/powerpoint/2010/main" val="272065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A0CFB-EE5E-4F43-8F0D-D9E2588D3F3E}"/>
              </a:ext>
            </a:extLst>
          </p:cNvPr>
          <p:cNvSpPr>
            <a:spLocks noGrp="1"/>
          </p:cNvSpPr>
          <p:nvPr>
            <p:ph type="body" sz="quarter" idx="10"/>
          </p:nvPr>
        </p:nvSpPr>
        <p:spPr>
          <a:xfrm>
            <a:off x="598277" y="2105405"/>
            <a:ext cx="7738003" cy="1664392"/>
          </a:xfrm>
        </p:spPr>
        <p:txBody>
          <a:bodyPr/>
          <a:lstStyle/>
          <a:p>
            <a:r>
              <a:rPr lang="en-GB" sz="6600" dirty="0"/>
              <a:t>Explore  Ambivalence</a:t>
            </a:r>
          </a:p>
        </p:txBody>
      </p:sp>
      <p:pic>
        <p:nvPicPr>
          <p:cNvPr id="3" name="Graphic 2" descr="Speaker Phone">
            <a:extLst>
              <a:ext uri="{FF2B5EF4-FFF2-40B4-BE49-F238E27FC236}">
                <a16:creationId xmlns:a16="http://schemas.microsoft.com/office/drawing/2014/main" id="{9A8A4F2A-3849-AF44-B976-24AE8F97A9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1530" y="5800225"/>
            <a:ext cx="1198907" cy="963384"/>
          </a:xfrm>
          <a:prstGeom prst="rect">
            <a:avLst/>
          </a:prstGeom>
        </p:spPr>
      </p:pic>
      <p:pic>
        <p:nvPicPr>
          <p:cNvPr id="4" name="Graphic 3" descr="Monitor">
            <a:extLst>
              <a:ext uri="{FF2B5EF4-FFF2-40B4-BE49-F238E27FC236}">
                <a16:creationId xmlns:a16="http://schemas.microsoft.com/office/drawing/2014/main" id="{ED9636BD-3920-E44F-BA18-FF4D335664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68912" y="5800225"/>
            <a:ext cx="954107" cy="954107"/>
          </a:xfrm>
          <a:prstGeom prst="rect">
            <a:avLst/>
          </a:prstGeom>
        </p:spPr>
      </p:pic>
      <p:pic>
        <p:nvPicPr>
          <p:cNvPr id="5" name="Graphic 4" descr="Board Room">
            <a:extLst>
              <a:ext uri="{FF2B5EF4-FFF2-40B4-BE49-F238E27FC236}">
                <a16:creationId xmlns:a16="http://schemas.microsoft.com/office/drawing/2014/main" id="{E28E4D3D-B523-5A46-BBA2-2F96E86847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02126" y="5718322"/>
            <a:ext cx="1139678" cy="1139678"/>
          </a:xfrm>
          <a:prstGeom prst="rect">
            <a:avLst/>
          </a:prstGeom>
        </p:spPr>
      </p:pic>
    </p:spTree>
    <p:extLst>
      <p:ext uri="{BB962C8B-B14F-4D97-AF65-F5344CB8AC3E}">
        <p14:creationId xmlns:p14="http://schemas.microsoft.com/office/powerpoint/2010/main" val="62018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C498A-A2C2-40D4-81F0-D147906A026D}"/>
              </a:ext>
            </a:extLst>
          </p:cNvPr>
          <p:cNvSpPr/>
          <p:nvPr/>
        </p:nvSpPr>
        <p:spPr>
          <a:xfrm>
            <a:off x="3314700" y="1777266"/>
            <a:ext cx="5829300" cy="4226798"/>
          </a:xfrm>
          <a:prstGeom prst="rect">
            <a:avLst/>
          </a:prstGeom>
        </p:spPr>
        <p:txBody>
          <a:bodyPr wrap="square">
            <a:spAutoFit/>
          </a:bodyPr>
          <a:lstStyle/>
          <a:p>
            <a:pPr marL="496886" marR="39686" indent="-457200">
              <a:spcBef>
                <a:spcPts val="500"/>
              </a:spcBef>
              <a:buSzPct val="75000"/>
              <a:defRPr sz="1800">
                <a:uFillTx/>
              </a:defRPr>
            </a:pPr>
            <a:r>
              <a:rPr lang="en-US" sz="3600" dirty="0">
                <a:solidFill>
                  <a:schemeClr val="bg1"/>
                </a:solidFill>
                <a:uFill>
                  <a:solidFill>
                    <a:srgbClr val="FFFFFF"/>
                  </a:solidFill>
                </a:uFill>
                <a:latin typeface="+mj-lt"/>
                <a:sym typeface="Helvetica"/>
              </a:rPr>
              <a:t>Open ended questions</a:t>
            </a:r>
            <a:endParaRPr lang="en-US" sz="3600" dirty="0">
              <a:solidFill>
                <a:schemeClr val="bg1"/>
              </a:solidFill>
              <a:uFill>
                <a:solidFill>
                  <a:srgbClr val="FFFFFF"/>
                </a:solidFill>
              </a:uFill>
              <a:sym typeface="Helvetica"/>
            </a:endParaRPr>
          </a:p>
          <a:p>
            <a:pPr marL="39686" marR="39686">
              <a:spcBef>
                <a:spcPts val="500"/>
              </a:spcBef>
              <a:buSzPct val="75000"/>
              <a:defRPr sz="1800">
                <a:uFillTx/>
              </a:defRPr>
            </a:pPr>
            <a:r>
              <a:rPr lang="en-US" sz="3600" i="1" dirty="0">
                <a:solidFill>
                  <a:schemeClr val="bg1"/>
                </a:solidFill>
                <a:uFill>
                  <a:solidFill>
                    <a:srgbClr val="FFFFFF"/>
                  </a:solidFill>
                </a:uFill>
                <a:sym typeface="Helvetica"/>
              </a:rPr>
              <a:t>“Tell me more about that</a:t>
            </a:r>
            <a:r>
              <a:rPr lang="is-IS" sz="3600" i="1" dirty="0">
                <a:solidFill>
                  <a:schemeClr val="bg1"/>
                </a:solidFill>
                <a:uFill>
                  <a:solidFill>
                    <a:srgbClr val="FFFFFF"/>
                  </a:solidFill>
                </a:uFill>
                <a:sym typeface="Helvetica"/>
              </a:rPr>
              <a:t>….”</a:t>
            </a:r>
          </a:p>
          <a:p>
            <a:pPr marL="496886" marR="39686" lvl="0" indent="-457200">
              <a:spcBef>
                <a:spcPts val="500"/>
              </a:spcBef>
              <a:buSzPct val="75000"/>
              <a:defRPr sz="1800">
                <a:uFillTx/>
              </a:defRPr>
            </a:pPr>
            <a:endParaRPr lang="en-US" sz="3600" dirty="0">
              <a:solidFill>
                <a:schemeClr val="bg1"/>
              </a:solidFill>
              <a:uFill>
                <a:solidFill>
                  <a:srgbClr val="FFFFFF"/>
                </a:solidFill>
              </a:uFill>
              <a:latin typeface="+mj-lt"/>
              <a:sym typeface="Helvetica"/>
            </a:endParaRPr>
          </a:p>
          <a:p>
            <a:pPr marL="496886" marR="39686" lvl="0" indent="-457200">
              <a:spcBef>
                <a:spcPts val="500"/>
              </a:spcBef>
              <a:buSzPct val="75000"/>
              <a:defRPr sz="1800">
                <a:uFillTx/>
              </a:defRPr>
            </a:pPr>
            <a:r>
              <a:rPr lang="en-US" sz="3600" dirty="0">
                <a:solidFill>
                  <a:schemeClr val="bg1"/>
                </a:solidFill>
                <a:uFill>
                  <a:solidFill>
                    <a:srgbClr val="FFFFFF"/>
                  </a:solidFill>
                </a:uFill>
                <a:latin typeface="+mj-lt"/>
                <a:sym typeface="Helvetica"/>
              </a:rPr>
              <a:t>Double sided reflection</a:t>
            </a:r>
            <a:endParaRPr lang="en-US" sz="3600" dirty="0">
              <a:solidFill>
                <a:schemeClr val="bg1"/>
              </a:solidFill>
              <a:uFill>
                <a:solidFill>
                  <a:srgbClr val="FFFFFF"/>
                </a:solidFill>
              </a:uFill>
              <a:sym typeface="Helvetica"/>
            </a:endParaRPr>
          </a:p>
          <a:p>
            <a:pPr marL="39686" marR="39686">
              <a:spcBef>
                <a:spcPts val="500"/>
              </a:spcBef>
              <a:buClr>
                <a:schemeClr val="tx1"/>
              </a:buClr>
              <a:buSzPct val="75000"/>
              <a:defRPr sz="1800">
                <a:uFillTx/>
              </a:defRPr>
            </a:pPr>
            <a:r>
              <a:rPr lang="en-US" sz="3600" i="1" dirty="0">
                <a:solidFill>
                  <a:schemeClr val="bg1"/>
                </a:solidFill>
                <a:uFill>
                  <a:solidFill>
                    <a:srgbClr val="FFFFFF"/>
                  </a:solidFill>
                </a:uFill>
                <a:sym typeface="Helvetica"/>
              </a:rPr>
              <a:t>“So on one hand……, and on the other hand………”</a:t>
            </a:r>
          </a:p>
        </p:txBody>
      </p:sp>
    </p:spTree>
    <p:extLst>
      <p:ext uri="{BB962C8B-B14F-4D97-AF65-F5344CB8AC3E}">
        <p14:creationId xmlns:p14="http://schemas.microsoft.com/office/powerpoint/2010/main" val="140745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1652FDF-43D0-4824-A5E4-5A6382A5D06A}"/>
              </a:ext>
            </a:extLst>
          </p:cNvPr>
          <p:cNvGrpSpPr/>
          <p:nvPr/>
        </p:nvGrpSpPr>
        <p:grpSpPr>
          <a:xfrm>
            <a:off x="1012318" y="1405929"/>
            <a:ext cx="6510059" cy="4061817"/>
            <a:chOff x="1074980" y="1605983"/>
            <a:chExt cx="6510059" cy="4061817"/>
          </a:xfrm>
        </p:grpSpPr>
        <p:grpSp>
          <p:nvGrpSpPr>
            <p:cNvPr id="6" name="Group 5">
              <a:extLst>
                <a:ext uri="{FF2B5EF4-FFF2-40B4-BE49-F238E27FC236}">
                  <a16:creationId xmlns:a16="http://schemas.microsoft.com/office/drawing/2014/main" id="{7022CC90-C08B-4C5C-A07C-1393AC3C232F}"/>
                </a:ext>
              </a:extLst>
            </p:cNvPr>
            <p:cNvGrpSpPr/>
            <p:nvPr/>
          </p:nvGrpSpPr>
          <p:grpSpPr>
            <a:xfrm>
              <a:off x="2189138" y="1756839"/>
              <a:ext cx="5395901" cy="3910961"/>
              <a:chOff x="2412804" y="1850819"/>
              <a:chExt cx="5395901" cy="3910961"/>
            </a:xfrm>
          </p:grpSpPr>
          <p:sp>
            <p:nvSpPr>
              <p:cNvPr id="22" name="TextBox 21">
                <a:extLst>
                  <a:ext uri="{FF2B5EF4-FFF2-40B4-BE49-F238E27FC236}">
                    <a16:creationId xmlns:a16="http://schemas.microsoft.com/office/drawing/2014/main" id="{792C28C4-16C5-4E96-B840-0532F1A5A2DC}"/>
                  </a:ext>
                </a:extLst>
              </p:cNvPr>
              <p:cNvSpPr txBox="1"/>
              <p:nvPr/>
            </p:nvSpPr>
            <p:spPr>
              <a:xfrm>
                <a:off x="2412804" y="1850819"/>
                <a:ext cx="5395901" cy="892552"/>
              </a:xfrm>
              <a:prstGeom prst="rect">
                <a:avLst/>
              </a:prstGeom>
              <a:noFill/>
            </p:spPr>
            <p:txBody>
              <a:bodyPr wrap="square" rtlCol="0">
                <a:spAutoFit/>
              </a:bodyPr>
              <a:lstStyle/>
              <a:p>
                <a:r>
                  <a:rPr lang="en-US" sz="2600" dirty="0">
                    <a:solidFill>
                      <a:schemeClr val="accent4"/>
                    </a:solidFill>
                    <a:latin typeface="League Spartan Bold"/>
                    <a:cs typeface="League Spartan Bold"/>
                  </a:rPr>
                  <a:t>“What’s the down side of  exercising?”</a:t>
                </a:r>
              </a:p>
            </p:txBody>
          </p:sp>
          <p:sp>
            <p:nvSpPr>
              <p:cNvPr id="23" name="TextBox 22">
                <a:extLst>
                  <a:ext uri="{FF2B5EF4-FFF2-40B4-BE49-F238E27FC236}">
                    <a16:creationId xmlns:a16="http://schemas.microsoft.com/office/drawing/2014/main" id="{17A10904-7FBA-4FC2-9551-A65A646AA442}"/>
                  </a:ext>
                </a:extLst>
              </p:cNvPr>
              <p:cNvSpPr txBox="1"/>
              <p:nvPr/>
            </p:nvSpPr>
            <p:spPr>
              <a:xfrm>
                <a:off x="2412804" y="3389387"/>
                <a:ext cx="4925482" cy="892552"/>
              </a:xfrm>
              <a:prstGeom prst="rect">
                <a:avLst/>
              </a:prstGeom>
              <a:noFill/>
            </p:spPr>
            <p:txBody>
              <a:bodyPr wrap="square" rtlCol="0">
                <a:spAutoFit/>
              </a:bodyPr>
              <a:lstStyle/>
              <a:p>
                <a:r>
                  <a:rPr lang="en-US" sz="2600" b="1" dirty="0">
                    <a:solidFill>
                      <a:schemeClr val="accent4"/>
                    </a:solidFill>
                    <a:latin typeface="League Spartan Bold"/>
                    <a:cs typeface="League Spartan Bold"/>
                  </a:rPr>
                  <a:t>“What are the good things about smoking pot?”</a:t>
                </a:r>
              </a:p>
            </p:txBody>
          </p:sp>
          <p:sp>
            <p:nvSpPr>
              <p:cNvPr id="24" name="TextBox 23">
                <a:extLst>
                  <a:ext uri="{FF2B5EF4-FFF2-40B4-BE49-F238E27FC236}">
                    <a16:creationId xmlns:a16="http://schemas.microsoft.com/office/drawing/2014/main" id="{A89F4AE1-A76F-401A-946F-FEB7A92540C9}"/>
                  </a:ext>
                </a:extLst>
              </p:cNvPr>
              <p:cNvSpPr txBox="1"/>
              <p:nvPr/>
            </p:nvSpPr>
            <p:spPr>
              <a:xfrm>
                <a:off x="2412804" y="4869228"/>
                <a:ext cx="4718446" cy="892552"/>
              </a:xfrm>
              <a:prstGeom prst="rect">
                <a:avLst/>
              </a:prstGeom>
              <a:noFill/>
            </p:spPr>
            <p:txBody>
              <a:bodyPr wrap="square" rtlCol="0">
                <a:spAutoFit/>
              </a:bodyPr>
              <a:lstStyle/>
              <a:p>
                <a:r>
                  <a:rPr lang="en-US" sz="2600" dirty="0">
                    <a:solidFill>
                      <a:schemeClr val="accent4"/>
                    </a:solidFill>
                    <a:latin typeface="League Spartan Bold"/>
                    <a:cs typeface="League Spartan Bold"/>
                  </a:rPr>
                  <a:t>“Tell me more about the expense you mentioned”</a:t>
                </a:r>
              </a:p>
            </p:txBody>
          </p:sp>
        </p:grpSp>
        <p:grpSp>
          <p:nvGrpSpPr>
            <p:cNvPr id="7" name="Graphic 19">
              <a:extLst>
                <a:ext uri="{FF2B5EF4-FFF2-40B4-BE49-F238E27FC236}">
                  <a16:creationId xmlns:a16="http://schemas.microsoft.com/office/drawing/2014/main" id="{E113F1F9-5F0A-41DD-AE8E-0749204D3A44}"/>
                </a:ext>
              </a:extLst>
            </p:cNvPr>
            <p:cNvGrpSpPr/>
            <p:nvPr/>
          </p:nvGrpSpPr>
          <p:grpSpPr>
            <a:xfrm>
              <a:off x="1092298" y="3144551"/>
              <a:ext cx="882828" cy="969005"/>
              <a:chOff x="6148659" y="2377189"/>
              <a:chExt cx="2140146" cy="2278220"/>
            </a:xfrm>
          </p:grpSpPr>
          <p:sp>
            <p:nvSpPr>
              <p:cNvPr id="18" name="Freeform: Shape 17">
                <a:extLst>
                  <a:ext uri="{FF2B5EF4-FFF2-40B4-BE49-F238E27FC236}">
                    <a16:creationId xmlns:a16="http://schemas.microsoft.com/office/drawing/2014/main" id="{415ABCEE-CD91-4DCD-90DF-CFDECCA32993}"/>
                  </a:ext>
                </a:extLst>
              </p:cNvPr>
              <p:cNvSpPr/>
              <p:nvPr/>
            </p:nvSpPr>
            <p:spPr>
              <a:xfrm>
                <a:off x="7977290" y="3795573"/>
                <a:ext cx="345185" cy="207111"/>
              </a:xfrm>
              <a:custGeom>
                <a:avLst/>
                <a:gdLst>
                  <a:gd name="connsiteX0" fmla="*/ 253984 w 345184"/>
                  <a:gd name="connsiteY0" fmla="*/ 185575 h 207110"/>
                  <a:gd name="connsiteX1" fmla="*/ 316117 w 345184"/>
                  <a:gd name="connsiteY1" fmla="*/ 132647 h 207110"/>
                  <a:gd name="connsiteX2" fmla="*/ 263189 w 345184"/>
                  <a:gd name="connsiteY2" fmla="*/ 70513 h 207110"/>
                  <a:gd name="connsiteX3" fmla="*/ 109006 w 345184"/>
                  <a:gd name="connsiteY3" fmla="*/ 42898 h 207110"/>
                  <a:gd name="connsiteX4" fmla="*/ 42271 w 345184"/>
                  <a:gd name="connsiteY4" fmla="*/ 88923 h 207110"/>
                  <a:gd name="connsiteX5" fmla="*/ 88295 w 345184"/>
                  <a:gd name="connsiteY5" fmla="*/ 155659 h 207110"/>
                  <a:gd name="connsiteX6" fmla="*/ 242478 w 345184"/>
                  <a:gd name="connsiteY6" fmla="*/ 183274 h 207110"/>
                  <a:gd name="connsiteX7" fmla="*/ 253984 w 345184"/>
                  <a:gd name="connsiteY7" fmla="*/ 185575 h 20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184" h="207110">
                    <a:moveTo>
                      <a:pt x="253984" y="185575"/>
                    </a:moveTo>
                    <a:cubicBezTo>
                      <a:pt x="286201" y="187876"/>
                      <a:pt x="313816" y="164864"/>
                      <a:pt x="316117" y="132647"/>
                    </a:cubicBezTo>
                    <a:cubicBezTo>
                      <a:pt x="318418" y="100429"/>
                      <a:pt x="295406" y="72815"/>
                      <a:pt x="263189" y="70513"/>
                    </a:cubicBezTo>
                    <a:lnTo>
                      <a:pt x="109006" y="42898"/>
                    </a:lnTo>
                    <a:cubicBezTo>
                      <a:pt x="76789" y="35995"/>
                      <a:pt x="46873" y="56706"/>
                      <a:pt x="42271" y="88923"/>
                    </a:cubicBezTo>
                    <a:cubicBezTo>
                      <a:pt x="37668" y="121140"/>
                      <a:pt x="56078" y="151056"/>
                      <a:pt x="88295" y="155659"/>
                    </a:cubicBezTo>
                    <a:lnTo>
                      <a:pt x="242478" y="183274"/>
                    </a:lnTo>
                    <a:cubicBezTo>
                      <a:pt x="247080" y="185575"/>
                      <a:pt x="251683" y="185575"/>
                      <a:pt x="253984" y="185575"/>
                    </a:cubicBezTo>
                    <a:close/>
                  </a:path>
                </a:pathLst>
              </a:custGeom>
              <a:solidFill>
                <a:schemeClr val="accent1"/>
              </a:solidFill>
              <a:ln w="22942"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E026CE4-0B07-4239-AAC3-65E0C6AB7D62}"/>
                  </a:ext>
                </a:extLst>
              </p:cNvPr>
              <p:cNvSpPr/>
              <p:nvPr/>
            </p:nvSpPr>
            <p:spPr>
              <a:xfrm>
                <a:off x="7851591" y="3973723"/>
                <a:ext cx="253136" cy="299160"/>
              </a:xfrm>
              <a:custGeom>
                <a:avLst/>
                <a:gdLst>
                  <a:gd name="connsiteX0" fmla="*/ 121945 w 253135"/>
                  <a:gd name="connsiteY0" fmla="*/ 246753 h 299160"/>
                  <a:gd name="connsiteX1" fmla="*/ 202489 w 253135"/>
                  <a:gd name="connsiteY1" fmla="*/ 258259 h 299160"/>
                  <a:gd name="connsiteX2" fmla="*/ 220898 w 253135"/>
                  <a:gd name="connsiteY2" fmla="*/ 189222 h 299160"/>
                  <a:gd name="connsiteX3" fmla="*/ 147259 w 253135"/>
                  <a:gd name="connsiteY3" fmla="*/ 69558 h 299160"/>
                  <a:gd name="connsiteX4" fmla="*/ 69017 w 253135"/>
                  <a:gd name="connsiteY4" fmla="*/ 51149 h 299160"/>
                  <a:gd name="connsiteX5" fmla="*/ 50607 w 253135"/>
                  <a:gd name="connsiteY5" fmla="*/ 129390 h 299160"/>
                  <a:gd name="connsiteX6" fmla="*/ 121945 w 253135"/>
                  <a:gd name="connsiteY6" fmla="*/ 246753 h 2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35" h="299160">
                    <a:moveTo>
                      <a:pt x="121945" y="246753"/>
                    </a:moveTo>
                    <a:cubicBezTo>
                      <a:pt x="140355" y="272067"/>
                      <a:pt x="177175" y="276669"/>
                      <a:pt x="202489" y="258259"/>
                    </a:cubicBezTo>
                    <a:cubicBezTo>
                      <a:pt x="223199" y="242151"/>
                      <a:pt x="230103" y="212235"/>
                      <a:pt x="220898" y="189222"/>
                    </a:cubicBezTo>
                    <a:lnTo>
                      <a:pt x="147259" y="69558"/>
                    </a:lnTo>
                    <a:cubicBezTo>
                      <a:pt x="131150" y="41944"/>
                      <a:pt x="94330" y="32739"/>
                      <a:pt x="69017" y="51149"/>
                    </a:cubicBezTo>
                    <a:cubicBezTo>
                      <a:pt x="43703" y="69558"/>
                      <a:pt x="32197" y="104077"/>
                      <a:pt x="50607" y="129390"/>
                    </a:cubicBezTo>
                    <a:lnTo>
                      <a:pt x="121945" y="246753"/>
                    </a:lnTo>
                    <a:close/>
                  </a:path>
                </a:pathLst>
              </a:custGeom>
              <a:solidFill>
                <a:schemeClr val="accent1"/>
              </a:solidFill>
              <a:ln w="22942"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F7CA7EA4-7436-4614-B964-37D4C2917E0B}"/>
                  </a:ext>
                </a:extLst>
              </p:cNvPr>
              <p:cNvSpPr/>
              <p:nvPr/>
            </p:nvSpPr>
            <p:spPr>
              <a:xfrm>
                <a:off x="7928983" y="3504953"/>
                <a:ext cx="299160" cy="276148"/>
              </a:xfrm>
              <a:custGeom>
                <a:avLst/>
                <a:gdLst>
                  <a:gd name="connsiteX0" fmla="*/ 99783 w 299160"/>
                  <a:gd name="connsiteY0" fmla="*/ 241470 h 276147"/>
                  <a:gd name="connsiteX1" fmla="*/ 134301 w 299160"/>
                  <a:gd name="connsiteY1" fmla="*/ 229963 h 276147"/>
                  <a:gd name="connsiteX2" fmla="*/ 244761 w 299160"/>
                  <a:gd name="connsiteY2" fmla="*/ 144818 h 276147"/>
                  <a:gd name="connsiteX3" fmla="*/ 256267 w 299160"/>
                  <a:gd name="connsiteY3" fmla="*/ 64275 h 276147"/>
                  <a:gd name="connsiteX4" fmla="*/ 175724 w 299160"/>
                  <a:gd name="connsiteY4" fmla="*/ 52768 h 276147"/>
                  <a:gd name="connsiteX5" fmla="*/ 175724 w 299160"/>
                  <a:gd name="connsiteY5" fmla="*/ 52768 h 276147"/>
                  <a:gd name="connsiteX6" fmla="*/ 65264 w 299160"/>
                  <a:gd name="connsiteY6" fmla="*/ 137914 h 276147"/>
                  <a:gd name="connsiteX7" fmla="*/ 53758 w 299160"/>
                  <a:gd name="connsiteY7" fmla="*/ 218457 h 276147"/>
                  <a:gd name="connsiteX8" fmla="*/ 99783 w 299160"/>
                  <a:gd name="connsiteY8" fmla="*/ 241470 h 27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0" h="276147">
                    <a:moveTo>
                      <a:pt x="99783" y="241470"/>
                    </a:moveTo>
                    <a:cubicBezTo>
                      <a:pt x="113590" y="241470"/>
                      <a:pt x="125097" y="236867"/>
                      <a:pt x="134301" y="229963"/>
                    </a:cubicBezTo>
                    <a:lnTo>
                      <a:pt x="244761" y="144818"/>
                    </a:lnTo>
                    <a:cubicBezTo>
                      <a:pt x="270074" y="126408"/>
                      <a:pt x="274677" y="89588"/>
                      <a:pt x="256267" y="64275"/>
                    </a:cubicBezTo>
                    <a:cubicBezTo>
                      <a:pt x="237857" y="38961"/>
                      <a:pt x="201037" y="34359"/>
                      <a:pt x="175724" y="52768"/>
                    </a:cubicBezTo>
                    <a:lnTo>
                      <a:pt x="175724" y="52768"/>
                    </a:lnTo>
                    <a:lnTo>
                      <a:pt x="65264" y="137914"/>
                    </a:lnTo>
                    <a:cubicBezTo>
                      <a:pt x="39951" y="156324"/>
                      <a:pt x="33047" y="193144"/>
                      <a:pt x="53758" y="218457"/>
                    </a:cubicBezTo>
                    <a:cubicBezTo>
                      <a:pt x="62963" y="232265"/>
                      <a:pt x="81373" y="241470"/>
                      <a:pt x="99783" y="241470"/>
                    </a:cubicBezTo>
                    <a:close/>
                  </a:path>
                </a:pathLst>
              </a:custGeom>
              <a:solidFill>
                <a:schemeClr val="accent1"/>
              </a:solidFill>
              <a:ln w="22942"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1EF6321-CBF0-4F48-812D-CC2CFBD2FB63}"/>
                  </a:ext>
                </a:extLst>
              </p:cNvPr>
              <p:cNvSpPr/>
              <p:nvPr/>
            </p:nvSpPr>
            <p:spPr>
              <a:xfrm>
                <a:off x="6106678" y="2335618"/>
                <a:ext cx="1887010" cy="2347257"/>
              </a:xfrm>
              <a:custGeom>
                <a:avLst/>
                <a:gdLst>
                  <a:gd name="connsiteX0" fmla="*/ 1843846 w 1887010"/>
                  <a:gd name="connsiteY0" fmla="*/ 978172 h 2347256"/>
                  <a:gd name="connsiteX1" fmla="*/ 1774809 w 1887010"/>
                  <a:gd name="connsiteY1" fmla="*/ 918340 h 2347256"/>
                  <a:gd name="connsiteX2" fmla="*/ 1616024 w 1887010"/>
                  <a:gd name="connsiteY2" fmla="*/ 674410 h 2347256"/>
                  <a:gd name="connsiteX3" fmla="*/ 1606819 w 1887010"/>
                  <a:gd name="connsiteY3" fmla="*/ 582360 h 2347256"/>
                  <a:gd name="connsiteX4" fmla="*/ 900341 w 1887010"/>
                  <a:gd name="connsiteY4" fmla="*/ 41571 h 2347256"/>
                  <a:gd name="connsiteX5" fmla="*/ 891136 w 1887010"/>
                  <a:gd name="connsiteY5" fmla="*/ 41571 h 2347256"/>
                  <a:gd name="connsiteX6" fmla="*/ 44282 w 1887010"/>
                  <a:gd name="connsiteY6" fmla="*/ 764158 h 2347256"/>
                  <a:gd name="connsiteX7" fmla="*/ 157043 w 1887010"/>
                  <a:gd name="connsiteY7" fmla="*/ 1240513 h 2347256"/>
                  <a:gd name="connsiteX8" fmla="*/ 200766 w 1887010"/>
                  <a:gd name="connsiteY8" fmla="*/ 1993016 h 2347256"/>
                  <a:gd name="connsiteX9" fmla="*/ 212272 w 1887010"/>
                  <a:gd name="connsiteY9" fmla="*/ 2059751 h 2347256"/>
                  <a:gd name="connsiteX10" fmla="*/ 895738 w 1887010"/>
                  <a:gd name="connsiteY10" fmla="*/ 2319791 h 2347256"/>
                  <a:gd name="connsiteX11" fmla="*/ 1118958 w 1887010"/>
                  <a:gd name="connsiteY11" fmla="*/ 2294477 h 2347256"/>
                  <a:gd name="connsiteX12" fmla="*/ 1164983 w 1887010"/>
                  <a:gd name="connsiteY12" fmla="*/ 2239248 h 2347256"/>
                  <a:gd name="connsiteX13" fmla="*/ 1164983 w 1887010"/>
                  <a:gd name="connsiteY13" fmla="*/ 2002221 h 2347256"/>
                  <a:gd name="connsiteX14" fmla="*/ 1215610 w 1887010"/>
                  <a:gd name="connsiteY14" fmla="*/ 2009124 h 2347256"/>
                  <a:gd name="connsiteX15" fmla="*/ 1507866 w 1887010"/>
                  <a:gd name="connsiteY15" fmla="*/ 1995317 h 2347256"/>
                  <a:gd name="connsiteX16" fmla="*/ 1668952 w 1887010"/>
                  <a:gd name="connsiteY16" fmla="*/ 1758290 h 2347256"/>
                  <a:gd name="connsiteX17" fmla="*/ 1662049 w 1887010"/>
                  <a:gd name="connsiteY17" fmla="*/ 1732976 h 2347256"/>
                  <a:gd name="connsiteX18" fmla="*/ 1668952 w 1887010"/>
                  <a:gd name="connsiteY18" fmla="*/ 1677747 h 2347256"/>
                  <a:gd name="connsiteX19" fmla="*/ 1675856 w 1887010"/>
                  <a:gd name="connsiteY19" fmla="*/ 1650132 h 2347256"/>
                  <a:gd name="connsiteX20" fmla="*/ 1664350 w 1887010"/>
                  <a:gd name="connsiteY20" fmla="*/ 1574191 h 2347256"/>
                  <a:gd name="connsiteX21" fmla="*/ 1599915 w 1887010"/>
                  <a:gd name="connsiteY21" fmla="*/ 1532769 h 2347256"/>
                  <a:gd name="connsiteX22" fmla="*/ 1461842 w 1887010"/>
                  <a:gd name="connsiteY22" fmla="*/ 1445322 h 2347256"/>
                  <a:gd name="connsiteX23" fmla="*/ 1687362 w 1887010"/>
                  <a:gd name="connsiteY23" fmla="*/ 1413105 h 2347256"/>
                  <a:gd name="connsiteX24" fmla="*/ 1726483 w 1887010"/>
                  <a:gd name="connsiteY24" fmla="*/ 1355574 h 2347256"/>
                  <a:gd name="connsiteX25" fmla="*/ 1719580 w 1887010"/>
                  <a:gd name="connsiteY25" fmla="*/ 1219802 h 2347256"/>
                  <a:gd name="connsiteX26" fmla="*/ 1830039 w 1887010"/>
                  <a:gd name="connsiteY26" fmla="*/ 1143861 h 2347256"/>
                  <a:gd name="connsiteX27" fmla="*/ 1843846 w 1887010"/>
                  <a:gd name="connsiteY27" fmla="*/ 978172 h 2347256"/>
                  <a:gd name="connsiteX28" fmla="*/ 1742592 w 1887010"/>
                  <a:gd name="connsiteY28" fmla="*/ 1067920 h 2347256"/>
                  <a:gd name="connsiteX29" fmla="*/ 1641338 w 1887010"/>
                  <a:gd name="connsiteY29" fmla="*/ 1123150 h 2347256"/>
                  <a:gd name="connsiteX30" fmla="*/ 1599915 w 1887010"/>
                  <a:gd name="connsiteY30" fmla="*/ 1180681 h 2347256"/>
                  <a:gd name="connsiteX31" fmla="*/ 1606819 w 1887010"/>
                  <a:gd name="connsiteY31" fmla="*/ 1314152 h 2347256"/>
                  <a:gd name="connsiteX32" fmla="*/ 1445733 w 1887010"/>
                  <a:gd name="connsiteY32" fmla="*/ 1327960 h 2347256"/>
                  <a:gd name="connsiteX33" fmla="*/ 1360587 w 1887010"/>
                  <a:gd name="connsiteY33" fmla="*/ 1367080 h 2347256"/>
                  <a:gd name="connsiteX34" fmla="*/ 1344479 w 1887010"/>
                  <a:gd name="connsiteY34" fmla="*/ 1461431 h 2347256"/>
                  <a:gd name="connsiteX35" fmla="*/ 1558493 w 1887010"/>
                  <a:gd name="connsiteY35" fmla="*/ 1638626 h 2347256"/>
                  <a:gd name="connsiteX36" fmla="*/ 1556192 w 1887010"/>
                  <a:gd name="connsiteY36" fmla="*/ 1647831 h 2347256"/>
                  <a:gd name="connsiteX37" fmla="*/ 1551590 w 1887010"/>
                  <a:gd name="connsiteY37" fmla="*/ 1758290 h 2347256"/>
                  <a:gd name="connsiteX38" fmla="*/ 1553891 w 1887010"/>
                  <a:gd name="connsiteY38" fmla="*/ 1765194 h 2347256"/>
                  <a:gd name="connsiteX39" fmla="*/ 1546987 w 1887010"/>
                  <a:gd name="connsiteY39" fmla="*/ 1838833 h 2347256"/>
                  <a:gd name="connsiteX40" fmla="*/ 1487155 w 1887010"/>
                  <a:gd name="connsiteY40" fmla="*/ 1882557 h 2347256"/>
                  <a:gd name="connsiteX41" fmla="*/ 1224815 w 1887010"/>
                  <a:gd name="connsiteY41" fmla="*/ 1894063 h 2347256"/>
                  <a:gd name="connsiteX42" fmla="*/ 976281 w 1887010"/>
                  <a:gd name="connsiteY42" fmla="*/ 1822725 h 2347256"/>
                  <a:gd name="connsiteX43" fmla="*/ 854316 w 1887010"/>
                  <a:gd name="connsiteY43" fmla="*/ 1719169 h 2347256"/>
                  <a:gd name="connsiteX44" fmla="*/ 773773 w 1887010"/>
                  <a:gd name="connsiteY44" fmla="*/ 1703060 h 2347256"/>
                  <a:gd name="connsiteX45" fmla="*/ 757664 w 1887010"/>
                  <a:gd name="connsiteY45" fmla="*/ 1783604 h 2347256"/>
                  <a:gd name="connsiteX46" fmla="*/ 921052 w 1887010"/>
                  <a:gd name="connsiteY46" fmla="*/ 1926280 h 2347256"/>
                  <a:gd name="connsiteX47" fmla="*/ 1047620 w 1887010"/>
                  <a:gd name="connsiteY47" fmla="*/ 1979208 h 2347256"/>
                  <a:gd name="connsiteX48" fmla="*/ 1047620 w 1887010"/>
                  <a:gd name="connsiteY48" fmla="*/ 2193223 h 2347256"/>
                  <a:gd name="connsiteX49" fmla="*/ 322732 w 1887010"/>
                  <a:gd name="connsiteY49" fmla="*/ 2002221 h 2347256"/>
                  <a:gd name="connsiteX50" fmla="*/ 253695 w 1887010"/>
                  <a:gd name="connsiteY50" fmla="*/ 1180681 h 2347256"/>
                  <a:gd name="connsiteX51" fmla="*/ 159344 w 1887010"/>
                  <a:gd name="connsiteY51" fmla="*/ 773363 h 2347256"/>
                  <a:gd name="connsiteX52" fmla="*/ 891136 w 1887010"/>
                  <a:gd name="connsiteY52" fmla="*/ 156632 h 2347256"/>
                  <a:gd name="connsiteX53" fmla="*/ 900341 w 1887010"/>
                  <a:gd name="connsiteY53" fmla="*/ 156632 h 2347256"/>
                  <a:gd name="connsiteX54" fmla="*/ 1494059 w 1887010"/>
                  <a:gd name="connsiteY54" fmla="*/ 600770 h 2347256"/>
                  <a:gd name="connsiteX55" fmla="*/ 1500963 w 1887010"/>
                  <a:gd name="connsiteY55" fmla="*/ 681313 h 2347256"/>
                  <a:gd name="connsiteX56" fmla="*/ 1719580 w 1887010"/>
                  <a:gd name="connsiteY56" fmla="*/ 1021896 h 2347256"/>
                  <a:gd name="connsiteX57" fmla="*/ 1744893 w 1887010"/>
                  <a:gd name="connsiteY57" fmla="*/ 1038004 h 2347256"/>
                  <a:gd name="connsiteX58" fmla="*/ 1742592 w 1887010"/>
                  <a:gd name="connsiteY58" fmla="*/ 1067920 h 23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87010" h="2347256">
                    <a:moveTo>
                      <a:pt x="1843846" y="978172"/>
                    </a:moveTo>
                    <a:cubicBezTo>
                      <a:pt x="1827737" y="952859"/>
                      <a:pt x="1802424" y="932148"/>
                      <a:pt x="1774809" y="918340"/>
                    </a:cubicBezTo>
                    <a:cubicBezTo>
                      <a:pt x="1682760" y="870014"/>
                      <a:pt x="1620627" y="777965"/>
                      <a:pt x="1616024" y="674410"/>
                    </a:cubicBezTo>
                    <a:cubicBezTo>
                      <a:pt x="1613723" y="644494"/>
                      <a:pt x="1611422" y="612276"/>
                      <a:pt x="1606819" y="582360"/>
                    </a:cubicBezTo>
                    <a:cubicBezTo>
                      <a:pt x="1567698" y="336128"/>
                      <a:pt x="1411214" y="41571"/>
                      <a:pt x="900341" y="41571"/>
                    </a:cubicBezTo>
                    <a:lnTo>
                      <a:pt x="891136" y="41571"/>
                    </a:lnTo>
                    <a:cubicBezTo>
                      <a:pt x="435492" y="41571"/>
                      <a:pt x="78801" y="345333"/>
                      <a:pt x="44282" y="764158"/>
                    </a:cubicBezTo>
                    <a:cubicBezTo>
                      <a:pt x="30475" y="929846"/>
                      <a:pt x="69596" y="1097836"/>
                      <a:pt x="157043" y="1240513"/>
                    </a:cubicBezTo>
                    <a:cubicBezTo>
                      <a:pt x="299719" y="1468335"/>
                      <a:pt x="315828" y="1751386"/>
                      <a:pt x="200766" y="1993016"/>
                    </a:cubicBezTo>
                    <a:cubicBezTo>
                      <a:pt x="189260" y="2016028"/>
                      <a:pt x="193862" y="2041342"/>
                      <a:pt x="212272" y="2059751"/>
                    </a:cubicBezTo>
                    <a:cubicBezTo>
                      <a:pt x="400973" y="2225440"/>
                      <a:pt x="642603" y="2317490"/>
                      <a:pt x="895738" y="2319791"/>
                    </a:cubicBezTo>
                    <a:cubicBezTo>
                      <a:pt x="971679" y="2319791"/>
                      <a:pt x="1045318" y="2310586"/>
                      <a:pt x="1118958" y="2294477"/>
                    </a:cubicBezTo>
                    <a:cubicBezTo>
                      <a:pt x="1146573" y="2289875"/>
                      <a:pt x="1164983" y="2264561"/>
                      <a:pt x="1164983" y="2239248"/>
                    </a:cubicBezTo>
                    <a:lnTo>
                      <a:pt x="1164983" y="2002221"/>
                    </a:lnTo>
                    <a:cubicBezTo>
                      <a:pt x="1181091" y="2004522"/>
                      <a:pt x="1199501" y="2006823"/>
                      <a:pt x="1215610" y="2009124"/>
                    </a:cubicBezTo>
                    <a:cubicBezTo>
                      <a:pt x="1312261" y="2018329"/>
                      <a:pt x="1411214" y="2013727"/>
                      <a:pt x="1507866" y="1995317"/>
                    </a:cubicBezTo>
                    <a:cubicBezTo>
                      <a:pt x="1618325" y="1974606"/>
                      <a:pt x="1689663" y="1866448"/>
                      <a:pt x="1668952" y="1758290"/>
                    </a:cubicBezTo>
                    <a:cubicBezTo>
                      <a:pt x="1666651" y="1749085"/>
                      <a:pt x="1664350" y="1742181"/>
                      <a:pt x="1662049" y="1732976"/>
                    </a:cubicBezTo>
                    <a:cubicBezTo>
                      <a:pt x="1662049" y="1714567"/>
                      <a:pt x="1664350" y="1696157"/>
                      <a:pt x="1668952" y="1677747"/>
                    </a:cubicBezTo>
                    <a:lnTo>
                      <a:pt x="1675856" y="1650132"/>
                    </a:lnTo>
                    <a:cubicBezTo>
                      <a:pt x="1682760" y="1624819"/>
                      <a:pt x="1678157" y="1594903"/>
                      <a:pt x="1664350" y="1574191"/>
                    </a:cubicBezTo>
                    <a:cubicBezTo>
                      <a:pt x="1650543" y="1551179"/>
                      <a:pt x="1627530" y="1537372"/>
                      <a:pt x="1599915" y="1532769"/>
                    </a:cubicBezTo>
                    <a:cubicBezTo>
                      <a:pt x="1528577" y="1521263"/>
                      <a:pt x="1482553" y="1491347"/>
                      <a:pt x="1461842" y="1445322"/>
                    </a:cubicBezTo>
                    <a:cubicBezTo>
                      <a:pt x="1537782" y="1445322"/>
                      <a:pt x="1613723" y="1436117"/>
                      <a:pt x="1687362" y="1413105"/>
                    </a:cubicBezTo>
                    <a:cubicBezTo>
                      <a:pt x="1712676" y="1403900"/>
                      <a:pt x="1726483" y="1380888"/>
                      <a:pt x="1726483" y="1355574"/>
                    </a:cubicBezTo>
                    <a:lnTo>
                      <a:pt x="1719580" y="1219802"/>
                    </a:lnTo>
                    <a:cubicBezTo>
                      <a:pt x="1761002" y="1203693"/>
                      <a:pt x="1800123" y="1178380"/>
                      <a:pt x="1830039" y="1143861"/>
                    </a:cubicBezTo>
                    <a:cubicBezTo>
                      <a:pt x="1869160" y="1097836"/>
                      <a:pt x="1876063" y="1031101"/>
                      <a:pt x="1843846" y="978172"/>
                    </a:cubicBezTo>
                    <a:close/>
                    <a:moveTo>
                      <a:pt x="1742592" y="1067920"/>
                    </a:moveTo>
                    <a:cubicBezTo>
                      <a:pt x="1714977" y="1095535"/>
                      <a:pt x="1680459" y="1116246"/>
                      <a:pt x="1641338" y="1123150"/>
                    </a:cubicBezTo>
                    <a:cubicBezTo>
                      <a:pt x="1616024" y="1130054"/>
                      <a:pt x="1599915" y="1155367"/>
                      <a:pt x="1599915" y="1180681"/>
                    </a:cubicBezTo>
                    <a:lnTo>
                      <a:pt x="1606819" y="1314152"/>
                    </a:lnTo>
                    <a:cubicBezTo>
                      <a:pt x="1553891" y="1325658"/>
                      <a:pt x="1500963" y="1330261"/>
                      <a:pt x="1445733" y="1327960"/>
                    </a:cubicBezTo>
                    <a:cubicBezTo>
                      <a:pt x="1413516" y="1325658"/>
                      <a:pt x="1381298" y="1341767"/>
                      <a:pt x="1360587" y="1367080"/>
                    </a:cubicBezTo>
                    <a:cubicBezTo>
                      <a:pt x="1339876" y="1394695"/>
                      <a:pt x="1332972" y="1429214"/>
                      <a:pt x="1344479" y="1461431"/>
                    </a:cubicBezTo>
                    <a:cubicBezTo>
                      <a:pt x="1360587" y="1514359"/>
                      <a:pt x="1411214" y="1606409"/>
                      <a:pt x="1558493" y="1638626"/>
                    </a:cubicBezTo>
                    <a:lnTo>
                      <a:pt x="1556192" y="1647831"/>
                    </a:lnTo>
                    <a:cubicBezTo>
                      <a:pt x="1546987" y="1684651"/>
                      <a:pt x="1544686" y="1721470"/>
                      <a:pt x="1551590" y="1758290"/>
                    </a:cubicBezTo>
                    <a:cubicBezTo>
                      <a:pt x="1551590" y="1760591"/>
                      <a:pt x="1553891" y="1762893"/>
                      <a:pt x="1553891" y="1765194"/>
                    </a:cubicBezTo>
                    <a:cubicBezTo>
                      <a:pt x="1563096" y="1790507"/>
                      <a:pt x="1560795" y="1815821"/>
                      <a:pt x="1546987" y="1838833"/>
                    </a:cubicBezTo>
                    <a:cubicBezTo>
                      <a:pt x="1535481" y="1861845"/>
                      <a:pt x="1512469" y="1877954"/>
                      <a:pt x="1487155" y="1882557"/>
                    </a:cubicBezTo>
                    <a:cubicBezTo>
                      <a:pt x="1402009" y="1898665"/>
                      <a:pt x="1312261" y="1900966"/>
                      <a:pt x="1224815" y="1894063"/>
                    </a:cubicBezTo>
                    <a:cubicBezTo>
                      <a:pt x="1137368" y="1887159"/>
                      <a:pt x="1054523" y="1864147"/>
                      <a:pt x="976281" y="1822725"/>
                    </a:cubicBezTo>
                    <a:cubicBezTo>
                      <a:pt x="927956" y="1799712"/>
                      <a:pt x="886533" y="1762893"/>
                      <a:pt x="854316" y="1719169"/>
                    </a:cubicBezTo>
                    <a:cubicBezTo>
                      <a:pt x="835906" y="1691554"/>
                      <a:pt x="801388" y="1684651"/>
                      <a:pt x="773773" y="1703060"/>
                    </a:cubicBezTo>
                    <a:cubicBezTo>
                      <a:pt x="746158" y="1721470"/>
                      <a:pt x="739255" y="1755989"/>
                      <a:pt x="757664" y="1783604"/>
                    </a:cubicBezTo>
                    <a:cubicBezTo>
                      <a:pt x="799087" y="1843436"/>
                      <a:pt x="856617" y="1891762"/>
                      <a:pt x="921052" y="1926280"/>
                    </a:cubicBezTo>
                    <a:cubicBezTo>
                      <a:pt x="962474" y="1949292"/>
                      <a:pt x="1003896" y="1965401"/>
                      <a:pt x="1047620" y="1979208"/>
                    </a:cubicBezTo>
                    <a:lnTo>
                      <a:pt x="1047620" y="2193223"/>
                    </a:lnTo>
                    <a:cubicBezTo>
                      <a:pt x="684025" y="2255356"/>
                      <a:pt x="410178" y="2073559"/>
                      <a:pt x="322732" y="2002221"/>
                    </a:cubicBezTo>
                    <a:cubicBezTo>
                      <a:pt x="433191" y="1732976"/>
                      <a:pt x="407877" y="1426913"/>
                      <a:pt x="253695" y="1180681"/>
                    </a:cubicBezTo>
                    <a:cubicBezTo>
                      <a:pt x="180055" y="1058715"/>
                      <a:pt x="147838" y="916039"/>
                      <a:pt x="159344" y="773363"/>
                    </a:cubicBezTo>
                    <a:cubicBezTo>
                      <a:pt x="189260" y="416672"/>
                      <a:pt x="495324" y="156632"/>
                      <a:pt x="891136" y="156632"/>
                    </a:cubicBezTo>
                    <a:lnTo>
                      <a:pt x="900341" y="156632"/>
                    </a:lnTo>
                    <a:cubicBezTo>
                      <a:pt x="1250128" y="156632"/>
                      <a:pt x="1445733" y="301610"/>
                      <a:pt x="1494059" y="600770"/>
                    </a:cubicBezTo>
                    <a:cubicBezTo>
                      <a:pt x="1498661" y="628385"/>
                      <a:pt x="1500963" y="653698"/>
                      <a:pt x="1500963" y="681313"/>
                    </a:cubicBezTo>
                    <a:cubicBezTo>
                      <a:pt x="1507866" y="826291"/>
                      <a:pt x="1590711" y="955160"/>
                      <a:pt x="1719580" y="1021896"/>
                    </a:cubicBezTo>
                    <a:cubicBezTo>
                      <a:pt x="1728785" y="1026498"/>
                      <a:pt x="1737989" y="1031101"/>
                      <a:pt x="1744893" y="1038004"/>
                    </a:cubicBezTo>
                    <a:cubicBezTo>
                      <a:pt x="1751797" y="1047209"/>
                      <a:pt x="1749495" y="1058715"/>
                      <a:pt x="1742592" y="1067920"/>
                    </a:cubicBezTo>
                    <a:close/>
                  </a:path>
                </a:pathLst>
              </a:custGeom>
              <a:solidFill>
                <a:schemeClr val="tx2"/>
              </a:solidFill>
              <a:ln w="22942" cap="flat">
                <a:noFill/>
                <a:prstDash val="solid"/>
                <a:miter/>
              </a:ln>
            </p:spPr>
            <p:txBody>
              <a:bodyPr rtlCol="0" anchor="ctr"/>
              <a:lstStyle/>
              <a:p>
                <a:endParaRPr lang="en-GB"/>
              </a:p>
            </p:txBody>
          </p:sp>
        </p:grpSp>
        <p:grpSp>
          <p:nvGrpSpPr>
            <p:cNvPr id="8" name="Graphic 19">
              <a:extLst>
                <a:ext uri="{FF2B5EF4-FFF2-40B4-BE49-F238E27FC236}">
                  <a16:creationId xmlns:a16="http://schemas.microsoft.com/office/drawing/2014/main" id="{2F693913-5A0E-4047-A214-DCD41475857D}"/>
                </a:ext>
              </a:extLst>
            </p:cNvPr>
            <p:cNvGrpSpPr/>
            <p:nvPr/>
          </p:nvGrpSpPr>
          <p:grpSpPr>
            <a:xfrm>
              <a:off x="1074980" y="1605983"/>
              <a:ext cx="882828" cy="969005"/>
              <a:chOff x="6148659" y="2377189"/>
              <a:chExt cx="2140146" cy="2278220"/>
            </a:xfrm>
          </p:grpSpPr>
          <p:sp>
            <p:nvSpPr>
              <p:cNvPr id="14" name="Freeform: Shape 13">
                <a:extLst>
                  <a:ext uri="{FF2B5EF4-FFF2-40B4-BE49-F238E27FC236}">
                    <a16:creationId xmlns:a16="http://schemas.microsoft.com/office/drawing/2014/main" id="{C4CE1E93-23FD-41F8-95DE-B157A038ECC9}"/>
                  </a:ext>
                </a:extLst>
              </p:cNvPr>
              <p:cNvSpPr/>
              <p:nvPr/>
            </p:nvSpPr>
            <p:spPr>
              <a:xfrm>
                <a:off x="7977290" y="3795573"/>
                <a:ext cx="345185" cy="207111"/>
              </a:xfrm>
              <a:custGeom>
                <a:avLst/>
                <a:gdLst>
                  <a:gd name="connsiteX0" fmla="*/ 253984 w 345184"/>
                  <a:gd name="connsiteY0" fmla="*/ 185575 h 207110"/>
                  <a:gd name="connsiteX1" fmla="*/ 316117 w 345184"/>
                  <a:gd name="connsiteY1" fmla="*/ 132647 h 207110"/>
                  <a:gd name="connsiteX2" fmla="*/ 263189 w 345184"/>
                  <a:gd name="connsiteY2" fmla="*/ 70513 h 207110"/>
                  <a:gd name="connsiteX3" fmla="*/ 109006 w 345184"/>
                  <a:gd name="connsiteY3" fmla="*/ 42898 h 207110"/>
                  <a:gd name="connsiteX4" fmla="*/ 42271 w 345184"/>
                  <a:gd name="connsiteY4" fmla="*/ 88923 h 207110"/>
                  <a:gd name="connsiteX5" fmla="*/ 88295 w 345184"/>
                  <a:gd name="connsiteY5" fmla="*/ 155659 h 207110"/>
                  <a:gd name="connsiteX6" fmla="*/ 242478 w 345184"/>
                  <a:gd name="connsiteY6" fmla="*/ 183274 h 207110"/>
                  <a:gd name="connsiteX7" fmla="*/ 253984 w 345184"/>
                  <a:gd name="connsiteY7" fmla="*/ 185575 h 20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184" h="207110">
                    <a:moveTo>
                      <a:pt x="253984" y="185575"/>
                    </a:moveTo>
                    <a:cubicBezTo>
                      <a:pt x="286201" y="187876"/>
                      <a:pt x="313816" y="164864"/>
                      <a:pt x="316117" y="132647"/>
                    </a:cubicBezTo>
                    <a:cubicBezTo>
                      <a:pt x="318418" y="100429"/>
                      <a:pt x="295406" y="72815"/>
                      <a:pt x="263189" y="70513"/>
                    </a:cubicBezTo>
                    <a:lnTo>
                      <a:pt x="109006" y="42898"/>
                    </a:lnTo>
                    <a:cubicBezTo>
                      <a:pt x="76789" y="35995"/>
                      <a:pt x="46873" y="56706"/>
                      <a:pt x="42271" y="88923"/>
                    </a:cubicBezTo>
                    <a:cubicBezTo>
                      <a:pt x="37668" y="121140"/>
                      <a:pt x="56078" y="151056"/>
                      <a:pt x="88295" y="155659"/>
                    </a:cubicBezTo>
                    <a:lnTo>
                      <a:pt x="242478" y="183274"/>
                    </a:lnTo>
                    <a:cubicBezTo>
                      <a:pt x="247080" y="185575"/>
                      <a:pt x="251683" y="185575"/>
                      <a:pt x="253984" y="185575"/>
                    </a:cubicBezTo>
                    <a:close/>
                  </a:path>
                </a:pathLst>
              </a:custGeom>
              <a:solidFill>
                <a:schemeClr val="accent1"/>
              </a:solidFill>
              <a:ln w="22942"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7B062265-52D3-4FA4-BE3C-E3521827C3D6}"/>
                  </a:ext>
                </a:extLst>
              </p:cNvPr>
              <p:cNvSpPr/>
              <p:nvPr/>
            </p:nvSpPr>
            <p:spPr>
              <a:xfrm>
                <a:off x="7851591" y="3973723"/>
                <a:ext cx="253136" cy="299160"/>
              </a:xfrm>
              <a:custGeom>
                <a:avLst/>
                <a:gdLst>
                  <a:gd name="connsiteX0" fmla="*/ 121945 w 253135"/>
                  <a:gd name="connsiteY0" fmla="*/ 246753 h 299160"/>
                  <a:gd name="connsiteX1" fmla="*/ 202489 w 253135"/>
                  <a:gd name="connsiteY1" fmla="*/ 258259 h 299160"/>
                  <a:gd name="connsiteX2" fmla="*/ 220898 w 253135"/>
                  <a:gd name="connsiteY2" fmla="*/ 189222 h 299160"/>
                  <a:gd name="connsiteX3" fmla="*/ 147259 w 253135"/>
                  <a:gd name="connsiteY3" fmla="*/ 69558 h 299160"/>
                  <a:gd name="connsiteX4" fmla="*/ 69017 w 253135"/>
                  <a:gd name="connsiteY4" fmla="*/ 51149 h 299160"/>
                  <a:gd name="connsiteX5" fmla="*/ 50607 w 253135"/>
                  <a:gd name="connsiteY5" fmla="*/ 129390 h 299160"/>
                  <a:gd name="connsiteX6" fmla="*/ 121945 w 253135"/>
                  <a:gd name="connsiteY6" fmla="*/ 246753 h 2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35" h="299160">
                    <a:moveTo>
                      <a:pt x="121945" y="246753"/>
                    </a:moveTo>
                    <a:cubicBezTo>
                      <a:pt x="140355" y="272067"/>
                      <a:pt x="177175" y="276669"/>
                      <a:pt x="202489" y="258259"/>
                    </a:cubicBezTo>
                    <a:cubicBezTo>
                      <a:pt x="223199" y="242151"/>
                      <a:pt x="230103" y="212235"/>
                      <a:pt x="220898" y="189222"/>
                    </a:cubicBezTo>
                    <a:lnTo>
                      <a:pt x="147259" y="69558"/>
                    </a:lnTo>
                    <a:cubicBezTo>
                      <a:pt x="131150" y="41944"/>
                      <a:pt x="94330" y="32739"/>
                      <a:pt x="69017" y="51149"/>
                    </a:cubicBezTo>
                    <a:cubicBezTo>
                      <a:pt x="43703" y="69558"/>
                      <a:pt x="32197" y="104077"/>
                      <a:pt x="50607" y="129390"/>
                    </a:cubicBezTo>
                    <a:lnTo>
                      <a:pt x="121945" y="246753"/>
                    </a:lnTo>
                    <a:close/>
                  </a:path>
                </a:pathLst>
              </a:custGeom>
              <a:solidFill>
                <a:schemeClr val="accent1"/>
              </a:solidFill>
              <a:ln w="22942"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A97F61D-BBEF-4D05-9CC0-DBFF2898F231}"/>
                  </a:ext>
                </a:extLst>
              </p:cNvPr>
              <p:cNvSpPr/>
              <p:nvPr/>
            </p:nvSpPr>
            <p:spPr>
              <a:xfrm>
                <a:off x="7928983" y="3504953"/>
                <a:ext cx="299160" cy="276148"/>
              </a:xfrm>
              <a:custGeom>
                <a:avLst/>
                <a:gdLst>
                  <a:gd name="connsiteX0" fmla="*/ 99783 w 299160"/>
                  <a:gd name="connsiteY0" fmla="*/ 241470 h 276147"/>
                  <a:gd name="connsiteX1" fmla="*/ 134301 w 299160"/>
                  <a:gd name="connsiteY1" fmla="*/ 229963 h 276147"/>
                  <a:gd name="connsiteX2" fmla="*/ 244761 w 299160"/>
                  <a:gd name="connsiteY2" fmla="*/ 144818 h 276147"/>
                  <a:gd name="connsiteX3" fmla="*/ 256267 w 299160"/>
                  <a:gd name="connsiteY3" fmla="*/ 64275 h 276147"/>
                  <a:gd name="connsiteX4" fmla="*/ 175724 w 299160"/>
                  <a:gd name="connsiteY4" fmla="*/ 52768 h 276147"/>
                  <a:gd name="connsiteX5" fmla="*/ 175724 w 299160"/>
                  <a:gd name="connsiteY5" fmla="*/ 52768 h 276147"/>
                  <a:gd name="connsiteX6" fmla="*/ 65264 w 299160"/>
                  <a:gd name="connsiteY6" fmla="*/ 137914 h 276147"/>
                  <a:gd name="connsiteX7" fmla="*/ 53758 w 299160"/>
                  <a:gd name="connsiteY7" fmla="*/ 218457 h 276147"/>
                  <a:gd name="connsiteX8" fmla="*/ 99783 w 299160"/>
                  <a:gd name="connsiteY8" fmla="*/ 241470 h 27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0" h="276147">
                    <a:moveTo>
                      <a:pt x="99783" y="241470"/>
                    </a:moveTo>
                    <a:cubicBezTo>
                      <a:pt x="113590" y="241470"/>
                      <a:pt x="125097" y="236867"/>
                      <a:pt x="134301" y="229963"/>
                    </a:cubicBezTo>
                    <a:lnTo>
                      <a:pt x="244761" y="144818"/>
                    </a:lnTo>
                    <a:cubicBezTo>
                      <a:pt x="270074" y="126408"/>
                      <a:pt x="274677" y="89588"/>
                      <a:pt x="256267" y="64275"/>
                    </a:cubicBezTo>
                    <a:cubicBezTo>
                      <a:pt x="237857" y="38961"/>
                      <a:pt x="201037" y="34359"/>
                      <a:pt x="175724" y="52768"/>
                    </a:cubicBezTo>
                    <a:lnTo>
                      <a:pt x="175724" y="52768"/>
                    </a:lnTo>
                    <a:lnTo>
                      <a:pt x="65264" y="137914"/>
                    </a:lnTo>
                    <a:cubicBezTo>
                      <a:pt x="39951" y="156324"/>
                      <a:pt x="33047" y="193144"/>
                      <a:pt x="53758" y="218457"/>
                    </a:cubicBezTo>
                    <a:cubicBezTo>
                      <a:pt x="62963" y="232265"/>
                      <a:pt x="81373" y="241470"/>
                      <a:pt x="99783" y="241470"/>
                    </a:cubicBezTo>
                    <a:close/>
                  </a:path>
                </a:pathLst>
              </a:custGeom>
              <a:solidFill>
                <a:schemeClr val="accent1"/>
              </a:solidFill>
              <a:ln w="22942"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0E3B591-CB6E-46FF-88F2-5C667D334881}"/>
                  </a:ext>
                </a:extLst>
              </p:cNvPr>
              <p:cNvSpPr/>
              <p:nvPr/>
            </p:nvSpPr>
            <p:spPr>
              <a:xfrm>
                <a:off x="6106678" y="2335618"/>
                <a:ext cx="1887010" cy="2347257"/>
              </a:xfrm>
              <a:custGeom>
                <a:avLst/>
                <a:gdLst>
                  <a:gd name="connsiteX0" fmla="*/ 1843846 w 1887010"/>
                  <a:gd name="connsiteY0" fmla="*/ 978172 h 2347256"/>
                  <a:gd name="connsiteX1" fmla="*/ 1774809 w 1887010"/>
                  <a:gd name="connsiteY1" fmla="*/ 918340 h 2347256"/>
                  <a:gd name="connsiteX2" fmla="*/ 1616024 w 1887010"/>
                  <a:gd name="connsiteY2" fmla="*/ 674410 h 2347256"/>
                  <a:gd name="connsiteX3" fmla="*/ 1606819 w 1887010"/>
                  <a:gd name="connsiteY3" fmla="*/ 582360 h 2347256"/>
                  <a:gd name="connsiteX4" fmla="*/ 900341 w 1887010"/>
                  <a:gd name="connsiteY4" fmla="*/ 41571 h 2347256"/>
                  <a:gd name="connsiteX5" fmla="*/ 891136 w 1887010"/>
                  <a:gd name="connsiteY5" fmla="*/ 41571 h 2347256"/>
                  <a:gd name="connsiteX6" fmla="*/ 44282 w 1887010"/>
                  <a:gd name="connsiteY6" fmla="*/ 764158 h 2347256"/>
                  <a:gd name="connsiteX7" fmla="*/ 157043 w 1887010"/>
                  <a:gd name="connsiteY7" fmla="*/ 1240513 h 2347256"/>
                  <a:gd name="connsiteX8" fmla="*/ 200766 w 1887010"/>
                  <a:gd name="connsiteY8" fmla="*/ 1993016 h 2347256"/>
                  <a:gd name="connsiteX9" fmla="*/ 212272 w 1887010"/>
                  <a:gd name="connsiteY9" fmla="*/ 2059751 h 2347256"/>
                  <a:gd name="connsiteX10" fmla="*/ 895738 w 1887010"/>
                  <a:gd name="connsiteY10" fmla="*/ 2319791 h 2347256"/>
                  <a:gd name="connsiteX11" fmla="*/ 1118958 w 1887010"/>
                  <a:gd name="connsiteY11" fmla="*/ 2294477 h 2347256"/>
                  <a:gd name="connsiteX12" fmla="*/ 1164983 w 1887010"/>
                  <a:gd name="connsiteY12" fmla="*/ 2239248 h 2347256"/>
                  <a:gd name="connsiteX13" fmla="*/ 1164983 w 1887010"/>
                  <a:gd name="connsiteY13" fmla="*/ 2002221 h 2347256"/>
                  <a:gd name="connsiteX14" fmla="*/ 1215610 w 1887010"/>
                  <a:gd name="connsiteY14" fmla="*/ 2009124 h 2347256"/>
                  <a:gd name="connsiteX15" fmla="*/ 1507866 w 1887010"/>
                  <a:gd name="connsiteY15" fmla="*/ 1995317 h 2347256"/>
                  <a:gd name="connsiteX16" fmla="*/ 1668952 w 1887010"/>
                  <a:gd name="connsiteY16" fmla="*/ 1758290 h 2347256"/>
                  <a:gd name="connsiteX17" fmla="*/ 1662049 w 1887010"/>
                  <a:gd name="connsiteY17" fmla="*/ 1732976 h 2347256"/>
                  <a:gd name="connsiteX18" fmla="*/ 1668952 w 1887010"/>
                  <a:gd name="connsiteY18" fmla="*/ 1677747 h 2347256"/>
                  <a:gd name="connsiteX19" fmla="*/ 1675856 w 1887010"/>
                  <a:gd name="connsiteY19" fmla="*/ 1650132 h 2347256"/>
                  <a:gd name="connsiteX20" fmla="*/ 1664350 w 1887010"/>
                  <a:gd name="connsiteY20" fmla="*/ 1574191 h 2347256"/>
                  <a:gd name="connsiteX21" fmla="*/ 1599915 w 1887010"/>
                  <a:gd name="connsiteY21" fmla="*/ 1532769 h 2347256"/>
                  <a:gd name="connsiteX22" fmla="*/ 1461842 w 1887010"/>
                  <a:gd name="connsiteY22" fmla="*/ 1445322 h 2347256"/>
                  <a:gd name="connsiteX23" fmla="*/ 1687362 w 1887010"/>
                  <a:gd name="connsiteY23" fmla="*/ 1413105 h 2347256"/>
                  <a:gd name="connsiteX24" fmla="*/ 1726483 w 1887010"/>
                  <a:gd name="connsiteY24" fmla="*/ 1355574 h 2347256"/>
                  <a:gd name="connsiteX25" fmla="*/ 1719580 w 1887010"/>
                  <a:gd name="connsiteY25" fmla="*/ 1219802 h 2347256"/>
                  <a:gd name="connsiteX26" fmla="*/ 1830039 w 1887010"/>
                  <a:gd name="connsiteY26" fmla="*/ 1143861 h 2347256"/>
                  <a:gd name="connsiteX27" fmla="*/ 1843846 w 1887010"/>
                  <a:gd name="connsiteY27" fmla="*/ 978172 h 2347256"/>
                  <a:gd name="connsiteX28" fmla="*/ 1742592 w 1887010"/>
                  <a:gd name="connsiteY28" fmla="*/ 1067920 h 2347256"/>
                  <a:gd name="connsiteX29" fmla="*/ 1641338 w 1887010"/>
                  <a:gd name="connsiteY29" fmla="*/ 1123150 h 2347256"/>
                  <a:gd name="connsiteX30" fmla="*/ 1599915 w 1887010"/>
                  <a:gd name="connsiteY30" fmla="*/ 1180681 h 2347256"/>
                  <a:gd name="connsiteX31" fmla="*/ 1606819 w 1887010"/>
                  <a:gd name="connsiteY31" fmla="*/ 1314152 h 2347256"/>
                  <a:gd name="connsiteX32" fmla="*/ 1445733 w 1887010"/>
                  <a:gd name="connsiteY32" fmla="*/ 1327960 h 2347256"/>
                  <a:gd name="connsiteX33" fmla="*/ 1360587 w 1887010"/>
                  <a:gd name="connsiteY33" fmla="*/ 1367080 h 2347256"/>
                  <a:gd name="connsiteX34" fmla="*/ 1344479 w 1887010"/>
                  <a:gd name="connsiteY34" fmla="*/ 1461431 h 2347256"/>
                  <a:gd name="connsiteX35" fmla="*/ 1558493 w 1887010"/>
                  <a:gd name="connsiteY35" fmla="*/ 1638626 h 2347256"/>
                  <a:gd name="connsiteX36" fmla="*/ 1556192 w 1887010"/>
                  <a:gd name="connsiteY36" fmla="*/ 1647831 h 2347256"/>
                  <a:gd name="connsiteX37" fmla="*/ 1551590 w 1887010"/>
                  <a:gd name="connsiteY37" fmla="*/ 1758290 h 2347256"/>
                  <a:gd name="connsiteX38" fmla="*/ 1553891 w 1887010"/>
                  <a:gd name="connsiteY38" fmla="*/ 1765194 h 2347256"/>
                  <a:gd name="connsiteX39" fmla="*/ 1546987 w 1887010"/>
                  <a:gd name="connsiteY39" fmla="*/ 1838833 h 2347256"/>
                  <a:gd name="connsiteX40" fmla="*/ 1487155 w 1887010"/>
                  <a:gd name="connsiteY40" fmla="*/ 1882557 h 2347256"/>
                  <a:gd name="connsiteX41" fmla="*/ 1224815 w 1887010"/>
                  <a:gd name="connsiteY41" fmla="*/ 1894063 h 2347256"/>
                  <a:gd name="connsiteX42" fmla="*/ 976281 w 1887010"/>
                  <a:gd name="connsiteY42" fmla="*/ 1822725 h 2347256"/>
                  <a:gd name="connsiteX43" fmla="*/ 854316 w 1887010"/>
                  <a:gd name="connsiteY43" fmla="*/ 1719169 h 2347256"/>
                  <a:gd name="connsiteX44" fmla="*/ 773773 w 1887010"/>
                  <a:gd name="connsiteY44" fmla="*/ 1703060 h 2347256"/>
                  <a:gd name="connsiteX45" fmla="*/ 757664 w 1887010"/>
                  <a:gd name="connsiteY45" fmla="*/ 1783604 h 2347256"/>
                  <a:gd name="connsiteX46" fmla="*/ 921052 w 1887010"/>
                  <a:gd name="connsiteY46" fmla="*/ 1926280 h 2347256"/>
                  <a:gd name="connsiteX47" fmla="*/ 1047620 w 1887010"/>
                  <a:gd name="connsiteY47" fmla="*/ 1979208 h 2347256"/>
                  <a:gd name="connsiteX48" fmla="*/ 1047620 w 1887010"/>
                  <a:gd name="connsiteY48" fmla="*/ 2193223 h 2347256"/>
                  <a:gd name="connsiteX49" fmla="*/ 322732 w 1887010"/>
                  <a:gd name="connsiteY49" fmla="*/ 2002221 h 2347256"/>
                  <a:gd name="connsiteX50" fmla="*/ 253695 w 1887010"/>
                  <a:gd name="connsiteY50" fmla="*/ 1180681 h 2347256"/>
                  <a:gd name="connsiteX51" fmla="*/ 159344 w 1887010"/>
                  <a:gd name="connsiteY51" fmla="*/ 773363 h 2347256"/>
                  <a:gd name="connsiteX52" fmla="*/ 891136 w 1887010"/>
                  <a:gd name="connsiteY52" fmla="*/ 156632 h 2347256"/>
                  <a:gd name="connsiteX53" fmla="*/ 900341 w 1887010"/>
                  <a:gd name="connsiteY53" fmla="*/ 156632 h 2347256"/>
                  <a:gd name="connsiteX54" fmla="*/ 1494059 w 1887010"/>
                  <a:gd name="connsiteY54" fmla="*/ 600770 h 2347256"/>
                  <a:gd name="connsiteX55" fmla="*/ 1500963 w 1887010"/>
                  <a:gd name="connsiteY55" fmla="*/ 681313 h 2347256"/>
                  <a:gd name="connsiteX56" fmla="*/ 1719580 w 1887010"/>
                  <a:gd name="connsiteY56" fmla="*/ 1021896 h 2347256"/>
                  <a:gd name="connsiteX57" fmla="*/ 1744893 w 1887010"/>
                  <a:gd name="connsiteY57" fmla="*/ 1038004 h 2347256"/>
                  <a:gd name="connsiteX58" fmla="*/ 1742592 w 1887010"/>
                  <a:gd name="connsiteY58" fmla="*/ 1067920 h 23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87010" h="2347256">
                    <a:moveTo>
                      <a:pt x="1843846" y="978172"/>
                    </a:moveTo>
                    <a:cubicBezTo>
                      <a:pt x="1827737" y="952859"/>
                      <a:pt x="1802424" y="932148"/>
                      <a:pt x="1774809" y="918340"/>
                    </a:cubicBezTo>
                    <a:cubicBezTo>
                      <a:pt x="1682760" y="870014"/>
                      <a:pt x="1620627" y="777965"/>
                      <a:pt x="1616024" y="674410"/>
                    </a:cubicBezTo>
                    <a:cubicBezTo>
                      <a:pt x="1613723" y="644494"/>
                      <a:pt x="1611422" y="612276"/>
                      <a:pt x="1606819" y="582360"/>
                    </a:cubicBezTo>
                    <a:cubicBezTo>
                      <a:pt x="1567698" y="336128"/>
                      <a:pt x="1411214" y="41571"/>
                      <a:pt x="900341" y="41571"/>
                    </a:cubicBezTo>
                    <a:lnTo>
                      <a:pt x="891136" y="41571"/>
                    </a:lnTo>
                    <a:cubicBezTo>
                      <a:pt x="435492" y="41571"/>
                      <a:pt x="78801" y="345333"/>
                      <a:pt x="44282" y="764158"/>
                    </a:cubicBezTo>
                    <a:cubicBezTo>
                      <a:pt x="30475" y="929846"/>
                      <a:pt x="69596" y="1097836"/>
                      <a:pt x="157043" y="1240513"/>
                    </a:cubicBezTo>
                    <a:cubicBezTo>
                      <a:pt x="299719" y="1468335"/>
                      <a:pt x="315828" y="1751386"/>
                      <a:pt x="200766" y="1993016"/>
                    </a:cubicBezTo>
                    <a:cubicBezTo>
                      <a:pt x="189260" y="2016028"/>
                      <a:pt x="193862" y="2041342"/>
                      <a:pt x="212272" y="2059751"/>
                    </a:cubicBezTo>
                    <a:cubicBezTo>
                      <a:pt x="400973" y="2225440"/>
                      <a:pt x="642603" y="2317490"/>
                      <a:pt x="895738" y="2319791"/>
                    </a:cubicBezTo>
                    <a:cubicBezTo>
                      <a:pt x="971679" y="2319791"/>
                      <a:pt x="1045318" y="2310586"/>
                      <a:pt x="1118958" y="2294477"/>
                    </a:cubicBezTo>
                    <a:cubicBezTo>
                      <a:pt x="1146573" y="2289875"/>
                      <a:pt x="1164983" y="2264561"/>
                      <a:pt x="1164983" y="2239248"/>
                    </a:cubicBezTo>
                    <a:lnTo>
                      <a:pt x="1164983" y="2002221"/>
                    </a:lnTo>
                    <a:cubicBezTo>
                      <a:pt x="1181091" y="2004522"/>
                      <a:pt x="1199501" y="2006823"/>
                      <a:pt x="1215610" y="2009124"/>
                    </a:cubicBezTo>
                    <a:cubicBezTo>
                      <a:pt x="1312261" y="2018329"/>
                      <a:pt x="1411214" y="2013727"/>
                      <a:pt x="1507866" y="1995317"/>
                    </a:cubicBezTo>
                    <a:cubicBezTo>
                      <a:pt x="1618325" y="1974606"/>
                      <a:pt x="1689663" y="1866448"/>
                      <a:pt x="1668952" y="1758290"/>
                    </a:cubicBezTo>
                    <a:cubicBezTo>
                      <a:pt x="1666651" y="1749085"/>
                      <a:pt x="1664350" y="1742181"/>
                      <a:pt x="1662049" y="1732976"/>
                    </a:cubicBezTo>
                    <a:cubicBezTo>
                      <a:pt x="1662049" y="1714567"/>
                      <a:pt x="1664350" y="1696157"/>
                      <a:pt x="1668952" y="1677747"/>
                    </a:cubicBezTo>
                    <a:lnTo>
                      <a:pt x="1675856" y="1650132"/>
                    </a:lnTo>
                    <a:cubicBezTo>
                      <a:pt x="1682760" y="1624819"/>
                      <a:pt x="1678157" y="1594903"/>
                      <a:pt x="1664350" y="1574191"/>
                    </a:cubicBezTo>
                    <a:cubicBezTo>
                      <a:pt x="1650543" y="1551179"/>
                      <a:pt x="1627530" y="1537372"/>
                      <a:pt x="1599915" y="1532769"/>
                    </a:cubicBezTo>
                    <a:cubicBezTo>
                      <a:pt x="1528577" y="1521263"/>
                      <a:pt x="1482553" y="1491347"/>
                      <a:pt x="1461842" y="1445322"/>
                    </a:cubicBezTo>
                    <a:cubicBezTo>
                      <a:pt x="1537782" y="1445322"/>
                      <a:pt x="1613723" y="1436117"/>
                      <a:pt x="1687362" y="1413105"/>
                    </a:cubicBezTo>
                    <a:cubicBezTo>
                      <a:pt x="1712676" y="1403900"/>
                      <a:pt x="1726483" y="1380888"/>
                      <a:pt x="1726483" y="1355574"/>
                    </a:cubicBezTo>
                    <a:lnTo>
                      <a:pt x="1719580" y="1219802"/>
                    </a:lnTo>
                    <a:cubicBezTo>
                      <a:pt x="1761002" y="1203693"/>
                      <a:pt x="1800123" y="1178380"/>
                      <a:pt x="1830039" y="1143861"/>
                    </a:cubicBezTo>
                    <a:cubicBezTo>
                      <a:pt x="1869160" y="1097836"/>
                      <a:pt x="1876063" y="1031101"/>
                      <a:pt x="1843846" y="978172"/>
                    </a:cubicBezTo>
                    <a:close/>
                    <a:moveTo>
                      <a:pt x="1742592" y="1067920"/>
                    </a:moveTo>
                    <a:cubicBezTo>
                      <a:pt x="1714977" y="1095535"/>
                      <a:pt x="1680459" y="1116246"/>
                      <a:pt x="1641338" y="1123150"/>
                    </a:cubicBezTo>
                    <a:cubicBezTo>
                      <a:pt x="1616024" y="1130054"/>
                      <a:pt x="1599915" y="1155367"/>
                      <a:pt x="1599915" y="1180681"/>
                    </a:cubicBezTo>
                    <a:lnTo>
                      <a:pt x="1606819" y="1314152"/>
                    </a:lnTo>
                    <a:cubicBezTo>
                      <a:pt x="1553891" y="1325658"/>
                      <a:pt x="1500963" y="1330261"/>
                      <a:pt x="1445733" y="1327960"/>
                    </a:cubicBezTo>
                    <a:cubicBezTo>
                      <a:pt x="1413516" y="1325658"/>
                      <a:pt x="1381298" y="1341767"/>
                      <a:pt x="1360587" y="1367080"/>
                    </a:cubicBezTo>
                    <a:cubicBezTo>
                      <a:pt x="1339876" y="1394695"/>
                      <a:pt x="1332972" y="1429214"/>
                      <a:pt x="1344479" y="1461431"/>
                    </a:cubicBezTo>
                    <a:cubicBezTo>
                      <a:pt x="1360587" y="1514359"/>
                      <a:pt x="1411214" y="1606409"/>
                      <a:pt x="1558493" y="1638626"/>
                    </a:cubicBezTo>
                    <a:lnTo>
                      <a:pt x="1556192" y="1647831"/>
                    </a:lnTo>
                    <a:cubicBezTo>
                      <a:pt x="1546987" y="1684651"/>
                      <a:pt x="1544686" y="1721470"/>
                      <a:pt x="1551590" y="1758290"/>
                    </a:cubicBezTo>
                    <a:cubicBezTo>
                      <a:pt x="1551590" y="1760591"/>
                      <a:pt x="1553891" y="1762893"/>
                      <a:pt x="1553891" y="1765194"/>
                    </a:cubicBezTo>
                    <a:cubicBezTo>
                      <a:pt x="1563096" y="1790507"/>
                      <a:pt x="1560795" y="1815821"/>
                      <a:pt x="1546987" y="1838833"/>
                    </a:cubicBezTo>
                    <a:cubicBezTo>
                      <a:pt x="1535481" y="1861845"/>
                      <a:pt x="1512469" y="1877954"/>
                      <a:pt x="1487155" y="1882557"/>
                    </a:cubicBezTo>
                    <a:cubicBezTo>
                      <a:pt x="1402009" y="1898665"/>
                      <a:pt x="1312261" y="1900966"/>
                      <a:pt x="1224815" y="1894063"/>
                    </a:cubicBezTo>
                    <a:cubicBezTo>
                      <a:pt x="1137368" y="1887159"/>
                      <a:pt x="1054523" y="1864147"/>
                      <a:pt x="976281" y="1822725"/>
                    </a:cubicBezTo>
                    <a:cubicBezTo>
                      <a:pt x="927956" y="1799712"/>
                      <a:pt x="886533" y="1762893"/>
                      <a:pt x="854316" y="1719169"/>
                    </a:cubicBezTo>
                    <a:cubicBezTo>
                      <a:pt x="835906" y="1691554"/>
                      <a:pt x="801388" y="1684651"/>
                      <a:pt x="773773" y="1703060"/>
                    </a:cubicBezTo>
                    <a:cubicBezTo>
                      <a:pt x="746158" y="1721470"/>
                      <a:pt x="739255" y="1755989"/>
                      <a:pt x="757664" y="1783604"/>
                    </a:cubicBezTo>
                    <a:cubicBezTo>
                      <a:pt x="799087" y="1843436"/>
                      <a:pt x="856617" y="1891762"/>
                      <a:pt x="921052" y="1926280"/>
                    </a:cubicBezTo>
                    <a:cubicBezTo>
                      <a:pt x="962474" y="1949292"/>
                      <a:pt x="1003896" y="1965401"/>
                      <a:pt x="1047620" y="1979208"/>
                    </a:cubicBezTo>
                    <a:lnTo>
                      <a:pt x="1047620" y="2193223"/>
                    </a:lnTo>
                    <a:cubicBezTo>
                      <a:pt x="684025" y="2255356"/>
                      <a:pt x="410178" y="2073559"/>
                      <a:pt x="322732" y="2002221"/>
                    </a:cubicBezTo>
                    <a:cubicBezTo>
                      <a:pt x="433191" y="1732976"/>
                      <a:pt x="407877" y="1426913"/>
                      <a:pt x="253695" y="1180681"/>
                    </a:cubicBezTo>
                    <a:cubicBezTo>
                      <a:pt x="180055" y="1058715"/>
                      <a:pt x="147838" y="916039"/>
                      <a:pt x="159344" y="773363"/>
                    </a:cubicBezTo>
                    <a:cubicBezTo>
                      <a:pt x="189260" y="416672"/>
                      <a:pt x="495324" y="156632"/>
                      <a:pt x="891136" y="156632"/>
                    </a:cubicBezTo>
                    <a:lnTo>
                      <a:pt x="900341" y="156632"/>
                    </a:lnTo>
                    <a:cubicBezTo>
                      <a:pt x="1250128" y="156632"/>
                      <a:pt x="1445733" y="301610"/>
                      <a:pt x="1494059" y="600770"/>
                    </a:cubicBezTo>
                    <a:cubicBezTo>
                      <a:pt x="1498661" y="628385"/>
                      <a:pt x="1500963" y="653698"/>
                      <a:pt x="1500963" y="681313"/>
                    </a:cubicBezTo>
                    <a:cubicBezTo>
                      <a:pt x="1507866" y="826291"/>
                      <a:pt x="1590711" y="955160"/>
                      <a:pt x="1719580" y="1021896"/>
                    </a:cubicBezTo>
                    <a:cubicBezTo>
                      <a:pt x="1728785" y="1026498"/>
                      <a:pt x="1737989" y="1031101"/>
                      <a:pt x="1744893" y="1038004"/>
                    </a:cubicBezTo>
                    <a:cubicBezTo>
                      <a:pt x="1751797" y="1047209"/>
                      <a:pt x="1749495" y="1058715"/>
                      <a:pt x="1742592" y="1067920"/>
                    </a:cubicBezTo>
                    <a:close/>
                  </a:path>
                </a:pathLst>
              </a:custGeom>
              <a:solidFill>
                <a:schemeClr val="tx2"/>
              </a:solidFill>
              <a:ln w="22942" cap="flat">
                <a:noFill/>
                <a:prstDash val="solid"/>
                <a:miter/>
              </a:ln>
            </p:spPr>
            <p:txBody>
              <a:bodyPr rtlCol="0" anchor="ctr"/>
              <a:lstStyle/>
              <a:p>
                <a:endParaRPr lang="en-GB"/>
              </a:p>
            </p:txBody>
          </p:sp>
        </p:grpSp>
        <p:grpSp>
          <p:nvGrpSpPr>
            <p:cNvPr id="9" name="Graphic 19">
              <a:extLst>
                <a:ext uri="{FF2B5EF4-FFF2-40B4-BE49-F238E27FC236}">
                  <a16:creationId xmlns:a16="http://schemas.microsoft.com/office/drawing/2014/main" id="{CD4828DF-B831-48DE-897E-C3B6F23794B1}"/>
                </a:ext>
              </a:extLst>
            </p:cNvPr>
            <p:cNvGrpSpPr/>
            <p:nvPr/>
          </p:nvGrpSpPr>
          <p:grpSpPr>
            <a:xfrm>
              <a:off x="1109616" y="4683120"/>
              <a:ext cx="882828" cy="969005"/>
              <a:chOff x="6148659" y="2377189"/>
              <a:chExt cx="2140146" cy="2278220"/>
            </a:xfrm>
          </p:grpSpPr>
          <p:sp>
            <p:nvSpPr>
              <p:cNvPr id="10" name="Freeform: Shape 9">
                <a:extLst>
                  <a:ext uri="{FF2B5EF4-FFF2-40B4-BE49-F238E27FC236}">
                    <a16:creationId xmlns:a16="http://schemas.microsoft.com/office/drawing/2014/main" id="{5354FE7D-3198-46E2-9DB7-B8D165067E00}"/>
                  </a:ext>
                </a:extLst>
              </p:cNvPr>
              <p:cNvSpPr/>
              <p:nvPr/>
            </p:nvSpPr>
            <p:spPr>
              <a:xfrm>
                <a:off x="7977290" y="3795573"/>
                <a:ext cx="345185" cy="207111"/>
              </a:xfrm>
              <a:custGeom>
                <a:avLst/>
                <a:gdLst>
                  <a:gd name="connsiteX0" fmla="*/ 253984 w 345184"/>
                  <a:gd name="connsiteY0" fmla="*/ 185575 h 207110"/>
                  <a:gd name="connsiteX1" fmla="*/ 316117 w 345184"/>
                  <a:gd name="connsiteY1" fmla="*/ 132647 h 207110"/>
                  <a:gd name="connsiteX2" fmla="*/ 263189 w 345184"/>
                  <a:gd name="connsiteY2" fmla="*/ 70513 h 207110"/>
                  <a:gd name="connsiteX3" fmla="*/ 109006 w 345184"/>
                  <a:gd name="connsiteY3" fmla="*/ 42898 h 207110"/>
                  <a:gd name="connsiteX4" fmla="*/ 42271 w 345184"/>
                  <a:gd name="connsiteY4" fmla="*/ 88923 h 207110"/>
                  <a:gd name="connsiteX5" fmla="*/ 88295 w 345184"/>
                  <a:gd name="connsiteY5" fmla="*/ 155659 h 207110"/>
                  <a:gd name="connsiteX6" fmla="*/ 242478 w 345184"/>
                  <a:gd name="connsiteY6" fmla="*/ 183274 h 207110"/>
                  <a:gd name="connsiteX7" fmla="*/ 253984 w 345184"/>
                  <a:gd name="connsiteY7" fmla="*/ 185575 h 20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184" h="207110">
                    <a:moveTo>
                      <a:pt x="253984" y="185575"/>
                    </a:moveTo>
                    <a:cubicBezTo>
                      <a:pt x="286201" y="187876"/>
                      <a:pt x="313816" y="164864"/>
                      <a:pt x="316117" y="132647"/>
                    </a:cubicBezTo>
                    <a:cubicBezTo>
                      <a:pt x="318418" y="100429"/>
                      <a:pt x="295406" y="72815"/>
                      <a:pt x="263189" y="70513"/>
                    </a:cubicBezTo>
                    <a:lnTo>
                      <a:pt x="109006" y="42898"/>
                    </a:lnTo>
                    <a:cubicBezTo>
                      <a:pt x="76789" y="35995"/>
                      <a:pt x="46873" y="56706"/>
                      <a:pt x="42271" y="88923"/>
                    </a:cubicBezTo>
                    <a:cubicBezTo>
                      <a:pt x="37668" y="121140"/>
                      <a:pt x="56078" y="151056"/>
                      <a:pt x="88295" y="155659"/>
                    </a:cubicBezTo>
                    <a:lnTo>
                      <a:pt x="242478" y="183274"/>
                    </a:lnTo>
                    <a:cubicBezTo>
                      <a:pt x="247080" y="185575"/>
                      <a:pt x="251683" y="185575"/>
                      <a:pt x="253984" y="185575"/>
                    </a:cubicBezTo>
                    <a:close/>
                  </a:path>
                </a:pathLst>
              </a:custGeom>
              <a:solidFill>
                <a:schemeClr val="accent1"/>
              </a:solidFill>
              <a:ln w="2294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846B29C-D812-42C1-BDDE-231B39379A8B}"/>
                  </a:ext>
                </a:extLst>
              </p:cNvPr>
              <p:cNvSpPr/>
              <p:nvPr/>
            </p:nvSpPr>
            <p:spPr>
              <a:xfrm>
                <a:off x="7851591" y="3973723"/>
                <a:ext cx="253136" cy="299160"/>
              </a:xfrm>
              <a:custGeom>
                <a:avLst/>
                <a:gdLst>
                  <a:gd name="connsiteX0" fmla="*/ 121945 w 253135"/>
                  <a:gd name="connsiteY0" fmla="*/ 246753 h 299160"/>
                  <a:gd name="connsiteX1" fmla="*/ 202489 w 253135"/>
                  <a:gd name="connsiteY1" fmla="*/ 258259 h 299160"/>
                  <a:gd name="connsiteX2" fmla="*/ 220898 w 253135"/>
                  <a:gd name="connsiteY2" fmla="*/ 189222 h 299160"/>
                  <a:gd name="connsiteX3" fmla="*/ 147259 w 253135"/>
                  <a:gd name="connsiteY3" fmla="*/ 69558 h 299160"/>
                  <a:gd name="connsiteX4" fmla="*/ 69017 w 253135"/>
                  <a:gd name="connsiteY4" fmla="*/ 51149 h 299160"/>
                  <a:gd name="connsiteX5" fmla="*/ 50607 w 253135"/>
                  <a:gd name="connsiteY5" fmla="*/ 129390 h 299160"/>
                  <a:gd name="connsiteX6" fmla="*/ 121945 w 253135"/>
                  <a:gd name="connsiteY6" fmla="*/ 246753 h 2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35" h="299160">
                    <a:moveTo>
                      <a:pt x="121945" y="246753"/>
                    </a:moveTo>
                    <a:cubicBezTo>
                      <a:pt x="140355" y="272067"/>
                      <a:pt x="177175" y="276669"/>
                      <a:pt x="202489" y="258259"/>
                    </a:cubicBezTo>
                    <a:cubicBezTo>
                      <a:pt x="223199" y="242151"/>
                      <a:pt x="230103" y="212235"/>
                      <a:pt x="220898" y="189222"/>
                    </a:cubicBezTo>
                    <a:lnTo>
                      <a:pt x="147259" y="69558"/>
                    </a:lnTo>
                    <a:cubicBezTo>
                      <a:pt x="131150" y="41944"/>
                      <a:pt x="94330" y="32739"/>
                      <a:pt x="69017" y="51149"/>
                    </a:cubicBezTo>
                    <a:cubicBezTo>
                      <a:pt x="43703" y="69558"/>
                      <a:pt x="32197" y="104077"/>
                      <a:pt x="50607" y="129390"/>
                    </a:cubicBezTo>
                    <a:lnTo>
                      <a:pt x="121945" y="246753"/>
                    </a:lnTo>
                    <a:close/>
                  </a:path>
                </a:pathLst>
              </a:custGeom>
              <a:solidFill>
                <a:schemeClr val="accent1"/>
              </a:solidFill>
              <a:ln w="2294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E29D6AA-6152-42A0-8185-5D9158F9D7D8}"/>
                  </a:ext>
                </a:extLst>
              </p:cNvPr>
              <p:cNvSpPr/>
              <p:nvPr/>
            </p:nvSpPr>
            <p:spPr>
              <a:xfrm>
                <a:off x="7928983" y="3504953"/>
                <a:ext cx="299160" cy="276148"/>
              </a:xfrm>
              <a:custGeom>
                <a:avLst/>
                <a:gdLst>
                  <a:gd name="connsiteX0" fmla="*/ 99783 w 299160"/>
                  <a:gd name="connsiteY0" fmla="*/ 241470 h 276147"/>
                  <a:gd name="connsiteX1" fmla="*/ 134301 w 299160"/>
                  <a:gd name="connsiteY1" fmla="*/ 229963 h 276147"/>
                  <a:gd name="connsiteX2" fmla="*/ 244761 w 299160"/>
                  <a:gd name="connsiteY2" fmla="*/ 144818 h 276147"/>
                  <a:gd name="connsiteX3" fmla="*/ 256267 w 299160"/>
                  <a:gd name="connsiteY3" fmla="*/ 64275 h 276147"/>
                  <a:gd name="connsiteX4" fmla="*/ 175724 w 299160"/>
                  <a:gd name="connsiteY4" fmla="*/ 52768 h 276147"/>
                  <a:gd name="connsiteX5" fmla="*/ 175724 w 299160"/>
                  <a:gd name="connsiteY5" fmla="*/ 52768 h 276147"/>
                  <a:gd name="connsiteX6" fmla="*/ 65264 w 299160"/>
                  <a:gd name="connsiteY6" fmla="*/ 137914 h 276147"/>
                  <a:gd name="connsiteX7" fmla="*/ 53758 w 299160"/>
                  <a:gd name="connsiteY7" fmla="*/ 218457 h 276147"/>
                  <a:gd name="connsiteX8" fmla="*/ 99783 w 299160"/>
                  <a:gd name="connsiteY8" fmla="*/ 241470 h 27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0" h="276147">
                    <a:moveTo>
                      <a:pt x="99783" y="241470"/>
                    </a:moveTo>
                    <a:cubicBezTo>
                      <a:pt x="113590" y="241470"/>
                      <a:pt x="125097" y="236867"/>
                      <a:pt x="134301" y="229963"/>
                    </a:cubicBezTo>
                    <a:lnTo>
                      <a:pt x="244761" y="144818"/>
                    </a:lnTo>
                    <a:cubicBezTo>
                      <a:pt x="270074" y="126408"/>
                      <a:pt x="274677" y="89588"/>
                      <a:pt x="256267" y="64275"/>
                    </a:cubicBezTo>
                    <a:cubicBezTo>
                      <a:pt x="237857" y="38961"/>
                      <a:pt x="201037" y="34359"/>
                      <a:pt x="175724" y="52768"/>
                    </a:cubicBezTo>
                    <a:lnTo>
                      <a:pt x="175724" y="52768"/>
                    </a:lnTo>
                    <a:lnTo>
                      <a:pt x="65264" y="137914"/>
                    </a:lnTo>
                    <a:cubicBezTo>
                      <a:pt x="39951" y="156324"/>
                      <a:pt x="33047" y="193144"/>
                      <a:pt x="53758" y="218457"/>
                    </a:cubicBezTo>
                    <a:cubicBezTo>
                      <a:pt x="62963" y="232265"/>
                      <a:pt x="81373" y="241470"/>
                      <a:pt x="99783" y="241470"/>
                    </a:cubicBezTo>
                    <a:close/>
                  </a:path>
                </a:pathLst>
              </a:custGeom>
              <a:solidFill>
                <a:schemeClr val="accent1"/>
              </a:solidFill>
              <a:ln w="22942"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0A60A57-67E1-4437-B7A2-CE0420C2D2CB}"/>
                  </a:ext>
                </a:extLst>
              </p:cNvPr>
              <p:cNvSpPr/>
              <p:nvPr/>
            </p:nvSpPr>
            <p:spPr>
              <a:xfrm>
                <a:off x="6106678" y="2335618"/>
                <a:ext cx="1887010" cy="2347257"/>
              </a:xfrm>
              <a:custGeom>
                <a:avLst/>
                <a:gdLst>
                  <a:gd name="connsiteX0" fmla="*/ 1843846 w 1887010"/>
                  <a:gd name="connsiteY0" fmla="*/ 978172 h 2347256"/>
                  <a:gd name="connsiteX1" fmla="*/ 1774809 w 1887010"/>
                  <a:gd name="connsiteY1" fmla="*/ 918340 h 2347256"/>
                  <a:gd name="connsiteX2" fmla="*/ 1616024 w 1887010"/>
                  <a:gd name="connsiteY2" fmla="*/ 674410 h 2347256"/>
                  <a:gd name="connsiteX3" fmla="*/ 1606819 w 1887010"/>
                  <a:gd name="connsiteY3" fmla="*/ 582360 h 2347256"/>
                  <a:gd name="connsiteX4" fmla="*/ 900341 w 1887010"/>
                  <a:gd name="connsiteY4" fmla="*/ 41571 h 2347256"/>
                  <a:gd name="connsiteX5" fmla="*/ 891136 w 1887010"/>
                  <a:gd name="connsiteY5" fmla="*/ 41571 h 2347256"/>
                  <a:gd name="connsiteX6" fmla="*/ 44282 w 1887010"/>
                  <a:gd name="connsiteY6" fmla="*/ 764158 h 2347256"/>
                  <a:gd name="connsiteX7" fmla="*/ 157043 w 1887010"/>
                  <a:gd name="connsiteY7" fmla="*/ 1240513 h 2347256"/>
                  <a:gd name="connsiteX8" fmla="*/ 200766 w 1887010"/>
                  <a:gd name="connsiteY8" fmla="*/ 1993016 h 2347256"/>
                  <a:gd name="connsiteX9" fmla="*/ 212272 w 1887010"/>
                  <a:gd name="connsiteY9" fmla="*/ 2059751 h 2347256"/>
                  <a:gd name="connsiteX10" fmla="*/ 895738 w 1887010"/>
                  <a:gd name="connsiteY10" fmla="*/ 2319791 h 2347256"/>
                  <a:gd name="connsiteX11" fmla="*/ 1118958 w 1887010"/>
                  <a:gd name="connsiteY11" fmla="*/ 2294477 h 2347256"/>
                  <a:gd name="connsiteX12" fmla="*/ 1164983 w 1887010"/>
                  <a:gd name="connsiteY12" fmla="*/ 2239248 h 2347256"/>
                  <a:gd name="connsiteX13" fmla="*/ 1164983 w 1887010"/>
                  <a:gd name="connsiteY13" fmla="*/ 2002221 h 2347256"/>
                  <a:gd name="connsiteX14" fmla="*/ 1215610 w 1887010"/>
                  <a:gd name="connsiteY14" fmla="*/ 2009124 h 2347256"/>
                  <a:gd name="connsiteX15" fmla="*/ 1507866 w 1887010"/>
                  <a:gd name="connsiteY15" fmla="*/ 1995317 h 2347256"/>
                  <a:gd name="connsiteX16" fmla="*/ 1668952 w 1887010"/>
                  <a:gd name="connsiteY16" fmla="*/ 1758290 h 2347256"/>
                  <a:gd name="connsiteX17" fmla="*/ 1662049 w 1887010"/>
                  <a:gd name="connsiteY17" fmla="*/ 1732976 h 2347256"/>
                  <a:gd name="connsiteX18" fmla="*/ 1668952 w 1887010"/>
                  <a:gd name="connsiteY18" fmla="*/ 1677747 h 2347256"/>
                  <a:gd name="connsiteX19" fmla="*/ 1675856 w 1887010"/>
                  <a:gd name="connsiteY19" fmla="*/ 1650132 h 2347256"/>
                  <a:gd name="connsiteX20" fmla="*/ 1664350 w 1887010"/>
                  <a:gd name="connsiteY20" fmla="*/ 1574191 h 2347256"/>
                  <a:gd name="connsiteX21" fmla="*/ 1599915 w 1887010"/>
                  <a:gd name="connsiteY21" fmla="*/ 1532769 h 2347256"/>
                  <a:gd name="connsiteX22" fmla="*/ 1461842 w 1887010"/>
                  <a:gd name="connsiteY22" fmla="*/ 1445322 h 2347256"/>
                  <a:gd name="connsiteX23" fmla="*/ 1687362 w 1887010"/>
                  <a:gd name="connsiteY23" fmla="*/ 1413105 h 2347256"/>
                  <a:gd name="connsiteX24" fmla="*/ 1726483 w 1887010"/>
                  <a:gd name="connsiteY24" fmla="*/ 1355574 h 2347256"/>
                  <a:gd name="connsiteX25" fmla="*/ 1719580 w 1887010"/>
                  <a:gd name="connsiteY25" fmla="*/ 1219802 h 2347256"/>
                  <a:gd name="connsiteX26" fmla="*/ 1830039 w 1887010"/>
                  <a:gd name="connsiteY26" fmla="*/ 1143861 h 2347256"/>
                  <a:gd name="connsiteX27" fmla="*/ 1843846 w 1887010"/>
                  <a:gd name="connsiteY27" fmla="*/ 978172 h 2347256"/>
                  <a:gd name="connsiteX28" fmla="*/ 1742592 w 1887010"/>
                  <a:gd name="connsiteY28" fmla="*/ 1067920 h 2347256"/>
                  <a:gd name="connsiteX29" fmla="*/ 1641338 w 1887010"/>
                  <a:gd name="connsiteY29" fmla="*/ 1123150 h 2347256"/>
                  <a:gd name="connsiteX30" fmla="*/ 1599915 w 1887010"/>
                  <a:gd name="connsiteY30" fmla="*/ 1180681 h 2347256"/>
                  <a:gd name="connsiteX31" fmla="*/ 1606819 w 1887010"/>
                  <a:gd name="connsiteY31" fmla="*/ 1314152 h 2347256"/>
                  <a:gd name="connsiteX32" fmla="*/ 1445733 w 1887010"/>
                  <a:gd name="connsiteY32" fmla="*/ 1327960 h 2347256"/>
                  <a:gd name="connsiteX33" fmla="*/ 1360587 w 1887010"/>
                  <a:gd name="connsiteY33" fmla="*/ 1367080 h 2347256"/>
                  <a:gd name="connsiteX34" fmla="*/ 1344479 w 1887010"/>
                  <a:gd name="connsiteY34" fmla="*/ 1461431 h 2347256"/>
                  <a:gd name="connsiteX35" fmla="*/ 1558493 w 1887010"/>
                  <a:gd name="connsiteY35" fmla="*/ 1638626 h 2347256"/>
                  <a:gd name="connsiteX36" fmla="*/ 1556192 w 1887010"/>
                  <a:gd name="connsiteY36" fmla="*/ 1647831 h 2347256"/>
                  <a:gd name="connsiteX37" fmla="*/ 1551590 w 1887010"/>
                  <a:gd name="connsiteY37" fmla="*/ 1758290 h 2347256"/>
                  <a:gd name="connsiteX38" fmla="*/ 1553891 w 1887010"/>
                  <a:gd name="connsiteY38" fmla="*/ 1765194 h 2347256"/>
                  <a:gd name="connsiteX39" fmla="*/ 1546987 w 1887010"/>
                  <a:gd name="connsiteY39" fmla="*/ 1838833 h 2347256"/>
                  <a:gd name="connsiteX40" fmla="*/ 1487155 w 1887010"/>
                  <a:gd name="connsiteY40" fmla="*/ 1882557 h 2347256"/>
                  <a:gd name="connsiteX41" fmla="*/ 1224815 w 1887010"/>
                  <a:gd name="connsiteY41" fmla="*/ 1894063 h 2347256"/>
                  <a:gd name="connsiteX42" fmla="*/ 976281 w 1887010"/>
                  <a:gd name="connsiteY42" fmla="*/ 1822725 h 2347256"/>
                  <a:gd name="connsiteX43" fmla="*/ 854316 w 1887010"/>
                  <a:gd name="connsiteY43" fmla="*/ 1719169 h 2347256"/>
                  <a:gd name="connsiteX44" fmla="*/ 773773 w 1887010"/>
                  <a:gd name="connsiteY44" fmla="*/ 1703060 h 2347256"/>
                  <a:gd name="connsiteX45" fmla="*/ 757664 w 1887010"/>
                  <a:gd name="connsiteY45" fmla="*/ 1783604 h 2347256"/>
                  <a:gd name="connsiteX46" fmla="*/ 921052 w 1887010"/>
                  <a:gd name="connsiteY46" fmla="*/ 1926280 h 2347256"/>
                  <a:gd name="connsiteX47" fmla="*/ 1047620 w 1887010"/>
                  <a:gd name="connsiteY47" fmla="*/ 1979208 h 2347256"/>
                  <a:gd name="connsiteX48" fmla="*/ 1047620 w 1887010"/>
                  <a:gd name="connsiteY48" fmla="*/ 2193223 h 2347256"/>
                  <a:gd name="connsiteX49" fmla="*/ 322732 w 1887010"/>
                  <a:gd name="connsiteY49" fmla="*/ 2002221 h 2347256"/>
                  <a:gd name="connsiteX50" fmla="*/ 253695 w 1887010"/>
                  <a:gd name="connsiteY50" fmla="*/ 1180681 h 2347256"/>
                  <a:gd name="connsiteX51" fmla="*/ 159344 w 1887010"/>
                  <a:gd name="connsiteY51" fmla="*/ 773363 h 2347256"/>
                  <a:gd name="connsiteX52" fmla="*/ 891136 w 1887010"/>
                  <a:gd name="connsiteY52" fmla="*/ 156632 h 2347256"/>
                  <a:gd name="connsiteX53" fmla="*/ 900341 w 1887010"/>
                  <a:gd name="connsiteY53" fmla="*/ 156632 h 2347256"/>
                  <a:gd name="connsiteX54" fmla="*/ 1494059 w 1887010"/>
                  <a:gd name="connsiteY54" fmla="*/ 600770 h 2347256"/>
                  <a:gd name="connsiteX55" fmla="*/ 1500963 w 1887010"/>
                  <a:gd name="connsiteY55" fmla="*/ 681313 h 2347256"/>
                  <a:gd name="connsiteX56" fmla="*/ 1719580 w 1887010"/>
                  <a:gd name="connsiteY56" fmla="*/ 1021896 h 2347256"/>
                  <a:gd name="connsiteX57" fmla="*/ 1744893 w 1887010"/>
                  <a:gd name="connsiteY57" fmla="*/ 1038004 h 2347256"/>
                  <a:gd name="connsiteX58" fmla="*/ 1742592 w 1887010"/>
                  <a:gd name="connsiteY58" fmla="*/ 1067920 h 23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87010" h="2347256">
                    <a:moveTo>
                      <a:pt x="1843846" y="978172"/>
                    </a:moveTo>
                    <a:cubicBezTo>
                      <a:pt x="1827737" y="952859"/>
                      <a:pt x="1802424" y="932148"/>
                      <a:pt x="1774809" y="918340"/>
                    </a:cubicBezTo>
                    <a:cubicBezTo>
                      <a:pt x="1682760" y="870014"/>
                      <a:pt x="1620627" y="777965"/>
                      <a:pt x="1616024" y="674410"/>
                    </a:cubicBezTo>
                    <a:cubicBezTo>
                      <a:pt x="1613723" y="644494"/>
                      <a:pt x="1611422" y="612276"/>
                      <a:pt x="1606819" y="582360"/>
                    </a:cubicBezTo>
                    <a:cubicBezTo>
                      <a:pt x="1567698" y="336128"/>
                      <a:pt x="1411214" y="41571"/>
                      <a:pt x="900341" y="41571"/>
                    </a:cubicBezTo>
                    <a:lnTo>
                      <a:pt x="891136" y="41571"/>
                    </a:lnTo>
                    <a:cubicBezTo>
                      <a:pt x="435492" y="41571"/>
                      <a:pt x="78801" y="345333"/>
                      <a:pt x="44282" y="764158"/>
                    </a:cubicBezTo>
                    <a:cubicBezTo>
                      <a:pt x="30475" y="929846"/>
                      <a:pt x="69596" y="1097836"/>
                      <a:pt x="157043" y="1240513"/>
                    </a:cubicBezTo>
                    <a:cubicBezTo>
                      <a:pt x="299719" y="1468335"/>
                      <a:pt x="315828" y="1751386"/>
                      <a:pt x="200766" y="1993016"/>
                    </a:cubicBezTo>
                    <a:cubicBezTo>
                      <a:pt x="189260" y="2016028"/>
                      <a:pt x="193862" y="2041342"/>
                      <a:pt x="212272" y="2059751"/>
                    </a:cubicBezTo>
                    <a:cubicBezTo>
                      <a:pt x="400973" y="2225440"/>
                      <a:pt x="642603" y="2317490"/>
                      <a:pt x="895738" y="2319791"/>
                    </a:cubicBezTo>
                    <a:cubicBezTo>
                      <a:pt x="971679" y="2319791"/>
                      <a:pt x="1045318" y="2310586"/>
                      <a:pt x="1118958" y="2294477"/>
                    </a:cubicBezTo>
                    <a:cubicBezTo>
                      <a:pt x="1146573" y="2289875"/>
                      <a:pt x="1164983" y="2264561"/>
                      <a:pt x="1164983" y="2239248"/>
                    </a:cubicBezTo>
                    <a:lnTo>
                      <a:pt x="1164983" y="2002221"/>
                    </a:lnTo>
                    <a:cubicBezTo>
                      <a:pt x="1181091" y="2004522"/>
                      <a:pt x="1199501" y="2006823"/>
                      <a:pt x="1215610" y="2009124"/>
                    </a:cubicBezTo>
                    <a:cubicBezTo>
                      <a:pt x="1312261" y="2018329"/>
                      <a:pt x="1411214" y="2013727"/>
                      <a:pt x="1507866" y="1995317"/>
                    </a:cubicBezTo>
                    <a:cubicBezTo>
                      <a:pt x="1618325" y="1974606"/>
                      <a:pt x="1689663" y="1866448"/>
                      <a:pt x="1668952" y="1758290"/>
                    </a:cubicBezTo>
                    <a:cubicBezTo>
                      <a:pt x="1666651" y="1749085"/>
                      <a:pt x="1664350" y="1742181"/>
                      <a:pt x="1662049" y="1732976"/>
                    </a:cubicBezTo>
                    <a:cubicBezTo>
                      <a:pt x="1662049" y="1714567"/>
                      <a:pt x="1664350" y="1696157"/>
                      <a:pt x="1668952" y="1677747"/>
                    </a:cubicBezTo>
                    <a:lnTo>
                      <a:pt x="1675856" y="1650132"/>
                    </a:lnTo>
                    <a:cubicBezTo>
                      <a:pt x="1682760" y="1624819"/>
                      <a:pt x="1678157" y="1594903"/>
                      <a:pt x="1664350" y="1574191"/>
                    </a:cubicBezTo>
                    <a:cubicBezTo>
                      <a:pt x="1650543" y="1551179"/>
                      <a:pt x="1627530" y="1537372"/>
                      <a:pt x="1599915" y="1532769"/>
                    </a:cubicBezTo>
                    <a:cubicBezTo>
                      <a:pt x="1528577" y="1521263"/>
                      <a:pt x="1482553" y="1491347"/>
                      <a:pt x="1461842" y="1445322"/>
                    </a:cubicBezTo>
                    <a:cubicBezTo>
                      <a:pt x="1537782" y="1445322"/>
                      <a:pt x="1613723" y="1436117"/>
                      <a:pt x="1687362" y="1413105"/>
                    </a:cubicBezTo>
                    <a:cubicBezTo>
                      <a:pt x="1712676" y="1403900"/>
                      <a:pt x="1726483" y="1380888"/>
                      <a:pt x="1726483" y="1355574"/>
                    </a:cubicBezTo>
                    <a:lnTo>
                      <a:pt x="1719580" y="1219802"/>
                    </a:lnTo>
                    <a:cubicBezTo>
                      <a:pt x="1761002" y="1203693"/>
                      <a:pt x="1800123" y="1178380"/>
                      <a:pt x="1830039" y="1143861"/>
                    </a:cubicBezTo>
                    <a:cubicBezTo>
                      <a:pt x="1869160" y="1097836"/>
                      <a:pt x="1876063" y="1031101"/>
                      <a:pt x="1843846" y="978172"/>
                    </a:cubicBezTo>
                    <a:close/>
                    <a:moveTo>
                      <a:pt x="1742592" y="1067920"/>
                    </a:moveTo>
                    <a:cubicBezTo>
                      <a:pt x="1714977" y="1095535"/>
                      <a:pt x="1680459" y="1116246"/>
                      <a:pt x="1641338" y="1123150"/>
                    </a:cubicBezTo>
                    <a:cubicBezTo>
                      <a:pt x="1616024" y="1130054"/>
                      <a:pt x="1599915" y="1155367"/>
                      <a:pt x="1599915" y="1180681"/>
                    </a:cubicBezTo>
                    <a:lnTo>
                      <a:pt x="1606819" y="1314152"/>
                    </a:lnTo>
                    <a:cubicBezTo>
                      <a:pt x="1553891" y="1325658"/>
                      <a:pt x="1500963" y="1330261"/>
                      <a:pt x="1445733" y="1327960"/>
                    </a:cubicBezTo>
                    <a:cubicBezTo>
                      <a:pt x="1413516" y="1325658"/>
                      <a:pt x="1381298" y="1341767"/>
                      <a:pt x="1360587" y="1367080"/>
                    </a:cubicBezTo>
                    <a:cubicBezTo>
                      <a:pt x="1339876" y="1394695"/>
                      <a:pt x="1332972" y="1429214"/>
                      <a:pt x="1344479" y="1461431"/>
                    </a:cubicBezTo>
                    <a:cubicBezTo>
                      <a:pt x="1360587" y="1514359"/>
                      <a:pt x="1411214" y="1606409"/>
                      <a:pt x="1558493" y="1638626"/>
                    </a:cubicBezTo>
                    <a:lnTo>
                      <a:pt x="1556192" y="1647831"/>
                    </a:lnTo>
                    <a:cubicBezTo>
                      <a:pt x="1546987" y="1684651"/>
                      <a:pt x="1544686" y="1721470"/>
                      <a:pt x="1551590" y="1758290"/>
                    </a:cubicBezTo>
                    <a:cubicBezTo>
                      <a:pt x="1551590" y="1760591"/>
                      <a:pt x="1553891" y="1762893"/>
                      <a:pt x="1553891" y="1765194"/>
                    </a:cubicBezTo>
                    <a:cubicBezTo>
                      <a:pt x="1563096" y="1790507"/>
                      <a:pt x="1560795" y="1815821"/>
                      <a:pt x="1546987" y="1838833"/>
                    </a:cubicBezTo>
                    <a:cubicBezTo>
                      <a:pt x="1535481" y="1861845"/>
                      <a:pt x="1512469" y="1877954"/>
                      <a:pt x="1487155" y="1882557"/>
                    </a:cubicBezTo>
                    <a:cubicBezTo>
                      <a:pt x="1402009" y="1898665"/>
                      <a:pt x="1312261" y="1900966"/>
                      <a:pt x="1224815" y="1894063"/>
                    </a:cubicBezTo>
                    <a:cubicBezTo>
                      <a:pt x="1137368" y="1887159"/>
                      <a:pt x="1054523" y="1864147"/>
                      <a:pt x="976281" y="1822725"/>
                    </a:cubicBezTo>
                    <a:cubicBezTo>
                      <a:pt x="927956" y="1799712"/>
                      <a:pt x="886533" y="1762893"/>
                      <a:pt x="854316" y="1719169"/>
                    </a:cubicBezTo>
                    <a:cubicBezTo>
                      <a:pt x="835906" y="1691554"/>
                      <a:pt x="801388" y="1684651"/>
                      <a:pt x="773773" y="1703060"/>
                    </a:cubicBezTo>
                    <a:cubicBezTo>
                      <a:pt x="746158" y="1721470"/>
                      <a:pt x="739255" y="1755989"/>
                      <a:pt x="757664" y="1783604"/>
                    </a:cubicBezTo>
                    <a:cubicBezTo>
                      <a:pt x="799087" y="1843436"/>
                      <a:pt x="856617" y="1891762"/>
                      <a:pt x="921052" y="1926280"/>
                    </a:cubicBezTo>
                    <a:cubicBezTo>
                      <a:pt x="962474" y="1949292"/>
                      <a:pt x="1003896" y="1965401"/>
                      <a:pt x="1047620" y="1979208"/>
                    </a:cubicBezTo>
                    <a:lnTo>
                      <a:pt x="1047620" y="2193223"/>
                    </a:lnTo>
                    <a:cubicBezTo>
                      <a:pt x="684025" y="2255356"/>
                      <a:pt x="410178" y="2073559"/>
                      <a:pt x="322732" y="2002221"/>
                    </a:cubicBezTo>
                    <a:cubicBezTo>
                      <a:pt x="433191" y="1732976"/>
                      <a:pt x="407877" y="1426913"/>
                      <a:pt x="253695" y="1180681"/>
                    </a:cubicBezTo>
                    <a:cubicBezTo>
                      <a:pt x="180055" y="1058715"/>
                      <a:pt x="147838" y="916039"/>
                      <a:pt x="159344" y="773363"/>
                    </a:cubicBezTo>
                    <a:cubicBezTo>
                      <a:pt x="189260" y="416672"/>
                      <a:pt x="495324" y="156632"/>
                      <a:pt x="891136" y="156632"/>
                    </a:cubicBezTo>
                    <a:lnTo>
                      <a:pt x="900341" y="156632"/>
                    </a:lnTo>
                    <a:cubicBezTo>
                      <a:pt x="1250128" y="156632"/>
                      <a:pt x="1445733" y="301610"/>
                      <a:pt x="1494059" y="600770"/>
                    </a:cubicBezTo>
                    <a:cubicBezTo>
                      <a:pt x="1498661" y="628385"/>
                      <a:pt x="1500963" y="653698"/>
                      <a:pt x="1500963" y="681313"/>
                    </a:cubicBezTo>
                    <a:cubicBezTo>
                      <a:pt x="1507866" y="826291"/>
                      <a:pt x="1590711" y="955160"/>
                      <a:pt x="1719580" y="1021896"/>
                    </a:cubicBezTo>
                    <a:cubicBezTo>
                      <a:pt x="1728785" y="1026498"/>
                      <a:pt x="1737989" y="1031101"/>
                      <a:pt x="1744893" y="1038004"/>
                    </a:cubicBezTo>
                    <a:cubicBezTo>
                      <a:pt x="1751797" y="1047209"/>
                      <a:pt x="1749495" y="1058715"/>
                      <a:pt x="1742592" y="1067920"/>
                    </a:cubicBezTo>
                    <a:close/>
                  </a:path>
                </a:pathLst>
              </a:custGeom>
              <a:solidFill>
                <a:schemeClr val="tx2"/>
              </a:solidFill>
              <a:ln w="22942" cap="flat">
                <a:noFill/>
                <a:prstDash val="solid"/>
                <a:miter/>
              </a:ln>
            </p:spPr>
            <p:txBody>
              <a:bodyPr rtlCol="0" anchor="ctr"/>
              <a:lstStyle/>
              <a:p>
                <a:endParaRPr lang="en-GB"/>
              </a:p>
            </p:txBody>
          </p:sp>
        </p:grpSp>
      </p:grpSp>
      <p:sp>
        <p:nvSpPr>
          <p:cNvPr id="25" name="Right Arrow 9">
            <a:extLst>
              <a:ext uri="{FF2B5EF4-FFF2-40B4-BE49-F238E27FC236}">
                <a16:creationId xmlns:a16="http://schemas.microsoft.com/office/drawing/2014/main" id="{C6608B85-E100-4A4F-B84B-244D10744CE9}"/>
              </a:ext>
            </a:extLst>
          </p:cNvPr>
          <p:cNvSpPr/>
          <p:nvPr/>
        </p:nvSpPr>
        <p:spPr>
          <a:xfrm rot="16200000">
            <a:off x="5414776" y="3537505"/>
            <a:ext cx="4693273" cy="1947717"/>
          </a:xfrm>
          <a:prstGeom prst="rightArrow">
            <a:avLst/>
          </a:prstGeom>
          <a:solidFill>
            <a:schemeClr val="tx1">
              <a:lumMod val="20000"/>
              <a:lumOff val="8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805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973AF3C-5489-4FB8-B21A-DDD23653C0CC}"/>
              </a:ext>
            </a:extLst>
          </p:cNvPr>
          <p:cNvGrpSpPr/>
          <p:nvPr/>
        </p:nvGrpSpPr>
        <p:grpSpPr>
          <a:xfrm>
            <a:off x="1094561" y="2128189"/>
            <a:ext cx="6976922" cy="1191634"/>
            <a:chOff x="1030898" y="2452280"/>
            <a:chExt cx="6976922" cy="1191634"/>
          </a:xfrm>
        </p:grpSpPr>
        <p:sp>
          <p:nvSpPr>
            <p:cNvPr id="10" name="Rectangle 9">
              <a:extLst>
                <a:ext uri="{FF2B5EF4-FFF2-40B4-BE49-F238E27FC236}">
                  <a16:creationId xmlns:a16="http://schemas.microsoft.com/office/drawing/2014/main" id="{29619A53-23E2-4B6D-B792-AADDF9B386C8}"/>
                </a:ext>
              </a:extLst>
            </p:cNvPr>
            <p:cNvSpPr/>
            <p:nvPr/>
          </p:nvSpPr>
          <p:spPr>
            <a:xfrm>
              <a:off x="2468321" y="2751475"/>
              <a:ext cx="4185431" cy="580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 60">
              <a:extLst>
                <a:ext uri="{FF2B5EF4-FFF2-40B4-BE49-F238E27FC236}">
                  <a16:creationId xmlns:a16="http://schemas.microsoft.com/office/drawing/2014/main" id="{68A6847F-B239-41BA-9E63-77437447A623}"/>
                </a:ext>
              </a:extLst>
            </p:cNvPr>
            <p:cNvSpPr/>
            <p:nvPr/>
          </p:nvSpPr>
          <p:spPr>
            <a:xfrm>
              <a:off x="1830387" y="2493962"/>
              <a:ext cx="3822701" cy="3693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382586" marR="39686" lvl="0" indent="-342900">
                <a:spcBef>
                  <a:spcPts val="500"/>
                </a:spcBef>
                <a:buClr>
                  <a:schemeClr val="tx1"/>
                </a:buClr>
                <a:buSzPct val="75000"/>
                <a:buFont typeface="Wingdings" panose="05000000000000000000" pitchFamily="2" charset="2"/>
                <a:buChar char="§"/>
                <a:defRPr sz="1800">
                  <a:uFillTx/>
                </a:defRPr>
              </a:pPr>
              <a:endParaRPr sz="2400">
                <a:solidFill>
                  <a:schemeClr val="accent5"/>
                </a:solidFill>
                <a:uFill>
                  <a:solidFill>
                    <a:srgbClr val="FFFFFF"/>
                  </a:solidFill>
                </a:uFill>
                <a:latin typeface="+mn-lt"/>
                <a:ea typeface="+mn-ea"/>
                <a:cs typeface="+mn-cs"/>
                <a:sym typeface="Helvetica"/>
              </a:endParaRPr>
            </a:p>
          </p:txBody>
        </p:sp>
        <p:sp>
          <p:nvSpPr>
            <p:cNvPr id="3" name="Shape 176">
              <a:extLst>
                <a:ext uri="{FF2B5EF4-FFF2-40B4-BE49-F238E27FC236}">
                  <a16:creationId xmlns:a16="http://schemas.microsoft.com/office/drawing/2014/main" id="{69A7F4D5-4BE6-40CE-A583-A4A0A9C2249D}"/>
                </a:ext>
              </a:extLst>
            </p:cNvPr>
            <p:cNvSpPr/>
            <p:nvPr/>
          </p:nvSpPr>
          <p:spPr>
            <a:xfrm>
              <a:off x="1030898" y="2846120"/>
              <a:ext cx="15240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buClr>
                  <a:srgbClr val="FFFB00"/>
                </a:buClr>
                <a:buFont typeface="Arial"/>
                <a:defRPr sz="2000" b="1">
                  <a:solidFill>
                    <a:srgbClr val="FFFB00"/>
                  </a:solidFill>
                  <a:uFill>
                    <a:solidFill>
                      <a:srgbClr val="FFFB00"/>
                    </a:solidFill>
                  </a:uFill>
                  <a:latin typeface="Arial"/>
                  <a:ea typeface="Arial"/>
                  <a:cs typeface="Arial"/>
                  <a:sym typeface="Arial"/>
                </a:defRPr>
              </a:lvl1pPr>
            </a:lstStyle>
            <a:p>
              <a:pPr lvl="0" algn="ctr">
                <a:defRPr sz="1800" b="0">
                  <a:solidFill>
                    <a:srgbClr val="000000"/>
                  </a:solidFill>
                  <a:uFillTx/>
                </a:defRPr>
              </a:pPr>
              <a:r>
                <a:rPr b="1" dirty="0">
                  <a:solidFill>
                    <a:schemeClr val="accent4"/>
                  </a:solidFill>
                  <a:uFill>
                    <a:solidFill>
                      <a:srgbClr val="FFFB00"/>
                    </a:solidFill>
                  </a:uFill>
                  <a:latin typeface="+mn-lt"/>
                </a:rPr>
                <a:t>Not at all convinced</a:t>
              </a:r>
            </a:p>
          </p:txBody>
        </p:sp>
        <p:sp>
          <p:nvSpPr>
            <p:cNvPr id="4" name="Shape 177">
              <a:extLst>
                <a:ext uri="{FF2B5EF4-FFF2-40B4-BE49-F238E27FC236}">
                  <a16:creationId xmlns:a16="http://schemas.microsoft.com/office/drawing/2014/main" id="{3E5417BB-1A1F-461F-AF62-DD184BF2B330}"/>
                </a:ext>
              </a:extLst>
            </p:cNvPr>
            <p:cNvSpPr/>
            <p:nvPr/>
          </p:nvSpPr>
          <p:spPr>
            <a:xfrm>
              <a:off x="6547319" y="2857450"/>
              <a:ext cx="1460501" cy="6155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buClr>
                  <a:srgbClr val="FFFB00"/>
                </a:buClr>
                <a:buFont typeface="Arial"/>
                <a:defRPr sz="1800">
                  <a:uFillTx/>
                </a:defRPr>
              </a:pPr>
              <a:r>
                <a:rPr sz="2000" b="1" dirty="0">
                  <a:solidFill>
                    <a:schemeClr val="accent4"/>
                  </a:solidFill>
                  <a:uFill>
                    <a:solidFill>
                      <a:srgbClr val="FFFB00"/>
                    </a:solidFill>
                  </a:uFill>
                  <a:ea typeface="Arial"/>
                  <a:cs typeface="Arial"/>
                  <a:sym typeface="Arial"/>
                </a:rPr>
                <a:t>Totally</a:t>
              </a:r>
            </a:p>
            <a:p>
              <a:pPr lvl="0" algn="ctr">
                <a:buClr>
                  <a:srgbClr val="FFFB00"/>
                </a:buClr>
                <a:buFont typeface="Arial"/>
                <a:defRPr sz="1800">
                  <a:uFillTx/>
                </a:defRPr>
              </a:pPr>
              <a:r>
                <a:rPr sz="2000" b="1" dirty="0">
                  <a:solidFill>
                    <a:schemeClr val="accent4"/>
                  </a:solidFill>
                  <a:uFill>
                    <a:solidFill>
                      <a:srgbClr val="FFFB00"/>
                    </a:solidFill>
                  </a:uFill>
                  <a:ea typeface="Arial"/>
                  <a:cs typeface="Arial"/>
                  <a:sym typeface="Arial"/>
                </a:rPr>
                <a:t>convinced</a:t>
              </a:r>
            </a:p>
          </p:txBody>
        </p:sp>
        <p:sp>
          <p:nvSpPr>
            <p:cNvPr id="5" name="Shape 178">
              <a:extLst>
                <a:ext uri="{FF2B5EF4-FFF2-40B4-BE49-F238E27FC236}">
                  <a16:creationId xmlns:a16="http://schemas.microsoft.com/office/drawing/2014/main" id="{CC2492C7-7574-4493-9774-52D256A813A5}"/>
                </a:ext>
              </a:extLst>
            </p:cNvPr>
            <p:cNvSpPr/>
            <p:nvPr/>
          </p:nvSpPr>
          <p:spPr>
            <a:xfrm>
              <a:off x="2513210" y="2922103"/>
              <a:ext cx="3915639" cy="276999"/>
            </a:xfrm>
            <a:prstGeom prst="rect">
              <a:avLst/>
            </a:prstGeom>
            <a:noFill/>
            <a:ln w="12700">
              <a:noFill/>
              <a:miter lim="400000"/>
            </a:ln>
            <a:effectLst/>
            <a:extLst>
              <a:ext uri="{C572A759-6A51-4108-AA02-DFA0A04FC94B}">
                <ma14:wrappingTextBoxFlag xmlns="" xmlns:ma14="http://schemas.microsoft.com/office/mac/drawingml/2011/main" val="1"/>
              </a:ext>
            </a:extLst>
          </p:spPr>
          <p:txBody>
            <a:bodyPr wrap="square" lIns="0" tIns="0" rIns="0" bIns="0" anchor="ctr">
              <a:spAutoFit/>
            </a:bodyPr>
            <a:lstStyle>
              <a:lvl1pPr>
                <a:spcBef>
                  <a:spcPts val="1100"/>
                </a:spcBef>
                <a:buClr>
                  <a:srgbClr val="FFFB00"/>
                </a:buClr>
                <a:buFont typeface="Arial"/>
                <a:defRPr sz="2000" b="1">
                  <a:solidFill>
                    <a:srgbClr val="FFFB00"/>
                  </a:solidFill>
                  <a:effectLst>
                    <a:outerShdw blurRad="12700" dist="25400" dir="2700000" rotWithShape="0">
                      <a:srgbClr val="000000"/>
                    </a:outerShdw>
                  </a:effectLst>
                  <a:uFill>
                    <a:solidFill>
                      <a:srgbClr val="FFFB00"/>
                    </a:solidFill>
                  </a:uFill>
                  <a:latin typeface="Arial"/>
                  <a:ea typeface="Arial"/>
                  <a:cs typeface="Arial"/>
                  <a:sym typeface="Arial"/>
                </a:defRPr>
              </a:lvl1pPr>
            </a:lstStyle>
            <a:p>
              <a:pPr lvl="0" algn="ctr">
                <a:defRPr sz="1800" b="0">
                  <a:solidFill>
                    <a:srgbClr val="000000"/>
                  </a:solidFill>
                  <a:effectLst/>
                  <a:uFillTx/>
                </a:defRPr>
              </a:pPr>
              <a:r>
                <a:rPr b="1" dirty="0">
                  <a:solidFill>
                    <a:schemeClr val="bg1"/>
                  </a:solidFill>
                  <a:effectLst/>
                  <a:uFill>
                    <a:solidFill>
                      <a:srgbClr val="FFFB00"/>
                    </a:solidFill>
                  </a:uFill>
                  <a:latin typeface="+mj-lt"/>
                </a:rPr>
                <a:t>0   1   2   3   4   5   6   7   8   9   10</a:t>
              </a:r>
            </a:p>
          </p:txBody>
        </p:sp>
        <p:sp>
          <p:nvSpPr>
            <p:cNvPr id="6" name="Rectangle 5">
              <a:extLst>
                <a:ext uri="{FF2B5EF4-FFF2-40B4-BE49-F238E27FC236}">
                  <a16:creationId xmlns:a16="http://schemas.microsoft.com/office/drawing/2014/main" id="{494C7091-37CB-4236-B1A7-4918D7DC62BB}"/>
                </a:ext>
              </a:extLst>
            </p:cNvPr>
            <p:cNvSpPr/>
            <p:nvPr/>
          </p:nvSpPr>
          <p:spPr>
            <a:xfrm>
              <a:off x="1136180" y="2452280"/>
              <a:ext cx="6842795" cy="1191634"/>
            </a:xfrm>
            <a:prstGeom prst="rect">
              <a:avLst/>
            </a:pr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grpSp>
      <p:sp>
        <p:nvSpPr>
          <p:cNvPr id="8" name="Title 1">
            <a:extLst>
              <a:ext uri="{FF2B5EF4-FFF2-40B4-BE49-F238E27FC236}">
                <a16:creationId xmlns:a16="http://schemas.microsoft.com/office/drawing/2014/main" id="{F038FEB1-C160-4AF9-B054-8503B1F902B5}"/>
              </a:ext>
            </a:extLst>
          </p:cNvPr>
          <p:cNvSpPr txBox="1">
            <a:spLocks/>
          </p:cNvSpPr>
          <p:nvPr/>
        </p:nvSpPr>
        <p:spPr>
          <a:xfrm>
            <a:off x="1596401" y="633894"/>
            <a:ext cx="5951198" cy="701525"/>
          </a:xfrm>
          <a:prstGeom prst="rect">
            <a:avLst/>
          </a:prstGeom>
        </p:spPr>
        <p:txBody>
          <a:bodyPr vert="horz" lIns="91440" tIns="45720" rIns="91440" bIns="45720" rtlCol="0" anchor="ctr">
            <a:normAutofit/>
          </a:bodyPr>
          <a:lstStyle>
            <a:defPPr>
              <a:defRPr lang="en-US"/>
            </a:defPPr>
            <a:lvl1pPr algn="ctr" defTabSz="914400">
              <a:lnSpc>
                <a:spcPct val="90000"/>
              </a:lnSpc>
              <a:spcBef>
                <a:spcPct val="0"/>
              </a:spcBef>
              <a:buNone/>
              <a:defRPr sz="3200">
                <a:solidFill>
                  <a:schemeClr val="tx2"/>
                </a:solidFill>
                <a:latin typeface="+mj-lt"/>
                <a:ea typeface="+mj-ea"/>
                <a:cs typeface="+mj-cs"/>
              </a:defRPr>
            </a:lvl1pPr>
          </a:lstStyle>
          <a:p>
            <a:r>
              <a:rPr lang="en-US" sz="3600" dirty="0"/>
              <a:t>Use the Scale- Go Low!</a:t>
            </a:r>
          </a:p>
        </p:txBody>
      </p:sp>
      <p:sp>
        <p:nvSpPr>
          <p:cNvPr id="11" name="TextBox 10">
            <a:extLst>
              <a:ext uri="{FF2B5EF4-FFF2-40B4-BE49-F238E27FC236}">
                <a16:creationId xmlns:a16="http://schemas.microsoft.com/office/drawing/2014/main" id="{5FD32A8D-BD4B-497D-BCB7-EC4C92D6A0B3}"/>
              </a:ext>
            </a:extLst>
          </p:cNvPr>
          <p:cNvSpPr txBox="1"/>
          <p:nvPr/>
        </p:nvSpPr>
        <p:spPr>
          <a:xfrm>
            <a:off x="2229723" y="4293852"/>
            <a:ext cx="6431677" cy="1569660"/>
          </a:xfrm>
          <a:prstGeom prst="rect">
            <a:avLst/>
          </a:prstGeom>
          <a:noFill/>
        </p:spPr>
        <p:txBody>
          <a:bodyPr wrap="square" rtlCol="0">
            <a:spAutoFit/>
          </a:bodyPr>
          <a:lstStyle/>
          <a:p>
            <a:r>
              <a:rPr lang="en-US" sz="3200" dirty="0">
                <a:solidFill>
                  <a:schemeClr val="accent4"/>
                </a:solidFill>
                <a:cs typeface="League Spartan Bold"/>
              </a:rPr>
              <a:t>“Oh, a </a:t>
            </a:r>
            <a:r>
              <a:rPr lang="en-US" sz="3200" b="1" dirty="0">
                <a:solidFill>
                  <a:schemeClr val="accent4"/>
                </a:solidFill>
                <a:cs typeface="League Spartan Bold"/>
              </a:rPr>
              <a:t>3, </a:t>
            </a:r>
            <a:r>
              <a:rPr lang="en-US" sz="3200" dirty="0">
                <a:solidFill>
                  <a:schemeClr val="accent4"/>
                </a:solidFill>
                <a:cs typeface="League Spartan Bold"/>
              </a:rPr>
              <a:t>thanks for letting me know.  What kept you from answering </a:t>
            </a:r>
            <a:r>
              <a:rPr lang="en-US" sz="3200" b="1" dirty="0">
                <a:solidFill>
                  <a:schemeClr val="accent4"/>
                </a:solidFill>
                <a:cs typeface="League Spartan Bold"/>
              </a:rPr>
              <a:t>1</a:t>
            </a:r>
            <a:r>
              <a:rPr lang="en-US" sz="3200" dirty="0">
                <a:solidFill>
                  <a:schemeClr val="accent4"/>
                </a:solidFill>
                <a:cs typeface="League Spartan Bold"/>
              </a:rPr>
              <a:t>?“</a:t>
            </a:r>
          </a:p>
        </p:txBody>
      </p:sp>
      <p:pic>
        <p:nvPicPr>
          <p:cNvPr id="17" name="Picture 16">
            <a:extLst>
              <a:ext uri="{FF2B5EF4-FFF2-40B4-BE49-F238E27FC236}">
                <a16:creationId xmlns:a16="http://schemas.microsoft.com/office/drawing/2014/main" id="{09DA64CD-D479-4BEA-A350-599D89FBF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8707" y="4278231"/>
            <a:ext cx="1195387" cy="1195387"/>
          </a:xfrm>
          <a:prstGeom prst="rect">
            <a:avLst/>
          </a:prstGeom>
        </p:spPr>
      </p:pic>
    </p:spTree>
    <p:extLst>
      <p:ext uri="{BB962C8B-B14F-4D97-AF65-F5344CB8AC3E}">
        <p14:creationId xmlns:p14="http://schemas.microsoft.com/office/powerpoint/2010/main" val="66210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A0CFB-EE5E-4F43-8F0D-D9E2588D3F3E}"/>
              </a:ext>
            </a:extLst>
          </p:cNvPr>
          <p:cNvSpPr>
            <a:spLocks noGrp="1"/>
          </p:cNvSpPr>
          <p:nvPr>
            <p:ph type="body" sz="quarter" idx="10"/>
          </p:nvPr>
        </p:nvSpPr>
        <p:spPr>
          <a:xfrm>
            <a:off x="598277" y="2105405"/>
            <a:ext cx="6615945" cy="1664392"/>
          </a:xfrm>
        </p:spPr>
        <p:txBody>
          <a:bodyPr/>
          <a:lstStyle/>
          <a:p>
            <a:r>
              <a:rPr lang="en-GB" sz="6600" dirty="0"/>
              <a:t>Roll with the Resistance…</a:t>
            </a:r>
          </a:p>
        </p:txBody>
      </p:sp>
      <p:pic>
        <p:nvPicPr>
          <p:cNvPr id="3" name="Graphic 2" descr="Speaker Phone">
            <a:extLst>
              <a:ext uri="{FF2B5EF4-FFF2-40B4-BE49-F238E27FC236}">
                <a16:creationId xmlns:a16="http://schemas.microsoft.com/office/drawing/2014/main" id="{AE279CD3-46EA-EC42-8368-6C6EC0418F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1530" y="5800225"/>
            <a:ext cx="1198907" cy="963384"/>
          </a:xfrm>
          <a:prstGeom prst="rect">
            <a:avLst/>
          </a:prstGeom>
        </p:spPr>
      </p:pic>
      <p:pic>
        <p:nvPicPr>
          <p:cNvPr id="4" name="Graphic 3" descr="Monitor">
            <a:extLst>
              <a:ext uri="{FF2B5EF4-FFF2-40B4-BE49-F238E27FC236}">
                <a16:creationId xmlns:a16="http://schemas.microsoft.com/office/drawing/2014/main" id="{712EB533-93B9-014E-8BEC-9F659A4298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68912" y="5800225"/>
            <a:ext cx="954107" cy="954107"/>
          </a:xfrm>
          <a:prstGeom prst="rect">
            <a:avLst/>
          </a:prstGeom>
        </p:spPr>
      </p:pic>
      <p:pic>
        <p:nvPicPr>
          <p:cNvPr id="5" name="Graphic 4" descr="Board Room">
            <a:extLst>
              <a:ext uri="{FF2B5EF4-FFF2-40B4-BE49-F238E27FC236}">
                <a16:creationId xmlns:a16="http://schemas.microsoft.com/office/drawing/2014/main" id="{94B3CD66-6ECF-924E-BAA6-C9BBDE322A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02126" y="5718322"/>
            <a:ext cx="1139678" cy="1139678"/>
          </a:xfrm>
          <a:prstGeom prst="rect">
            <a:avLst/>
          </a:prstGeom>
        </p:spPr>
      </p:pic>
    </p:spTree>
    <p:extLst>
      <p:ext uri="{BB962C8B-B14F-4D97-AF65-F5344CB8AC3E}">
        <p14:creationId xmlns:p14="http://schemas.microsoft.com/office/powerpoint/2010/main" val="26780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8AA1F4-C810-447A-8412-905B4B65B69D}"/>
              </a:ext>
            </a:extLst>
          </p:cNvPr>
          <p:cNvSpPr txBox="1"/>
          <p:nvPr/>
        </p:nvSpPr>
        <p:spPr>
          <a:xfrm>
            <a:off x="561248" y="1619843"/>
            <a:ext cx="1013076" cy="769441"/>
          </a:xfrm>
          <a:prstGeom prst="rect">
            <a:avLst/>
          </a:prstGeom>
          <a:noFill/>
        </p:spPr>
        <p:txBody>
          <a:bodyPr wrap="square" rtlCol="0">
            <a:spAutoFit/>
          </a:bodyPr>
          <a:lstStyle/>
          <a:p>
            <a:r>
              <a:rPr lang="en-GB" sz="4400" spc="600" dirty="0">
                <a:solidFill>
                  <a:schemeClr val="accent1"/>
                </a:solidFill>
                <a:latin typeface="+mj-lt"/>
              </a:rPr>
              <a:t>01</a:t>
            </a:r>
          </a:p>
        </p:txBody>
      </p:sp>
      <p:sp>
        <p:nvSpPr>
          <p:cNvPr id="3" name="Rectangle 2">
            <a:extLst>
              <a:ext uri="{FF2B5EF4-FFF2-40B4-BE49-F238E27FC236}">
                <a16:creationId xmlns:a16="http://schemas.microsoft.com/office/drawing/2014/main" id="{FF3929B1-50A5-4548-8735-8D861F93206D}"/>
              </a:ext>
            </a:extLst>
          </p:cNvPr>
          <p:cNvSpPr/>
          <p:nvPr/>
        </p:nvSpPr>
        <p:spPr>
          <a:xfrm>
            <a:off x="1729379" y="1596065"/>
            <a:ext cx="4794252" cy="1569660"/>
          </a:xfrm>
          <a:prstGeom prst="rect">
            <a:avLst/>
          </a:prstGeom>
        </p:spPr>
        <p:txBody>
          <a:bodyPr wrap="square">
            <a:spAutoFit/>
          </a:bodyPr>
          <a:lstStyle/>
          <a:p>
            <a:r>
              <a:rPr lang="en-US" sz="3200" dirty="0">
                <a:solidFill>
                  <a:schemeClr val="accent4"/>
                </a:solidFill>
              </a:rPr>
              <a:t>“It sounds like you just don’t think medication is a solution for you.”</a:t>
            </a:r>
          </a:p>
        </p:txBody>
      </p:sp>
      <p:sp>
        <p:nvSpPr>
          <p:cNvPr id="4" name="TextBox 3">
            <a:extLst>
              <a:ext uri="{FF2B5EF4-FFF2-40B4-BE49-F238E27FC236}">
                <a16:creationId xmlns:a16="http://schemas.microsoft.com/office/drawing/2014/main" id="{2A316F9E-D0D9-4363-9A47-626835528C09}"/>
              </a:ext>
            </a:extLst>
          </p:cNvPr>
          <p:cNvSpPr txBox="1"/>
          <p:nvPr/>
        </p:nvSpPr>
        <p:spPr>
          <a:xfrm>
            <a:off x="561248" y="3876940"/>
            <a:ext cx="1013076" cy="769441"/>
          </a:xfrm>
          <a:prstGeom prst="rect">
            <a:avLst/>
          </a:prstGeom>
          <a:noFill/>
        </p:spPr>
        <p:txBody>
          <a:bodyPr wrap="square" rtlCol="0">
            <a:spAutoFit/>
          </a:bodyPr>
          <a:lstStyle/>
          <a:p>
            <a:r>
              <a:rPr lang="en-GB" sz="4400" dirty="0">
                <a:solidFill>
                  <a:schemeClr val="accent1"/>
                </a:solidFill>
                <a:latin typeface="+mj-lt"/>
              </a:rPr>
              <a:t>02</a:t>
            </a:r>
          </a:p>
        </p:txBody>
      </p:sp>
      <p:grpSp>
        <p:nvGrpSpPr>
          <p:cNvPr id="9" name="Graphic 19">
            <a:extLst>
              <a:ext uri="{FF2B5EF4-FFF2-40B4-BE49-F238E27FC236}">
                <a16:creationId xmlns:a16="http://schemas.microsoft.com/office/drawing/2014/main" id="{392C0EE6-89E3-40A8-8EDA-3FC4F940DC19}"/>
              </a:ext>
            </a:extLst>
          </p:cNvPr>
          <p:cNvGrpSpPr/>
          <p:nvPr/>
        </p:nvGrpSpPr>
        <p:grpSpPr>
          <a:xfrm flipH="1">
            <a:off x="6678686" y="1060476"/>
            <a:ext cx="1720251" cy="1888174"/>
            <a:chOff x="6148659" y="2377189"/>
            <a:chExt cx="2140146" cy="2278220"/>
          </a:xfrm>
        </p:grpSpPr>
        <p:sp>
          <p:nvSpPr>
            <p:cNvPr id="10" name="Freeform: Shape 9">
              <a:extLst>
                <a:ext uri="{FF2B5EF4-FFF2-40B4-BE49-F238E27FC236}">
                  <a16:creationId xmlns:a16="http://schemas.microsoft.com/office/drawing/2014/main" id="{D555F785-6B4C-4E82-9551-C540933BA8D5}"/>
                </a:ext>
              </a:extLst>
            </p:cNvPr>
            <p:cNvSpPr/>
            <p:nvPr/>
          </p:nvSpPr>
          <p:spPr>
            <a:xfrm>
              <a:off x="7977290" y="3795573"/>
              <a:ext cx="345185" cy="207111"/>
            </a:xfrm>
            <a:custGeom>
              <a:avLst/>
              <a:gdLst>
                <a:gd name="connsiteX0" fmla="*/ 253984 w 345184"/>
                <a:gd name="connsiteY0" fmla="*/ 185575 h 207110"/>
                <a:gd name="connsiteX1" fmla="*/ 316117 w 345184"/>
                <a:gd name="connsiteY1" fmla="*/ 132647 h 207110"/>
                <a:gd name="connsiteX2" fmla="*/ 263189 w 345184"/>
                <a:gd name="connsiteY2" fmla="*/ 70513 h 207110"/>
                <a:gd name="connsiteX3" fmla="*/ 109006 w 345184"/>
                <a:gd name="connsiteY3" fmla="*/ 42898 h 207110"/>
                <a:gd name="connsiteX4" fmla="*/ 42271 w 345184"/>
                <a:gd name="connsiteY4" fmla="*/ 88923 h 207110"/>
                <a:gd name="connsiteX5" fmla="*/ 88295 w 345184"/>
                <a:gd name="connsiteY5" fmla="*/ 155659 h 207110"/>
                <a:gd name="connsiteX6" fmla="*/ 242478 w 345184"/>
                <a:gd name="connsiteY6" fmla="*/ 183274 h 207110"/>
                <a:gd name="connsiteX7" fmla="*/ 253984 w 345184"/>
                <a:gd name="connsiteY7" fmla="*/ 185575 h 20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184" h="207110">
                  <a:moveTo>
                    <a:pt x="253984" y="185575"/>
                  </a:moveTo>
                  <a:cubicBezTo>
                    <a:pt x="286201" y="187876"/>
                    <a:pt x="313816" y="164864"/>
                    <a:pt x="316117" y="132647"/>
                  </a:cubicBezTo>
                  <a:cubicBezTo>
                    <a:pt x="318418" y="100429"/>
                    <a:pt x="295406" y="72815"/>
                    <a:pt x="263189" y="70513"/>
                  </a:cubicBezTo>
                  <a:lnTo>
                    <a:pt x="109006" y="42898"/>
                  </a:lnTo>
                  <a:cubicBezTo>
                    <a:pt x="76789" y="35995"/>
                    <a:pt x="46873" y="56706"/>
                    <a:pt x="42271" y="88923"/>
                  </a:cubicBezTo>
                  <a:cubicBezTo>
                    <a:pt x="37668" y="121140"/>
                    <a:pt x="56078" y="151056"/>
                    <a:pt x="88295" y="155659"/>
                  </a:cubicBezTo>
                  <a:lnTo>
                    <a:pt x="242478" y="183274"/>
                  </a:lnTo>
                  <a:cubicBezTo>
                    <a:pt x="247080" y="185575"/>
                    <a:pt x="251683" y="185575"/>
                    <a:pt x="253984" y="185575"/>
                  </a:cubicBezTo>
                  <a:close/>
                </a:path>
              </a:pathLst>
            </a:custGeom>
            <a:solidFill>
              <a:schemeClr val="accent1"/>
            </a:solidFill>
            <a:ln w="2294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95E1237-1C67-40D9-983F-E95690C6B6C2}"/>
                </a:ext>
              </a:extLst>
            </p:cNvPr>
            <p:cNvSpPr/>
            <p:nvPr/>
          </p:nvSpPr>
          <p:spPr>
            <a:xfrm>
              <a:off x="7851591" y="3973723"/>
              <a:ext cx="253136" cy="299160"/>
            </a:xfrm>
            <a:custGeom>
              <a:avLst/>
              <a:gdLst>
                <a:gd name="connsiteX0" fmla="*/ 121945 w 253135"/>
                <a:gd name="connsiteY0" fmla="*/ 246753 h 299160"/>
                <a:gd name="connsiteX1" fmla="*/ 202489 w 253135"/>
                <a:gd name="connsiteY1" fmla="*/ 258259 h 299160"/>
                <a:gd name="connsiteX2" fmla="*/ 220898 w 253135"/>
                <a:gd name="connsiteY2" fmla="*/ 189222 h 299160"/>
                <a:gd name="connsiteX3" fmla="*/ 147259 w 253135"/>
                <a:gd name="connsiteY3" fmla="*/ 69558 h 299160"/>
                <a:gd name="connsiteX4" fmla="*/ 69017 w 253135"/>
                <a:gd name="connsiteY4" fmla="*/ 51149 h 299160"/>
                <a:gd name="connsiteX5" fmla="*/ 50607 w 253135"/>
                <a:gd name="connsiteY5" fmla="*/ 129390 h 299160"/>
                <a:gd name="connsiteX6" fmla="*/ 121945 w 253135"/>
                <a:gd name="connsiteY6" fmla="*/ 246753 h 2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35" h="299160">
                  <a:moveTo>
                    <a:pt x="121945" y="246753"/>
                  </a:moveTo>
                  <a:cubicBezTo>
                    <a:pt x="140355" y="272067"/>
                    <a:pt x="177175" y="276669"/>
                    <a:pt x="202489" y="258259"/>
                  </a:cubicBezTo>
                  <a:cubicBezTo>
                    <a:pt x="223199" y="242151"/>
                    <a:pt x="230103" y="212235"/>
                    <a:pt x="220898" y="189222"/>
                  </a:cubicBezTo>
                  <a:lnTo>
                    <a:pt x="147259" y="69558"/>
                  </a:lnTo>
                  <a:cubicBezTo>
                    <a:pt x="131150" y="41944"/>
                    <a:pt x="94330" y="32739"/>
                    <a:pt x="69017" y="51149"/>
                  </a:cubicBezTo>
                  <a:cubicBezTo>
                    <a:pt x="43703" y="69558"/>
                    <a:pt x="32197" y="104077"/>
                    <a:pt x="50607" y="129390"/>
                  </a:cubicBezTo>
                  <a:lnTo>
                    <a:pt x="121945" y="246753"/>
                  </a:lnTo>
                  <a:close/>
                </a:path>
              </a:pathLst>
            </a:custGeom>
            <a:solidFill>
              <a:schemeClr val="accent1"/>
            </a:solidFill>
            <a:ln w="2294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1D496C-C869-4E5D-A97B-0C77C20417F7}"/>
                </a:ext>
              </a:extLst>
            </p:cNvPr>
            <p:cNvSpPr/>
            <p:nvPr/>
          </p:nvSpPr>
          <p:spPr>
            <a:xfrm>
              <a:off x="7928983" y="3504953"/>
              <a:ext cx="299160" cy="276148"/>
            </a:xfrm>
            <a:custGeom>
              <a:avLst/>
              <a:gdLst>
                <a:gd name="connsiteX0" fmla="*/ 99783 w 299160"/>
                <a:gd name="connsiteY0" fmla="*/ 241470 h 276147"/>
                <a:gd name="connsiteX1" fmla="*/ 134301 w 299160"/>
                <a:gd name="connsiteY1" fmla="*/ 229963 h 276147"/>
                <a:gd name="connsiteX2" fmla="*/ 244761 w 299160"/>
                <a:gd name="connsiteY2" fmla="*/ 144818 h 276147"/>
                <a:gd name="connsiteX3" fmla="*/ 256267 w 299160"/>
                <a:gd name="connsiteY3" fmla="*/ 64275 h 276147"/>
                <a:gd name="connsiteX4" fmla="*/ 175724 w 299160"/>
                <a:gd name="connsiteY4" fmla="*/ 52768 h 276147"/>
                <a:gd name="connsiteX5" fmla="*/ 175724 w 299160"/>
                <a:gd name="connsiteY5" fmla="*/ 52768 h 276147"/>
                <a:gd name="connsiteX6" fmla="*/ 65264 w 299160"/>
                <a:gd name="connsiteY6" fmla="*/ 137914 h 276147"/>
                <a:gd name="connsiteX7" fmla="*/ 53758 w 299160"/>
                <a:gd name="connsiteY7" fmla="*/ 218457 h 276147"/>
                <a:gd name="connsiteX8" fmla="*/ 99783 w 299160"/>
                <a:gd name="connsiteY8" fmla="*/ 241470 h 27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0" h="276147">
                  <a:moveTo>
                    <a:pt x="99783" y="241470"/>
                  </a:moveTo>
                  <a:cubicBezTo>
                    <a:pt x="113590" y="241470"/>
                    <a:pt x="125097" y="236867"/>
                    <a:pt x="134301" y="229963"/>
                  </a:cubicBezTo>
                  <a:lnTo>
                    <a:pt x="244761" y="144818"/>
                  </a:lnTo>
                  <a:cubicBezTo>
                    <a:pt x="270074" y="126408"/>
                    <a:pt x="274677" y="89588"/>
                    <a:pt x="256267" y="64275"/>
                  </a:cubicBezTo>
                  <a:cubicBezTo>
                    <a:pt x="237857" y="38961"/>
                    <a:pt x="201037" y="34359"/>
                    <a:pt x="175724" y="52768"/>
                  </a:cubicBezTo>
                  <a:lnTo>
                    <a:pt x="175724" y="52768"/>
                  </a:lnTo>
                  <a:lnTo>
                    <a:pt x="65264" y="137914"/>
                  </a:lnTo>
                  <a:cubicBezTo>
                    <a:pt x="39951" y="156324"/>
                    <a:pt x="33047" y="193144"/>
                    <a:pt x="53758" y="218457"/>
                  </a:cubicBezTo>
                  <a:cubicBezTo>
                    <a:pt x="62963" y="232265"/>
                    <a:pt x="81373" y="241470"/>
                    <a:pt x="99783" y="241470"/>
                  </a:cubicBezTo>
                  <a:close/>
                </a:path>
              </a:pathLst>
            </a:custGeom>
            <a:solidFill>
              <a:schemeClr val="accent1"/>
            </a:solidFill>
            <a:ln w="22942"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89A50D25-205C-4C2D-83CD-39F615CB3A36}"/>
                </a:ext>
              </a:extLst>
            </p:cNvPr>
            <p:cNvSpPr/>
            <p:nvPr/>
          </p:nvSpPr>
          <p:spPr>
            <a:xfrm>
              <a:off x="6106678" y="2335618"/>
              <a:ext cx="1887010" cy="2347257"/>
            </a:xfrm>
            <a:custGeom>
              <a:avLst/>
              <a:gdLst>
                <a:gd name="connsiteX0" fmla="*/ 1843846 w 1887010"/>
                <a:gd name="connsiteY0" fmla="*/ 978172 h 2347256"/>
                <a:gd name="connsiteX1" fmla="*/ 1774809 w 1887010"/>
                <a:gd name="connsiteY1" fmla="*/ 918340 h 2347256"/>
                <a:gd name="connsiteX2" fmla="*/ 1616024 w 1887010"/>
                <a:gd name="connsiteY2" fmla="*/ 674410 h 2347256"/>
                <a:gd name="connsiteX3" fmla="*/ 1606819 w 1887010"/>
                <a:gd name="connsiteY3" fmla="*/ 582360 h 2347256"/>
                <a:gd name="connsiteX4" fmla="*/ 900341 w 1887010"/>
                <a:gd name="connsiteY4" fmla="*/ 41571 h 2347256"/>
                <a:gd name="connsiteX5" fmla="*/ 891136 w 1887010"/>
                <a:gd name="connsiteY5" fmla="*/ 41571 h 2347256"/>
                <a:gd name="connsiteX6" fmla="*/ 44282 w 1887010"/>
                <a:gd name="connsiteY6" fmla="*/ 764158 h 2347256"/>
                <a:gd name="connsiteX7" fmla="*/ 157043 w 1887010"/>
                <a:gd name="connsiteY7" fmla="*/ 1240513 h 2347256"/>
                <a:gd name="connsiteX8" fmla="*/ 200766 w 1887010"/>
                <a:gd name="connsiteY8" fmla="*/ 1993016 h 2347256"/>
                <a:gd name="connsiteX9" fmla="*/ 212272 w 1887010"/>
                <a:gd name="connsiteY9" fmla="*/ 2059751 h 2347256"/>
                <a:gd name="connsiteX10" fmla="*/ 895738 w 1887010"/>
                <a:gd name="connsiteY10" fmla="*/ 2319791 h 2347256"/>
                <a:gd name="connsiteX11" fmla="*/ 1118958 w 1887010"/>
                <a:gd name="connsiteY11" fmla="*/ 2294477 h 2347256"/>
                <a:gd name="connsiteX12" fmla="*/ 1164983 w 1887010"/>
                <a:gd name="connsiteY12" fmla="*/ 2239248 h 2347256"/>
                <a:gd name="connsiteX13" fmla="*/ 1164983 w 1887010"/>
                <a:gd name="connsiteY13" fmla="*/ 2002221 h 2347256"/>
                <a:gd name="connsiteX14" fmla="*/ 1215610 w 1887010"/>
                <a:gd name="connsiteY14" fmla="*/ 2009124 h 2347256"/>
                <a:gd name="connsiteX15" fmla="*/ 1507866 w 1887010"/>
                <a:gd name="connsiteY15" fmla="*/ 1995317 h 2347256"/>
                <a:gd name="connsiteX16" fmla="*/ 1668952 w 1887010"/>
                <a:gd name="connsiteY16" fmla="*/ 1758290 h 2347256"/>
                <a:gd name="connsiteX17" fmla="*/ 1662049 w 1887010"/>
                <a:gd name="connsiteY17" fmla="*/ 1732976 h 2347256"/>
                <a:gd name="connsiteX18" fmla="*/ 1668952 w 1887010"/>
                <a:gd name="connsiteY18" fmla="*/ 1677747 h 2347256"/>
                <a:gd name="connsiteX19" fmla="*/ 1675856 w 1887010"/>
                <a:gd name="connsiteY19" fmla="*/ 1650132 h 2347256"/>
                <a:gd name="connsiteX20" fmla="*/ 1664350 w 1887010"/>
                <a:gd name="connsiteY20" fmla="*/ 1574191 h 2347256"/>
                <a:gd name="connsiteX21" fmla="*/ 1599915 w 1887010"/>
                <a:gd name="connsiteY21" fmla="*/ 1532769 h 2347256"/>
                <a:gd name="connsiteX22" fmla="*/ 1461842 w 1887010"/>
                <a:gd name="connsiteY22" fmla="*/ 1445322 h 2347256"/>
                <a:gd name="connsiteX23" fmla="*/ 1687362 w 1887010"/>
                <a:gd name="connsiteY23" fmla="*/ 1413105 h 2347256"/>
                <a:gd name="connsiteX24" fmla="*/ 1726483 w 1887010"/>
                <a:gd name="connsiteY24" fmla="*/ 1355574 h 2347256"/>
                <a:gd name="connsiteX25" fmla="*/ 1719580 w 1887010"/>
                <a:gd name="connsiteY25" fmla="*/ 1219802 h 2347256"/>
                <a:gd name="connsiteX26" fmla="*/ 1830039 w 1887010"/>
                <a:gd name="connsiteY26" fmla="*/ 1143861 h 2347256"/>
                <a:gd name="connsiteX27" fmla="*/ 1843846 w 1887010"/>
                <a:gd name="connsiteY27" fmla="*/ 978172 h 2347256"/>
                <a:gd name="connsiteX28" fmla="*/ 1742592 w 1887010"/>
                <a:gd name="connsiteY28" fmla="*/ 1067920 h 2347256"/>
                <a:gd name="connsiteX29" fmla="*/ 1641338 w 1887010"/>
                <a:gd name="connsiteY29" fmla="*/ 1123150 h 2347256"/>
                <a:gd name="connsiteX30" fmla="*/ 1599915 w 1887010"/>
                <a:gd name="connsiteY30" fmla="*/ 1180681 h 2347256"/>
                <a:gd name="connsiteX31" fmla="*/ 1606819 w 1887010"/>
                <a:gd name="connsiteY31" fmla="*/ 1314152 h 2347256"/>
                <a:gd name="connsiteX32" fmla="*/ 1445733 w 1887010"/>
                <a:gd name="connsiteY32" fmla="*/ 1327960 h 2347256"/>
                <a:gd name="connsiteX33" fmla="*/ 1360587 w 1887010"/>
                <a:gd name="connsiteY33" fmla="*/ 1367080 h 2347256"/>
                <a:gd name="connsiteX34" fmla="*/ 1344479 w 1887010"/>
                <a:gd name="connsiteY34" fmla="*/ 1461431 h 2347256"/>
                <a:gd name="connsiteX35" fmla="*/ 1558493 w 1887010"/>
                <a:gd name="connsiteY35" fmla="*/ 1638626 h 2347256"/>
                <a:gd name="connsiteX36" fmla="*/ 1556192 w 1887010"/>
                <a:gd name="connsiteY36" fmla="*/ 1647831 h 2347256"/>
                <a:gd name="connsiteX37" fmla="*/ 1551590 w 1887010"/>
                <a:gd name="connsiteY37" fmla="*/ 1758290 h 2347256"/>
                <a:gd name="connsiteX38" fmla="*/ 1553891 w 1887010"/>
                <a:gd name="connsiteY38" fmla="*/ 1765194 h 2347256"/>
                <a:gd name="connsiteX39" fmla="*/ 1546987 w 1887010"/>
                <a:gd name="connsiteY39" fmla="*/ 1838833 h 2347256"/>
                <a:gd name="connsiteX40" fmla="*/ 1487155 w 1887010"/>
                <a:gd name="connsiteY40" fmla="*/ 1882557 h 2347256"/>
                <a:gd name="connsiteX41" fmla="*/ 1224815 w 1887010"/>
                <a:gd name="connsiteY41" fmla="*/ 1894063 h 2347256"/>
                <a:gd name="connsiteX42" fmla="*/ 976281 w 1887010"/>
                <a:gd name="connsiteY42" fmla="*/ 1822725 h 2347256"/>
                <a:gd name="connsiteX43" fmla="*/ 854316 w 1887010"/>
                <a:gd name="connsiteY43" fmla="*/ 1719169 h 2347256"/>
                <a:gd name="connsiteX44" fmla="*/ 773773 w 1887010"/>
                <a:gd name="connsiteY44" fmla="*/ 1703060 h 2347256"/>
                <a:gd name="connsiteX45" fmla="*/ 757664 w 1887010"/>
                <a:gd name="connsiteY45" fmla="*/ 1783604 h 2347256"/>
                <a:gd name="connsiteX46" fmla="*/ 921052 w 1887010"/>
                <a:gd name="connsiteY46" fmla="*/ 1926280 h 2347256"/>
                <a:gd name="connsiteX47" fmla="*/ 1047620 w 1887010"/>
                <a:gd name="connsiteY47" fmla="*/ 1979208 h 2347256"/>
                <a:gd name="connsiteX48" fmla="*/ 1047620 w 1887010"/>
                <a:gd name="connsiteY48" fmla="*/ 2193223 h 2347256"/>
                <a:gd name="connsiteX49" fmla="*/ 322732 w 1887010"/>
                <a:gd name="connsiteY49" fmla="*/ 2002221 h 2347256"/>
                <a:gd name="connsiteX50" fmla="*/ 253695 w 1887010"/>
                <a:gd name="connsiteY50" fmla="*/ 1180681 h 2347256"/>
                <a:gd name="connsiteX51" fmla="*/ 159344 w 1887010"/>
                <a:gd name="connsiteY51" fmla="*/ 773363 h 2347256"/>
                <a:gd name="connsiteX52" fmla="*/ 891136 w 1887010"/>
                <a:gd name="connsiteY52" fmla="*/ 156632 h 2347256"/>
                <a:gd name="connsiteX53" fmla="*/ 900341 w 1887010"/>
                <a:gd name="connsiteY53" fmla="*/ 156632 h 2347256"/>
                <a:gd name="connsiteX54" fmla="*/ 1494059 w 1887010"/>
                <a:gd name="connsiteY54" fmla="*/ 600770 h 2347256"/>
                <a:gd name="connsiteX55" fmla="*/ 1500963 w 1887010"/>
                <a:gd name="connsiteY55" fmla="*/ 681313 h 2347256"/>
                <a:gd name="connsiteX56" fmla="*/ 1719580 w 1887010"/>
                <a:gd name="connsiteY56" fmla="*/ 1021896 h 2347256"/>
                <a:gd name="connsiteX57" fmla="*/ 1744893 w 1887010"/>
                <a:gd name="connsiteY57" fmla="*/ 1038004 h 2347256"/>
                <a:gd name="connsiteX58" fmla="*/ 1742592 w 1887010"/>
                <a:gd name="connsiteY58" fmla="*/ 1067920 h 23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87010" h="2347256">
                  <a:moveTo>
                    <a:pt x="1843846" y="978172"/>
                  </a:moveTo>
                  <a:cubicBezTo>
                    <a:pt x="1827737" y="952859"/>
                    <a:pt x="1802424" y="932148"/>
                    <a:pt x="1774809" y="918340"/>
                  </a:cubicBezTo>
                  <a:cubicBezTo>
                    <a:pt x="1682760" y="870014"/>
                    <a:pt x="1620627" y="777965"/>
                    <a:pt x="1616024" y="674410"/>
                  </a:cubicBezTo>
                  <a:cubicBezTo>
                    <a:pt x="1613723" y="644494"/>
                    <a:pt x="1611422" y="612276"/>
                    <a:pt x="1606819" y="582360"/>
                  </a:cubicBezTo>
                  <a:cubicBezTo>
                    <a:pt x="1567698" y="336128"/>
                    <a:pt x="1411214" y="41571"/>
                    <a:pt x="900341" y="41571"/>
                  </a:cubicBezTo>
                  <a:lnTo>
                    <a:pt x="891136" y="41571"/>
                  </a:lnTo>
                  <a:cubicBezTo>
                    <a:pt x="435492" y="41571"/>
                    <a:pt x="78801" y="345333"/>
                    <a:pt x="44282" y="764158"/>
                  </a:cubicBezTo>
                  <a:cubicBezTo>
                    <a:pt x="30475" y="929846"/>
                    <a:pt x="69596" y="1097836"/>
                    <a:pt x="157043" y="1240513"/>
                  </a:cubicBezTo>
                  <a:cubicBezTo>
                    <a:pt x="299719" y="1468335"/>
                    <a:pt x="315828" y="1751386"/>
                    <a:pt x="200766" y="1993016"/>
                  </a:cubicBezTo>
                  <a:cubicBezTo>
                    <a:pt x="189260" y="2016028"/>
                    <a:pt x="193862" y="2041342"/>
                    <a:pt x="212272" y="2059751"/>
                  </a:cubicBezTo>
                  <a:cubicBezTo>
                    <a:pt x="400973" y="2225440"/>
                    <a:pt x="642603" y="2317490"/>
                    <a:pt x="895738" y="2319791"/>
                  </a:cubicBezTo>
                  <a:cubicBezTo>
                    <a:pt x="971679" y="2319791"/>
                    <a:pt x="1045318" y="2310586"/>
                    <a:pt x="1118958" y="2294477"/>
                  </a:cubicBezTo>
                  <a:cubicBezTo>
                    <a:pt x="1146573" y="2289875"/>
                    <a:pt x="1164983" y="2264561"/>
                    <a:pt x="1164983" y="2239248"/>
                  </a:cubicBezTo>
                  <a:lnTo>
                    <a:pt x="1164983" y="2002221"/>
                  </a:lnTo>
                  <a:cubicBezTo>
                    <a:pt x="1181091" y="2004522"/>
                    <a:pt x="1199501" y="2006823"/>
                    <a:pt x="1215610" y="2009124"/>
                  </a:cubicBezTo>
                  <a:cubicBezTo>
                    <a:pt x="1312261" y="2018329"/>
                    <a:pt x="1411214" y="2013727"/>
                    <a:pt x="1507866" y="1995317"/>
                  </a:cubicBezTo>
                  <a:cubicBezTo>
                    <a:pt x="1618325" y="1974606"/>
                    <a:pt x="1689663" y="1866448"/>
                    <a:pt x="1668952" y="1758290"/>
                  </a:cubicBezTo>
                  <a:cubicBezTo>
                    <a:pt x="1666651" y="1749085"/>
                    <a:pt x="1664350" y="1742181"/>
                    <a:pt x="1662049" y="1732976"/>
                  </a:cubicBezTo>
                  <a:cubicBezTo>
                    <a:pt x="1662049" y="1714567"/>
                    <a:pt x="1664350" y="1696157"/>
                    <a:pt x="1668952" y="1677747"/>
                  </a:cubicBezTo>
                  <a:lnTo>
                    <a:pt x="1675856" y="1650132"/>
                  </a:lnTo>
                  <a:cubicBezTo>
                    <a:pt x="1682760" y="1624819"/>
                    <a:pt x="1678157" y="1594903"/>
                    <a:pt x="1664350" y="1574191"/>
                  </a:cubicBezTo>
                  <a:cubicBezTo>
                    <a:pt x="1650543" y="1551179"/>
                    <a:pt x="1627530" y="1537372"/>
                    <a:pt x="1599915" y="1532769"/>
                  </a:cubicBezTo>
                  <a:cubicBezTo>
                    <a:pt x="1528577" y="1521263"/>
                    <a:pt x="1482553" y="1491347"/>
                    <a:pt x="1461842" y="1445322"/>
                  </a:cubicBezTo>
                  <a:cubicBezTo>
                    <a:pt x="1537782" y="1445322"/>
                    <a:pt x="1613723" y="1436117"/>
                    <a:pt x="1687362" y="1413105"/>
                  </a:cubicBezTo>
                  <a:cubicBezTo>
                    <a:pt x="1712676" y="1403900"/>
                    <a:pt x="1726483" y="1380888"/>
                    <a:pt x="1726483" y="1355574"/>
                  </a:cubicBezTo>
                  <a:lnTo>
                    <a:pt x="1719580" y="1219802"/>
                  </a:lnTo>
                  <a:cubicBezTo>
                    <a:pt x="1761002" y="1203693"/>
                    <a:pt x="1800123" y="1178380"/>
                    <a:pt x="1830039" y="1143861"/>
                  </a:cubicBezTo>
                  <a:cubicBezTo>
                    <a:pt x="1869160" y="1097836"/>
                    <a:pt x="1876063" y="1031101"/>
                    <a:pt x="1843846" y="978172"/>
                  </a:cubicBezTo>
                  <a:close/>
                  <a:moveTo>
                    <a:pt x="1742592" y="1067920"/>
                  </a:moveTo>
                  <a:cubicBezTo>
                    <a:pt x="1714977" y="1095535"/>
                    <a:pt x="1680459" y="1116246"/>
                    <a:pt x="1641338" y="1123150"/>
                  </a:cubicBezTo>
                  <a:cubicBezTo>
                    <a:pt x="1616024" y="1130054"/>
                    <a:pt x="1599915" y="1155367"/>
                    <a:pt x="1599915" y="1180681"/>
                  </a:cubicBezTo>
                  <a:lnTo>
                    <a:pt x="1606819" y="1314152"/>
                  </a:lnTo>
                  <a:cubicBezTo>
                    <a:pt x="1553891" y="1325658"/>
                    <a:pt x="1500963" y="1330261"/>
                    <a:pt x="1445733" y="1327960"/>
                  </a:cubicBezTo>
                  <a:cubicBezTo>
                    <a:pt x="1413516" y="1325658"/>
                    <a:pt x="1381298" y="1341767"/>
                    <a:pt x="1360587" y="1367080"/>
                  </a:cubicBezTo>
                  <a:cubicBezTo>
                    <a:pt x="1339876" y="1394695"/>
                    <a:pt x="1332972" y="1429214"/>
                    <a:pt x="1344479" y="1461431"/>
                  </a:cubicBezTo>
                  <a:cubicBezTo>
                    <a:pt x="1360587" y="1514359"/>
                    <a:pt x="1411214" y="1606409"/>
                    <a:pt x="1558493" y="1638626"/>
                  </a:cubicBezTo>
                  <a:lnTo>
                    <a:pt x="1556192" y="1647831"/>
                  </a:lnTo>
                  <a:cubicBezTo>
                    <a:pt x="1546987" y="1684651"/>
                    <a:pt x="1544686" y="1721470"/>
                    <a:pt x="1551590" y="1758290"/>
                  </a:cubicBezTo>
                  <a:cubicBezTo>
                    <a:pt x="1551590" y="1760591"/>
                    <a:pt x="1553891" y="1762893"/>
                    <a:pt x="1553891" y="1765194"/>
                  </a:cubicBezTo>
                  <a:cubicBezTo>
                    <a:pt x="1563096" y="1790507"/>
                    <a:pt x="1560795" y="1815821"/>
                    <a:pt x="1546987" y="1838833"/>
                  </a:cubicBezTo>
                  <a:cubicBezTo>
                    <a:pt x="1535481" y="1861845"/>
                    <a:pt x="1512469" y="1877954"/>
                    <a:pt x="1487155" y="1882557"/>
                  </a:cubicBezTo>
                  <a:cubicBezTo>
                    <a:pt x="1402009" y="1898665"/>
                    <a:pt x="1312261" y="1900966"/>
                    <a:pt x="1224815" y="1894063"/>
                  </a:cubicBezTo>
                  <a:cubicBezTo>
                    <a:pt x="1137368" y="1887159"/>
                    <a:pt x="1054523" y="1864147"/>
                    <a:pt x="976281" y="1822725"/>
                  </a:cubicBezTo>
                  <a:cubicBezTo>
                    <a:pt x="927956" y="1799712"/>
                    <a:pt x="886533" y="1762893"/>
                    <a:pt x="854316" y="1719169"/>
                  </a:cubicBezTo>
                  <a:cubicBezTo>
                    <a:pt x="835906" y="1691554"/>
                    <a:pt x="801388" y="1684651"/>
                    <a:pt x="773773" y="1703060"/>
                  </a:cubicBezTo>
                  <a:cubicBezTo>
                    <a:pt x="746158" y="1721470"/>
                    <a:pt x="739255" y="1755989"/>
                    <a:pt x="757664" y="1783604"/>
                  </a:cubicBezTo>
                  <a:cubicBezTo>
                    <a:pt x="799087" y="1843436"/>
                    <a:pt x="856617" y="1891762"/>
                    <a:pt x="921052" y="1926280"/>
                  </a:cubicBezTo>
                  <a:cubicBezTo>
                    <a:pt x="962474" y="1949292"/>
                    <a:pt x="1003896" y="1965401"/>
                    <a:pt x="1047620" y="1979208"/>
                  </a:cubicBezTo>
                  <a:lnTo>
                    <a:pt x="1047620" y="2193223"/>
                  </a:lnTo>
                  <a:cubicBezTo>
                    <a:pt x="684025" y="2255356"/>
                    <a:pt x="410178" y="2073559"/>
                    <a:pt x="322732" y="2002221"/>
                  </a:cubicBezTo>
                  <a:cubicBezTo>
                    <a:pt x="433191" y="1732976"/>
                    <a:pt x="407877" y="1426913"/>
                    <a:pt x="253695" y="1180681"/>
                  </a:cubicBezTo>
                  <a:cubicBezTo>
                    <a:pt x="180055" y="1058715"/>
                    <a:pt x="147838" y="916039"/>
                    <a:pt x="159344" y="773363"/>
                  </a:cubicBezTo>
                  <a:cubicBezTo>
                    <a:pt x="189260" y="416672"/>
                    <a:pt x="495324" y="156632"/>
                    <a:pt x="891136" y="156632"/>
                  </a:cubicBezTo>
                  <a:lnTo>
                    <a:pt x="900341" y="156632"/>
                  </a:lnTo>
                  <a:cubicBezTo>
                    <a:pt x="1250128" y="156632"/>
                    <a:pt x="1445733" y="301610"/>
                    <a:pt x="1494059" y="600770"/>
                  </a:cubicBezTo>
                  <a:cubicBezTo>
                    <a:pt x="1498661" y="628385"/>
                    <a:pt x="1500963" y="653698"/>
                    <a:pt x="1500963" y="681313"/>
                  </a:cubicBezTo>
                  <a:cubicBezTo>
                    <a:pt x="1507866" y="826291"/>
                    <a:pt x="1590711" y="955160"/>
                    <a:pt x="1719580" y="1021896"/>
                  </a:cubicBezTo>
                  <a:cubicBezTo>
                    <a:pt x="1728785" y="1026498"/>
                    <a:pt x="1737989" y="1031101"/>
                    <a:pt x="1744893" y="1038004"/>
                  </a:cubicBezTo>
                  <a:cubicBezTo>
                    <a:pt x="1751797" y="1047209"/>
                    <a:pt x="1749495" y="1058715"/>
                    <a:pt x="1742592" y="1067920"/>
                  </a:cubicBezTo>
                  <a:close/>
                </a:path>
              </a:pathLst>
            </a:custGeom>
            <a:solidFill>
              <a:schemeClr val="tx2"/>
            </a:solidFill>
            <a:ln w="22942" cap="flat">
              <a:noFill/>
              <a:prstDash val="solid"/>
              <a:miter/>
            </a:ln>
          </p:spPr>
          <p:txBody>
            <a:bodyPr rtlCol="0" anchor="ctr"/>
            <a:lstStyle/>
            <a:p>
              <a:endParaRPr lang="en-GB"/>
            </a:p>
          </p:txBody>
        </p:sp>
      </p:grpSp>
      <p:sp>
        <p:nvSpPr>
          <p:cNvPr id="14" name="Rectangle 13">
            <a:extLst>
              <a:ext uri="{FF2B5EF4-FFF2-40B4-BE49-F238E27FC236}">
                <a16:creationId xmlns:a16="http://schemas.microsoft.com/office/drawing/2014/main" id="{AE30E421-DD34-4B06-98DF-450F6A684770}"/>
              </a:ext>
            </a:extLst>
          </p:cNvPr>
          <p:cNvSpPr/>
          <p:nvPr/>
        </p:nvSpPr>
        <p:spPr>
          <a:xfrm>
            <a:off x="1729379" y="3876940"/>
            <a:ext cx="5379016" cy="2554545"/>
          </a:xfrm>
          <a:prstGeom prst="rect">
            <a:avLst/>
          </a:prstGeom>
        </p:spPr>
        <p:txBody>
          <a:bodyPr wrap="square">
            <a:spAutoFit/>
          </a:bodyPr>
          <a:lstStyle/>
          <a:p>
            <a:r>
              <a:rPr lang="en-US" sz="3200" dirty="0">
                <a:solidFill>
                  <a:schemeClr val="accent4"/>
                </a:solidFill>
              </a:rPr>
              <a:t>“It sounds like you're frustrated, having the people around you constantly telling you that you should drink less."</a:t>
            </a:r>
          </a:p>
        </p:txBody>
      </p:sp>
    </p:spTree>
    <p:extLst>
      <p:ext uri="{BB962C8B-B14F-4D97-AF65-F5344CB8AC3E}">
        <p14:creationId xmlns:p14="http://schemas.microsoft.com/office/powerpoint/2010/main" val="60841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3929B1-50A5-4548-8735-8D861F93206D}"/>
              </a:ext>
            </a:extLst>
          </p:cNvPr>
          <p:cNvSpPr/>
          <p:nvPr/>
        </p:nvSpPr>
        <p:spPr>
          <a:xfrm>
            <a:off x="1729379" y="1596065"/>
            <a:ext cx="4794252" cy="2062103"/>
          </a:xfrm>
          <a:prstGeom prst="rect">
            <a:avLst/>
          </a:prstGeom>
        </p:spPr>
        <p:txBody>
          <a:bodyPr wrap="square">
            <a:spAutoFit/>
          </a:bodyPr>
          <a:lstStyle/>
          <a:p>
            <a:r>
              <a:rPr lang="en-US" sz="3200" dirty="0">
                <a:solidFill>
                  <a:schemeClr val="accent4"/>
                </a:solidFill>
              </a:rPr>
              <a:t>“You feel math is a completely useless subject that will never help you in real life."</a:t>
            </a:r>
          </a:p>
        </p:txBody>
      </p:sp>
      <p:sp>
        <p:nvSpPr>
          <p:cNvPr id="4" name="TextBox 3">
            <a:extLst>
              <a:ext uri="{FF2B5EF4-FFF2-40B4-BE49-F238E27FC236}">
                <a16:creationId xmlns:a16="http://schemas.microsoft.com/office/drawing/2014/main" id="{2A316F9E-D0D9-4363-9A47-626835528C09}"/>
              </a:ext>
            </a:extLst>
          </p:cNvPr>
          <p:cNvSpPr txBox="1"/>
          <p:nvPr/>
        </p:nvSpPr>
        <p:spPr>
          <a:xfrm>
            <a:off x="561248" y="3876940"/>
            <a:ext cx="1013076" cy="769441"/>
          </a:xfrm>
          <a:prstGeom prst="rect">
            <a:avLst/>
          </a:prstGeom>
          <a:noFill/>
        </p:spPr>
        <p:txBody>
          <a:bodyPr wrap="square" rtlCol="0">
            <a:spAutoFit/>
          </a:bodyPr>
          <a:lstStyle/>
          <a:p>
            <a:r>
              <a:rPr lang="en-GB" sz="4400" dirty="0">
                <a:solidFill>
                  <a:schemeClr val="accent1"/>
                </a:solidFill>
                <a:latin typeface="+mj-lt"/>
              </a:rPr>
              <a:t>04</a:t>
            </a:r>
          </a:p>
        </p:txBody>
      </p:sp>
      <p:grpSp>
        <p:nvGrpSpPr>
          <p:cNvPr id="9" name="Graphic 19">
            <a:extLst>
              <a:ext uri="{FF2B5EF4-FFF2-40B4-BE49-F238E27FC236}">
                <a16:creationId xmlns:a16="http://schemas.microsoft.com/office/drawing/2014/main" id="{392C0EE6-89E3-40A8-8EDA-3FC4F940DC19}"/>
              </a:ext>
            </a:extLst>
          </p:cNvPr>
          <p:cNvGrpSpPr/>
          <p:nvPr/>
        </p:nvGrpSpPr>
        <p:grpSpPr>
          <a:xfrm flipH="1">
            <a:off x="6678686" y="1060476"/>
            <a:ext cx="1720251" cy="1888174"/>
            <a:chOff x="6148659" y="2377189"/>
            <a:chExt cx="2140146" cy="2278220"/>
          </a:xfrm>
        </p:grpSpPr>
        <p:sp>
          <p:nvSpPr>
            <p:cNvPr id="10" name="Freeform: Shape 9">
              <a:extLst>
                <a:ext uri="{FF2B5EF4-FFF2-40B4-BE49-F238E27FC236}">
                  <a16:creationId xmlns:a16="http://schemas.microsoft.com/office/drawing/2014/main" id="{D555F785-6B4C-4E82-9551-C540933BA8D5}"/>
                </a:ext>
              </a:extLst>
            </p:cNvPr>
            <p:cNvSpPr/>
            <p:nvPr/>
          </p:nvSpPr>
          <p:spPr>
            <a:xfrm>
              <a:off x="7977290" y="3795573"/>
              <a:ext cx="345185" cy="207111"/>
            </a:xfrm>
            <a:custGeom>
              <a:avLst/>
              <a:gdLst>
                <a:gd name="connsiteX0" fmla="*/ 253984 w 345184"/>
                <a:gd name="connsiteY0" fmla="*/ 185575 h 207110"/>
                <a:gd name="connsiteX1" fmla="*/ 316117 w 345184"/>
                <a:gd name="connsiteY1" fmla="*/ 132647 h 207110"/>
                <a:gd name="connsiteX2" fmla="*/ 263189 w 345184"/>
                <a:gd name="connsiteY2" fmla="*/ 70513 h 207110"/>
                <a:gd name="connsiteX3" fmla="*/ 109006 w 345184"/>
                <a:gd name="connsiteY3" fmla="*/ 42898 h 207110"/>
                <a:gd name="connsiteX4" fmla="*/ 42271 w 345184"/>
                <a:gd name="connsiteY4" fmla="*/ 88923 h 207110"/>
                <a:gd name="connsiteX5" fmla="*/ 88295 w 345184"/>
                <a:gd name="connsiteY5" fmla="*/ 155659 h 207110"/>
                <a:gd name="connsiteX6" fmla="*/ 242478 w 345184"/>
                <a:gd name="connsiteY6" fmla="*/ 183274 h 207110"/>
                <a:gd name="connsiteX7" fmla="*/ 253984 w 345184"/>
                <a:gd name="connsiteY7" fmla="*/ 185575 h 20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184" h="207110">
                  <a:moveTo>
                    <a:pt x="253984" y="185575"/>
                  </a:moveTo>
                  <a:cubicBezTo>
                    <a:pt x="286201" y="187876"/>
                    <a:pt x="313816" y="164864"/>
                    <a:pt x="316117" y="132647"/>
                  </a:cubicBezTo>
                  <a:cubicBezTo>
                    <a:pt x="318418" y="100429"/>
                    <a:pt x="295406" y="72815"/>
                    <a:pt x="263189" y="70513"/>
                  </a:cubicBezTo>
                  <a:lnTo>
                    <a:pt x="109006" y="42898"/>
                  </a:lnTo>
                  <a:cubicBezTo>
                    <a:pt x="76789" y="35995"/>
                    <a:pt x="46873" y="56706"/>
                    <a:pt x="42271" y="88923"/>
                  </a:cubicBezTo>
                  <a:cubicBezTo>
                    <a:pt x="37668" y="121140"/>
                    <a:pt x="56078" y="151056"/>
                    <a:pt x="88295" y="155659"/>
                  </a:cubicBezTo>
                  <a:lnTo>
                    <a:pt x="242478" y="183274"/>
                  </a:lnTo>
                  <a:cubicBezTo>
                    <a:pt x="247080" y="185575"/>
                    <a:pt x="251683" y="185575"/>
                    <a:pt x="253984" y="185575"/>
                  </a:cubicBezTo>
                  <a:close/>
                </a:path>
              </a:pathLst>
            </a:custGeom>
            <a:solidFill>
              <a:schemeClr val="accent1"/>
            </a:solidFill>
            <a:ln w="2294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95E1237-1C67-40D9-983F-E95690C6B6C2}"/>
                </a:ext>
              </a:extLst>
            </p:cNvPr>
            <p:cNvSpPr/>
            <p:nvPr/>
          </p:nvSpPr>
          <p:spPr>
            <a:xfrm>
              <a:off x="7851591" y="3973723"/>
              <a:ext cx="253136" cy="299160"/>
            </a:xfrm>
            <a:custGeom>
              <a:avLst/>
              <a:gdLst>
                <a:gd name="connsiteX0" fmla="*/ 121945 w 253135"/>
                <a:gd name="connsiteY0" fmla="*/ 246753 h 299160"/>
                <a:gd name="connsiteX1" fmla="*/ 202489 w 253135"/>
                <a:gd name="connsiteY1" fmla="*/ 258259 h 299160"/>
                <a:gd name="connsiteX2" fmla="*/ 220898 w 253135"/>
                <a:gd name="connsiteY2" fmla="*/ 189222 h 299160"/>
                <a:gd name="connsiteX3" fmla="*/ 147259 w 253135"/>
                <a:gd name="connsiteY3" fmla="*/ 69558 h 299160"/>
                <a:gd name="connsiteX4" fmla="*/ 69017 w 253135"/>
                <a:gd name="connsiteY4" fmla="*/ 51149 h 299160"/>
                <a:gd name="connsiteX5" fmla="*/ 50607 w 253135"/>
                <a:gd name="connsiteY5" fmla="*/ 129390 h 299160"/>
                <a:gd name="connsiteX6" fmla="*/ 121945 w 253135"/>
                <a:gd name="connsiteY6" fmla="*/ 246753 h 2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35" h="299160">
                  <a:moveTo>
                    <a:pt x="121945" y="246753"/>
                  </a:moveTo>
                  <a:cubicBezTo>
                    <a:pt x="140355" y="272067"/>
                    <a:pt x="177175" y="276669"/>
                    <a:pt x="202489" y="258259"/>
                  </a:cubicBezTo>
                  <a:cubicBezTo>
                    <a:pt x="223199" y="242151"/>
                    <a:pt x="230103" y="212235"/>
                    <a:pt x="220898" y="189222"/>
                  </a:cubicBezTo>
                  <a:lnTo>
                    <a:pt x="147259" y="69558"/>
                  </a:lnTo>
                  <a:cubicBezTo>
                    <a:pt x="131150" y="41944"/>
                    <a:pt x="94330" y="32739"/>
                    <a:pt x="69017" y="51149"/>
                  </a:cubicBezTo>
                  <a:cubicBezTo>
                    <a:pt x="43703" y="69558"/>
                    <a:pt x="32197" y="104077"/>
                    <a:pt x="50607" y="129390"/>
                  </a:cubicBezTo>
                  <a:lnTo>
                    <a:pt x="121945" y="246753"/>
                  </a:lnTo>
                  <a:close/>
                </a:path>
              </a:pathLst>
            </a:custGeom>
            <a:solidFill>
              <a:schemeClr val="accent1"/>
            </a:solidFill>
            <a:ln w="2294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1D496C-C869-4E5D-A97B-0C77C20417F7}"/>
                </a:ext>
              </a:extLst>
            </p:cNvPr>
            <p:cNvSpPr/>
            <p:nvPr/>
          </p:nvSpPr>
          <p:spPr>
            <a:xfrm>
              <a:off x="7928983" y="3504953"/>
              <a:ext cx="299160" cy="276148"/>
            </a:xfrm>
            <a:custGeom>
              <a:avLst/>
              <a:gdLst>
                <a:gd name="connsiteX0" fmla="*/ 99783 w 299160"/>
                <a:gd name="connsiteY0" fmla="*/ 241470 h 276147"/>
                <a:gd name="connsiteX1" fmla="*/ 134301 w 299160"/>
                <a:gd name="connsiteY1" fmla="*/ 229963 h 276147"/>
                <a:gd name="connsiteX2" fmla="*/ 244761 w 299160"/>
                <a:gd name="connsiteY2" fmla="*/ 144818 h 276147"/>
                <a:gd name="connsiteX3" fmla="*/ 256267 w 299160"/>
                <a:gd name="connsiteY3" fmla="*/ 64275 h 276147"/>
                <a:gd name="connsiteX4" fmla="*/ 175724 w 299160"/>
                <a:gd name="connsiteY4" fmla="*/ 52768 h 276147"/>
                <a:gd name="connsiteX5" fmla="*/ 175724 w 299160"/>
                <a:gd name="connsiteY5" fmla="*/ 52768 h 276147"/>
                <a:gd name="connsiteX6" fmla="*/ 65264 w 299160"/>
                <a:gd name="connsiteY6" fmla="*/ 137914 h 276147"/>
                <a:gd name="connsiteX7" fmla="*/ 53758 w 299160"/>
                <a:gd name="connsiteY7" fmla="*/ 218457 h 276147"/>
                <a:gd name="connsiteX8" fmla="*/ 99783 w 299160"/>
                <a:gd name="connsiteY8" fmla="*/ 241470 h 27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0" h="276147">
                  <a:moveTo>
                    <a:pt x="99783" y="241470"/>
                  </a:moveTo>
                  <a:cubicBezTo>
                    <a:pt x="113590" y="241470"/>
                    <a:pt x="125097" y="236867"/>
                    <a:pt x="134301" y="229963"/>
                  </a:cubicBezTo>
                  <a:lnTo>
                    <a:pt x="244761" y="144818"/>
                  </a:lnTo>
                  <a:cubicBezTo>
                    <a:pt x="270074" y="126408"/>
                    <a:pt x="274677" y="89588"/>
                    <a:pt x="256267" y="64275"/>
                  </a:cubicBezTo>
                  <a:cubicBezTo>
                    <a:pt x="237857" y="38961"/>
                    <a:pt x="201037" y="34359"/>
                    <a:pt x="175724" y="52768"/>
                  </a:cubicBezTo>
                  <a:lnTo>
                    <a:pt x="175724" y="52768"/>
                  </a:lnTo>
                  <a:lnTo>
                    <a:pt x="65264" y="137914"/>
                  </a:lnTo>
                  <a:cubicBezTo>
                    <a:pt x="39951" y="156324"/>
                    <a:pt x="33047" y="193144"/>
                    <a:pt x="53758" y="218457"/>
                  </a:cubicBezTo>
                  <a:cubicBezTo>
                    <a:pt x="62963" y="232265"/>
                    <a:pt x="81373" y="241470"/>
                    <a:pt x="99783" y="241470"/>
                  </a:cubicBezTo>
                  <a:close/>
                </a:path>
              </a:pathLst>
            </a:custGeom>
            <a:solidFill>
              <a:schemeClr val="accent1"/>
            </a:solidFill>
            <a:ln w="22942"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89A50D25-205C-4C2D-83CD-39F615CB3A36}"/>
                </a:ext>
              </a:extLst>
            </p:cNvPr>
            <p:cNvSpPr/>
            <p:nvPr/>
          </p:nvSpPr>
          <p:spPr>
            <a:xfrm>
              <a:off x="6106678" y="2335618"/>
              <a:ext cx="1887010" cy="2347257"/>
            </a:xfrm>
            <a:custGeom>
              <a:avLst/>
              <a:gdLst>
                <a:gd name="connsiteX0" fmla="*/ 1843846 w 1887010"/>
                <a:gd name="connsiteY0" fmla="*/ 978172 h 2347256"/>
                <a:gd name="connsiteX1" fmla="*/ 1774809 w 1887010"/>
                <a:gd name="connsiteY1" fmla="*/ 918340 h 2347256"/>
                <a:gd name="connsiteX2" fmla="*/ 1616024 w 1887010"/>
                <a:gd name="connsiteY2" fmla="*/ 674410 h 2347256"/>
                <a:gd name="connsiteX3" fmla="*/ 1606819 w 1887010"/>
                <a:gd name="connsiteY3" fmla="*/ 582360 h 2347256"/>
                <a:gd name="connsiteX4" fmla="*/ 900341 w 1887010"/>
                <a:gd name="connsiteY4" fmla="*/ 41571 h 2347256"/>
                <a:gd name="connsiteX5" fmla="*/ 891136 w 1887010"/>
                <a:gd name="connsiteY5" fmla="*/ 41571 h 2347256"/>
                <a:gd name="connsiteX6" fmla="*/ 44282 w 1887010"/>
                <a:gd name="connsiteY6" fmla="*/ 764158 h 2347256"/>
                <a:gd name="connsiteX7" fmla="*/ 157043 w 1887010"/>
                <a:gd name="connsiteY7" fmla="*/ 1240513 h 2347256"/>
                <a:gd name="connsiteX8" fmla="*/ 200766 w 1887010"/>
                <a:gd name="connsiteY8" fmla="*/ 1993016 h 2347256"/>
                <a:gd name="connsiteX9" fmla="*/ 212272 w 1887010"/>
                <a:gd name="connsiteY9" fmla="*/ 2059751 h 2347256"/>
                <a:gd name="connsiteX10" fmla="*/ 895738 w 1887010"/>
                <a:gd name="connsiteY10" fmla="*/ 2319791 h 2347256"/>
                <a:gd name="connsiteX11" fmla="*/ 1118958 w 1887010"/>
                <a:gd name="connsiteY11" fmla="*/ 2294477 h 2347256"/>
                <a:gd name="connsiteX12" fmla="*/ 1164983 w 1887010"/>
                <a:gd name="connsiteY12" fmla="*/ 2239248 h 2347256"/>
                <a:gd name="connsiteX13" fmla="*/ 1164983 w 1887010"/>
                <a:gd name="connsiteY13" fmla="*/ 2002221 h 2347256"/>
                <a:gd name="connsiteX14" fmla="*/ 1215610 w 1887010"/>
                <a:gd name="connsiteY14" fmla="*/ 2009124 h 2347256"/>
                <a:gd name="connsiteX15" fmla="*/ 1507866 w 1887010"/>
                <a:gd name="connsiteY15" fmla="*/ 1995317 h 2347256"/>
                <a:gd name="connsiteX16" fmla="*/ 1668952 w 1887010"/>
                <a:gd name="connsiteY16" fmla="*/ 1758290 h 2347256"/>
                <a:gd name="connsiteX17" fmla="*/ 1662049 w 1887010"/>
                <a:gd name="connsiteY17" fmla="*/ 1732976 h 2347256"/>
                <a:gd name="connsiteX18" fmla="*/ 1668952 w 1887010"/>
                <a:gd name="connsiteY18" fmla="*/ 1677747 h 2347256"/>
                <a:gd name="connsiteX19" fmla="*/ 1675856 w 1887010"/>
                <a:gd name="connsiteY19" fmla="*/ 1650132 h 2347256"/>
                <a:gd name="connsiteX20" fmla="*/ 1664350 w 1887010"/>
                <a:gd name="connsiteY20" fmla="*/ 1574191 h 2347256"/>
                <a:gd name="connsiteX21" fmla="*/ 1599915 w 1887010"/>
                <a:gd name="connsiteY21" fmla="*/ 1532769 h 2347256"/>
                <a:gd name="connsiteX22" fmla="*/ 1461842 w 1887010"/>
                <a:gd name="connsiteY22" fmla="*/ 1445322 h 2347256"/>
                <a:gd name="connsiteX23" fmla="*/ 1687362 w 1887010"/>
                <a:gd name="connsiteY23" fmla="*/ 1413105 h 2347256"/>
                <a:gd name="connsiteX24" fmla="*/ 1726483 w 1887010"/>
                <a:gd name="connsiteY24" fmla="*/ 1355574 h 2347256"/>
                <a:gd name="connsiteX25" fmla="*/ 1719580 w 1887010"/>
                <a:gd name="connsiteY25" fmla="*/ 1219802 h 2347256"/>
                <a:gd name="connsiteX26" fmla="*/ 1830039 w 1887010"/>
                <a:gd name="connsiteY26" fmla="*/ 1143861 h 2347256"/>
                <a:gd name="connsiteX27" fmla="*/ 1843846 w 1887010"/>
                <a:gd name="connsiteY27" fmla="*/ 978172 h 2347256"/>
                <a:gd name="connsiteX28" fmla="*/ 1742592 w 1887010"/>
                <a:gd name="connsiteY28" fmla="*/ 1067920 h 2347256"/>
                <a:gd name="connsiteX29" fmla="*/ 1641338 w 1887010"/>
                <a:gd name="connsiteY29" fmla="*/ 1123150 h 2347256"/>
                <a:gd name="connsiteX30" fmla="*/ 1599915 w 1887010"/>
                <a:gd name="connsiteY30" fmla="*/ 1180681 h 2347256"/>
                <a:gd name="connsiteX31" fmla="*/ 1606819 w 1887010"/>
                <a:gd name="connsiteY31" fmla="*/ 1314152 h 2347256"/>
                <a:gd name="connsiteX32" fmla="*/ 1445733 w 1887010"/>
                <a:gd name="connsiteY32" fmla="*/ 1327960 h 2347256"/>
                <a:gd name="connsiteX33" fmla="*/ 1360587 w 1887010"/>
                <a:gd name="connsiteY33" fmla="*/ 1367080 h 2347256"/>
                <a:gd name="connsiteX34" fmla="*/ 1344479 w 1887010"/>
                <a:gd name="connsiteY34" fmla="*/ 1461431 h 2347256"/>
                <a:gd name="connsiteX35" fmla="*/ 1558493 w 1887010"/>
                <a:gd name="connsiteY35" fmla="*/ 1638626 h 2347256"/>
                <a:gd name="connsiteX36" fmla="*/ 1556192 w 1887010"/>
                <a:gd name="connsiteY36" fmla="*/ 1647831 h 2347256"/>
                <a:gd name="connsiteX37" fmla="*/ 1551590 w 1887010"/>
                <a:gd name="connsiteY37" fmla="*/ 1758290 h 2347256"/>
                <a:gd name="connsiteX38" fmla="*/ 1553891 w 1887010"/>
                <a:gd name="connsiteY38" fmla="*/ 1765194 h 2347256"/>
                <a:gd name="connsiteX39" fmla="*/ 1546987 w 1887010"/>
                <a:gd name="connsiteY39" fmla="*/ 1838833 h 2347256"/>
                <a:gd name="connsiteX40" fmla="*/ 1487155 w 1887010"/>
                <a:gd name="connsiteY40" fmla="*/ 1882557 h 2347256"/>
                <a:gd name="connsiteX41" fmla="*/ 1224815 w 1887010"/>
                <a:gd name="connsiteY41" fmla="*/ 1894063 h 2347256"/>
                <a:gd name="connsiteX42" fmla="*/ 976281 w 1887010"/>
                <a:gd name="connsiteY42" fmla="*/ 1822725 h 2347256"/>
                <a:gd name="connsiteX43" fmla="*/ 854316 w 1887010"/>
                <a:gd name="connsiteY43" fmla="*/ 1719169 h 2347256"/>
                <a:gd name="connsiteX44" fmla="*/ 773773 w 1887010"/>
                <a:gd name="connsiteY44" fmla="*/ 1703060 h 2347256"/>
                <a:gd name="connsiteX45" fmla="*/ 757664 w 1887010"/>
                <a:gd name="connsiteY45" fmla="*/ 1783604 h 2347256"/>
                <a:gd name="connsiteX46" fmla="*/ 921052 w 1887010"/>
                <a:gd name="connsiteY46" fmla="*/ 1926280 h 2347256"/>
                <a:gd name="connsiteX47" fmla="*/ 1047620 w 1887010"/>
                <a:gd name="connsiteY47" fmla="*/ 1979208 h 2347256"/>
                <a:gd name="connsiteX48" fmla="*/ 1047620 w 1887010"/>
                <a:gd name="connsiteY48" fmla="*/ 2193223 h 2347256"/>
                <a:gd name="connsiteX49" fmla="*/ 322732 w 1887010"/>
                <a:gd name="connsiteY49" fmla="*/ 2002221 h 2347256"/>
                <a:gd name="connsiteX50" fmla="*/ 253695 w 1887010"/>
                <a:gd name="connsiteY50" fmla="*/ 1180681 h 2347256"/>
                <a:gd name="connsiteX51" fmla="*/ 159344 w 1887010"/>
                <a:gd name="connsiteY51" fmla="*/ 773363 h 2347256"/>
                <a:gd name="connsiteX52" fmla="*/ 891136 w 1887010"/>
                <a:gd name="connsiteY52" fmla="*/ 156632 h 2347256"/>
                <a:gd name="connsiteX53" fmla="*/ 900341 w 1887010"/>
                <a:gd name="connsiteY53" fmla="*/ 156632 h 2347256"/>
                <a:gd name="connsiteX54" fmla="*/ 1494059 w 1887010"/>
                <a:gd name="connsiteY54" fmla="*/ 600770 h 2347256"/>
                <a:gd name="connsiteX55" fmla="*/ 1500963 w 1887010"/>
                <a:gd name="connsiteY55" fmla="*/ 681313 h 2347256"/>
                <a:gd name="connsiteX56" fmla="*/ 1719580 w 1887010"/>
                <a:gd name="connsiteY56" fmla="*/ 1021896 h 2347256"/>
                <a:gd name="connsiteX57" fmla="*/ 1744893 w 1887010"/>
                <a:gd name="connsiteY57" fmla="*/ 1038004 h 2347256"/>
                <a:gd name="connsiteX58" fmla="*/ 1742592 w 1887010"/>
                <a:gd name="connsiteY58" fmla="*/ 1067920 h 23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87010" h="2347256">
                  <a:moveTo>
                    <a:pt x="1843846" y="978172"/>
                  </a:moveTo>
                  <a:cubicBezTo>
                    <a:pt x="1827737" y="952859"/>
                    <a:pt x="1802424" y="932148"/>
                    <a:pt x="1774809" y="918340"/>
                  </a:cubicBezTo>
                  <a:cubicBezTo>
                    <a:pt x="1682760" y="870014"/>
                    <a:pt x="1620627" y="777965"/>
                    <a:pt x="1616024" y="674410"/>
                  </a:cubicBezTo>
                  <a:cubicBezTo>
                    <a:pt x="1613723" y="644494"/>
                    <a:pt x="1611422" y="612276"/>
                    <a:pt x="1606819" y="582360"/>
                  </a:cubicBezTo>
                  <a:cubicBezTo>
                    <a:pt x="1567698" y="336128"/>
                    <a:pt x="1411214" y="41571"/>
                    <a:pt x="900341" y="41571"/>
                  </a:cubicBezTo>
                  <a:lnTo>
                    <a:pt x="891136" y="41571"/>
                  </a:lnTo>
                  <a:cubicBezTo>
                    <a:pt x="435492" y="41571"/>
                    <a:pt x="78801" y="345333"/>
                    <a:pt x="44282" y="764158"/>
                  </a:cubicBezTo>
                  <a:cubicBezTo>
                    <a:pt x="30475" y="929846"/>
                    <a:pt x="69596" y="1097836"/>
                    <a:pt x="157043" y="1240513"/>
                  </a:cubicBezTo>
                  <a:cubicBezTo>
                    <a:pt x="299719" y="1468335"/>
                    <a:pt x="315828" y="1751386"/>
                    <a:pt x="200766" y="1993016"/>
                  </a:cubicBezTo>
                  <a:cubicBezTo>
                    <a:pt x="189260" y="2016028"/>
                    <a:pt x="193862" y="2041342"/>
                    <a:pt x="212272" y="2059751"/>
                  </a:cubicBezTo>
                  <a:cubicBezTo>
                    <a:pt x="400973" y="2225440"/>
                    <a:pt x="642603" y="2317490"/>
                    <a:pt x="895738" y="2319791"/>
                  </a:cubicBezTo>
                  <a:cubicBezTo>
                    <a:pt x="971679" y="2319791"/>
                    <a:pt x="1045318" y="2310586"/>
                    <a:pt x="1118958" y="2294477"/>
                  </a:cubicBezTo>
                  <a:cubicBezTo>
                    <a:pt x="1146573" y="2289875"/>
                    <a:pt x="1164983" y="2264561"/>
                    <a:pt x="1164983" y="2239248"/>
                  </a:cubicBezTo>
                  <a:lnTo>
                    <a:pt x="1164983" y="2002221"/>
                  </a:lnTo>
                  <a:cubicBezTo>
                    <a:pt x="1181091" y="2004522"/>
                    <a:pt x="1199501" y="2006823"/>
                    <a:pt x="1215610" y="2009124"/>
                  </a:cubicBezTo>
                  <a:cubicBezTo>
                    <a:pt x="1312261" y="2018329"/>
                    <a:pt x="1411214" y="2013727"/>
                    <a:pt x="1507866" y="1995317"/>
                  </a:cubicBezTo>
                  <a:cubicBezTo>
                    <a:pt x="1618325" y="1974606"/>
                    <a:pt x="1689663" y="1866448"/>
                    <a:pt x="1668952" y="1758290"/>
                  </a:cubicBezTo>
                  <a:cubicBezTo>
                    <a:pt x="1666651" y="1749085"/>
                    <a:pt x="1664350" y="1742181"/>
                    <a:pt x="1662049" y="1732976"/>
                  </a:cubicBezTo>
                  <a:cubicBezTo>
                    <a:pt x="1662049" y="1714567"/>
                    <a:pt x="1664350" y="1696157"/>
                    <a:pt x="1668952" y="1677747"/>
                  </a:cubicBezTo>
                  <a:lnTo>
                    <a:pt x="1675856" y="1650132"/>
                  </a:lnTo>
                  <a:cubicBezTo>
                    <a:pt x="1682760" y="1624819"/>
                    <a:pt x="1678157" y="1594903"/>
                    <a:pt x="1664350" y="1574191"/>
                  </a:cubicBezTo>
                  <a:cubicBezTo>
                    <a:pt x="1650543" y="1551179"/>
                    <a:pt x="1627530" y="1537372"/>
                    <a:pt x="1599915" y="1532769"/>
                  </a:cubicBezTo>
                  <a:cubicBezTo>
                    <a:pt x="1528577" y="1521263"/>
                    <a:pt x="1482553" y="1491347"/>
                    <a:pt x="1461842" y="1445322"/>
                  </a:cubicBezTo>
                  <a:cubicBezTo>
                    <a:pt x="1537782" y="1445322"/>
                    <a:pt x="1613723" y="1436117"/>
                    <a:pt x="1687362" y="1413105"/>
                  </a:cubicBezTo>
                  <a:cubicBezTo>
                    <a:pt x="1712676" y="1403900"/>
                    <a:pt x="1726483" y="1380888"/>
                    <a:pt x="1726483" y="1355574"/>
                  </a:cubicBezTo>
                  <a:lnTo>
                    <a:pt x="1719580" y="1219802"/>
                  </a:lnTo>
                  <a:cubicBezTo>
                    <a:pt x="1761002" y="1203693"/>
                    <a:pt x="1800123" y="1178380"/>
                    <a:pt x="1830039" y="1143861"/>
                  </a:cubicBezTo>
                  <a:cubicBezTo>
                    <a:pt x="1869160" y="1097836"/>
                    <a:pt x="1876063" y="1031101"/>
                    <a:pt x="1843846" y="978172"/>
                  </a:cubicBezTo>
                  <a:close/>
                  <a:moveTo>
                    <a:pt x="1742592" y="1067920"/>
                  </a:moveTo>
                  <a:cubicBezTo>
                    <a:pt x="1714977" y="1095535"/>
                    <a:pt x="1680459" y="1116246"/>
                    <a:pt x="1641338" y="1123150"/>
                  </a:cubicBezTo>
                  <a:cubicBezTo>
                    <a:pt x="1616024" y="1130054"/>
                    <a:pt x="1599915" y="1155367"/>
                    <a:pt x="1599915" y="1180681"/>
                  </a:cubicBezTo>
                  <a:lnTo>
                    <a:pt x="1606819" y="1314152"/>
                  </a:lnTo>
                  <a:cubicBezTo>
                    <a:pt x="1553891" y="1325658"/>
                    <a:pt x="1500963" y="1330261"/>
                    <a:pt x="1445733" y="1327960"/>
                  </a:cubicBezTo>
                  <a:cubicBezTo>
                    <a:pt x="1413516" y="1325658"/>
                    <a:pt x="1381298" y="1341767"/>
                    <a:pt x="1360587" y="1367080"/>
                  </a:cubicBezTo>
                  <a:cubicBezTo>
                    <a:pt x="1339876" y="1394695"/>
                    <a:pt x="1332972" y="1429214"/>
                    <a:pt x="1344479" y="1461431"/>
                  </a:cubicBezTo>
                  <a:cubicBezTo>
                    <a:pt x="1360587" y="1514359"/>
                    <a:pt x="1411214" y="1606409"/>
                    <a:pt x="1558493" y="1638626"/>
                  </a:cubicBezTo>
                  <a:lnTo>
                    <a:pt x="1556192" y="1647831"/>
                  </a:lnTo>
                  <a:cubicBezTo>
                    <a:pt x="1546987" y="1684651"/>
                    <a:pt x="1544686" y="1721470"/>
                    <a:pt x="1551590" y="1758290"/>
                  </a:cubicBezTo>
                  <a:cubicBezTo>
                    <a:pt x="1551590" y="1760591"/>
                    <a:pt x="1553891" y="1762893"/>
                    <a:pt x="1553891" y="1765194"/>
                  </a:cubicBezTo>
                  <a:cubicBezTo>
                    <a:pt x="1563096" y="1790507"/>
                    <a:pt x="1560795" y="1815821"/>
                    <a:pt x="1546987" y="1838833"/>
                  </a:cubicBezTo>
                  <a:cubicBezTo>
                    <a:pt x="1535481" y="1861845"/>
                    <a:pt x="1512469" y="1877954"/>
                    <a:pt x="1487155" y="1882557"/>
                  </a:cubicBezTo>
                  <a:cubicBezTo>
                    <a:pt x="1402009" y="1898665"/>
                    <a:pt x="1312261" y="1900966"/>
                    <a:pt x="1224815" y="1894063"/>
                  </a:cubicBezTo>
                  <a:cubicBezTo>
                    <a:pt x="1137368" y="1887159"/>
                    <a:pt x="1054523" y="1864147"/>
                    <a:pt x="976281" y="1822725"/>
                  </a:cubicBezTo>
                  <a:cubicBezTo>
                    <a:pt x="927956" y="1799712"/>
                    <a:pt x="886533" y="1762893"/>
                    <a:pt x="854316" y="1719169"/>
                  </a:cubicBezTo>
                  <a:cubicBezTo>
                    <a:pt x="835906" y="1691554"/>
                    <a:pt x="801388" y="1684651"/>
                    <a:pt x="773773" y="1703060"/>
                  </a:cubicBezTo>
                  <a:cubicBezTo>
                    <a:pt x="746158" y="1721470"/>
                    <a:pt x="739255" y="1755989"/>
                    <a:pt x="757664" y="1783604"/>
                  </a:cubicBezTo>
                  <a:cubicBezTo>
                    <a:pt x="799087" y="1843436"/>
                    <a:pt x="856617" y="1891762"/>
                    <a:pt x="921052" y="1926280"/>
                  </a:cubicBezTo>
                  <a:cubicBezTo>
                    <a:pt x="962474" y="1949292"/>
                    <a:pt x="1003896" y="1965401"/>
                    <a:pt x="1047620" y="1979208"/>
                  </a:cubicBezTo>
                  <a:lnTo>
                    <a:pt x="1047620" y="2193223"/>
                  </a:lnTo>
                  <a:cubicBezTo>
                    <a:pt x="684025" y="2255356"/>
                    <a:pt x="410178" y="2073559"/>
                    <a:pt x="322732" y="2002221"/>
                  </a:cubicBezTo>
                  <a:cubicBezTo>
                    <a:pt x="433191" y="1732976"/>
                    <a:pt x="407877" y="1426913"/>
                    <a:pt x="253695" y="1180681"/>
                  </a:cubicBezTo>
                  <a:cubicBezTo>
                    <a:pt x="180055" y="1058715"/>
                    <a:pt x="147838" y="916039"/>
                    <a:pt x="159344" y="773363"/>
                  </a:cubicBezTo>
                  <a:cubicBezTo>
                    <a:pt x="189260" y="416672"/>
                    <a:pt x="495324" y="156632"/>
                    <a:pt x="891136" y="156632"/>
                  </a:cubicBezTo>
                  <a:lnTo>
                    <a:pt x="900341" y="156632"/>
                  </a:lnTo>
                  <a:cubicBezTo>
                    <a:pt x="1250128" y="156632"/>
                    <a:pt x="1445733" y="301610"/>
                    <a:pt x="1494059" y="600770"/>
                  </a:cubicBezTo>
                  <a:cubicBezTo>
                    <a:pt x="1498661" y="628385"/>
                    <a:pt x="1500963" y="653698"/>
                    <a:pt x="1500963" y="681313"/>
                  </a:cubicBezTo>
                  <a:cubicBezTo>
                    <a:pt x="1507866" y="826291"/>
                    <a:pt x="1590711" y="955160"/>
                    <a:pt x="1719580" y="1021896"/>
                  </a:cubicBezTo>
                  <a:cubicBezTo>
                    <a:pt x="1728785" y="1026498"/>
                    <a:pt x="1737989" y="1031101"/>
                    <a:pt x="1744893" y="1038004"/>
                  </a:cubicBezTo>
                  <a:cubicBezTo>
                    <a:pt x="1751797" y="1047209"/>
                    <a:pt x="1749495" y="1058715"/>
                    <a:pt x="1742592" y="1067920"/>
                  </a:cubicBezTo>
                  <a:close/>
                </a:path>
              </a:pathLst>
            </a:custGeom>
            <a:solidFill>
              <a:schemeClr val="tx2"/>
            </a:solidFill>
            <a:ln w="22942" cap="flat">
              <a:noFill/>
              <a:prstDash val="solid"/>
              <a:miter/>
            </a:ln>
          </p:spPr>
          <p:txBody>
            <a:bodyPr rtlCol="0" anchor="ctr"/>
            <a:lstStyle/>
            <a:p>
              <a:endParaRPr lang="en-GB"/>
            </a:p>
          </p:txBody>
        </p:sp>
      </p:grpSp>
      <p:sp>
        <p:nvSpPr>
          <p:cNvPr id="14" name="Rectangle 13">
            <a:extLst>
              <a:ext uri="{FF2B5EF4-FFF2-40B4-BE49-F238E27FC236}">
                <a16:creationId xmlns:a16="http://schemas.microsoft.com/office/drawing/2014/main" id="{AE30E421-DD34-4B06-98DF-450F6A684770}"/>
              </a:ext>
            </a:extLst>
          </p:cNvPr>
          <p:cNvSpPr/>
          <p:nvPr/>
        </p:nvSpPr>
        <p:spPr>
          <a:xfrm>
            <a:off x="1729379" y="3876940"/>
            <a:ext cx="5379016" cy="1077218"/>
          </a:xfrm>
          <a:prstGeom prst="rect">
            <a:avLst/>
          </a:prstGeom>
        </p:spPr>
        <p:txBody>
          <a:bodyPr wrap="square">
            <a:spAutoFit/>
          </a:bodyPr>
          <a:lstStyle/>
          <a:p>
            <a:r>
              <a:rPr lang="en-US" sz="3200" dirty="0">
                <a:solidFill>
                  <a:schemeClr val="accent4"/>
                </a:solidFill>
              </a:rPr>
              <a:t>“I hear you.  I’d feel the same way.” </a:t>
            </a:r>
          </a:p>
        </p:txBody>
      </p:sp>
      <p:sp>
        <p:nvSpPr>
          <p:cNvPr id="15" name="TextBox 14">
            <a:extLst>
              <a:ext uri="{FF2B5EF4-FFF2-40B4-BE49-F238E27FC236}">
                <a16:creationId xmlns:a16="http://schemas.microsoft.com/office/drawing/2014/main" id="{CDEF82FD-E38E-4C93-A460-1AB73250522A}"/>
              </a:ext>
            </a:extLst>
          </p:cNvPr>
          <p:cNvSpPr txBox="1"/>
          <p:nvPr/>
        </p:nvSpPr>
        <p:spPr>
          <a:xfrm>
            <a:off x="561248" y="1596065"/>
            <a:ext cx="1013076" cy="769441"/>
          </a:xfrm>
          <a:prstGeom prst="rect">
            <a:avLst/>
          </a:prstGeom>
          <a:noFill/>
        </p:spPr>
        <p:txBody>
          <a:bodyPr wrap="square" rtlCol="0">
            <a:spAutoFit/>
          </a:bodyPr>
          <a:lstStyle/>
          <a:p>
            <a:r>
              <a:rPr lang="en-GB" sz="4400" dirty="0">
                <a:solidFill>
                  <a:schemeClr val="accent1"/>
                </a:solidFill>
                <a:latin typeface="+mj-lt"/>
              </a:rPr>
              <a:t>03</a:t>
            </a:r>
          </a:p>
        </p:txBody>
      </p:sp>
    </p:spTree>
    <p:extLst>
      <p:ext uri="{BB962C8B-B14F-4D97-AF65-F5344CB8AC3E}">
        <p14:creationId xmlns:p14="http://schemas.microsoft.com/office/powerpoint/2010/main" val="55617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771FFF-F0DE-4441-9615-4204F0936877}"/>
              </a:ext>
            </a:extLst>
          </p:cNvPr>
          <p:cNvPicPr>
            <a:picLocks noChangeAspect="1"/>
          </p:cNvPicPr>
          <p:nvPr/>
        </p:nvPicPr>
        <p:blipFill>
          <a:blip r:embed="rId3" cstate="email">
            <a:alphaModFix amt="17000"/>
            <a:extLst>
              <a:ext uri="{28A0092B-C50C-407E-A947-70E740481C1C}">
                <a14:useLocalDpi xmlns:a14="http://schemas.microsoft.com/office/drawing/2010/main"/>
              </a:ext>
            </a:extLst>
          </a:blip>
          <a:stretch>
            <a:fillRect/>
          </a:stretch>
        </p:blipFill>
        <p:spPr>
          <a:xfrm>
            <a:off x="1557786" y="603448"/>
            <a:ext cx="6028428" cy="6028428"/>
          </a:xfrm>
          <a:prstGeom prst="rect">
            <a:avLst/>
          </a:prstGeom>
        </p:spPr>
      </p:pic>
      <p:sp>
        <p:nvSpPr>
          <p:cNvPr id="3" name="Rectangle 2">
            <a:extLst>
              <a:ext uri="{FF2B5EF4-FFF2-40B4-BE49-F238E27FC236}">
                <a16:creationId xmlns:a16="http://schemas.microsoft.com/office/drawing/2014/main" id="{604B4E17-D16F-4478-8C17-44214103DBB6}"/>
              </a:ext>
            </a:extLst>
          </p:cNvPr>
          <p:cNvSpPr/>
          <p:nvPr/>
        </p:nvSpPr>
        <p:spPr>
          <a:xfrm>
            <a:off x="787400" y="2489200"/>
            <a:ext cx="7724396" cy="3822585"/>
          </a:xfrm>
          <a:prstGeom prst="rect">
            <a:avLst/>
          </a:prstGeom>
          <a:effectLst/>
        </p:spPr>
        <p:txBody>
          <a:bodyPr wrap="square">
            <a:spAutoFit/>
          </a:bodyPr>
          <a:lstStyle/>
          <a:p>
            <a:pPr algn="ctr" defTabSz="457189">
              <a:lnSpc>
                <a:spcPct val="90000"/>
              </a:lnSpc>
            </a:pPr>
            <a:r>
              <a:rPr lang="en-US" sz="4000" b="1" dirty="0">
                <a:solidFill>
                  <a:schemeClr val="accent4"/>
                </a:solidFill>
                <a:latin typeface="League Spartan" charset="0"/>
                <a:ea typeface="League Spartan" charset="0"/>
                <a:cs typeface="League Spartan" charset="0"/>
              </a:rPr>
              <a:t>Our Empathic Presence and Communication  Creates the </a:t>
            </a:r>
            <a:r>
              <a:rPr lang="en-US" sz="6000" b="1" dirty="0">
                <a:solidFill>
                  <a:srgbClr val="39C0C4"/>
                </a:solidFill>
                <a:latin typeface="League Spartan" charset="0"/>
                <a:ea typeface="League Spartan" charset="0"/>
                <a:cs typeface="League Spartan" charset="0"/>
              </a:rPr>
              <a:t>Space</a:t>
            </a:r>
            <a:r>
              <a:rPr lang="en-US" sz="4000" b="1" dirty="0">
                <a:solidFill>
                  <a:schemeClr val="accent1"/>
                </a:solidFill>
                <a:latin typeface="League Spartan" charset="0"/>
                <a:ea typeface="League Spartan" charset="0"/>
                <a:cs typeface="League Spartan" charset="0"/>
              </a:rPr>
              <a:t> </a:t>
            </a:r>
          </a:p>
          <a:p>
            <a:pPr algn="ctr" defTabSz="457189">
              <a:lnSpc>
                <a:spcPct val="90000"/>
              </a:lnSpc>
            </a:pPr>
            <a:r>
              <a:rPr lang="en-US" sz="4000" b="1" dirty="0">
                <a:solidFill>
                  <a:schemeClr val="accent4"/>
                </a:solidFill>
                <a:latin typeface="League Spartan" charset="0"/>
                <a:ea typeface="League Spartan" charset="0"/>
                <a:cs typeface="League Spartan" charset="0"/>
              </a:rPr>
              <a:t>for People to Consider Changes </a:t>
            </a:r>
          </a:p>
          <a:p>
            <a:pPr algn="ctr" defTabSz="457189">
              <a:lnSpc>
                <a:spcPct val="90000"/>
              </a:lnSpc>
            </a:pPr>
            <a:endParaRPr lang="en-US" sz="4800" b="1" dirty="0">
              <a:solidFill>
                <a:schemeClr val="accent1"/>
              </a:solidFill>
              <a:latin typeface="League Spartan" charset="0"/>
              <a:ea typeface="League Spartan" charset="0"/>
              <a:cs typeface="League Spartan" charset="0"/>
            </a:endParaRPr>
          </a:p>
        </p:txBody>
      </p:sp>
    </p:spTree>
    <p:extLst>
      <p:ext uri="{BB962C8B-B14F-4D97-AF65-F5344CB8AC3E}">
        <p14:creationId xmlns:p14="http://schemas.microsoft.com/office/powerpoint/2010/main" val="8769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A0CFB-EE5E-4F43-8F0D-D9E2588D3F3E}"/>
              </a:ext>
            </a:extLst>
          </p:cNvPr>
          <p:cNvSpPr>
            <a:spLocks noGrp="1"/>
          </p:cNvSpPr>
          <p:nvPr>
            <p:ph type="body" sz="quarter" idx="10"/>
          </p:nvPr>
        </p:nvSpPr>
        <p:spPr>
          <a:xfrm>
            <a:off x="598277" y="2105405"/>
            <a:ext cx="7875163" cy="1664392"/>
          </a:xfrm>
        </p:spPr>
        <p:txBody>
          <a:bodyPr/>
          <a:lstStyle/>
          <a:p>
            <a:r>
              <a:rPr lang="en-GB" sz="6000" dirty="0"/>
              <a:t>Giving Information: AATA</a:t>
            </a:r>
          </a:p>
        </p:txBody>
      </p:sp>
      <p:pic>
        <p:nvPicPr>
          <p:cNvPr id="3" name="Graphic 2" descr="Speaker Phone">
            <a:extLst>
              <a:ext uri="{FF2B5EF4-FFF2-40B4-BE49-F238E27FC236}">
                <a16:creationId xmlns:a16="http://schemas.microsoft.com/office/drawing/2014/main" id="{14A4C7BA-6396-2648-A2F7-C3EB2A2E9B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1530" y="5800225"/>
            <a:ext cx="1198907" cy="963384"/>
          </a:xfrm>
          <a:prstGeom prst="rect">
            <a:avLst/>
          </a:prstGeom>
        </p:spPr>
      </p:pic>
      <p:pic>
        <p:nvPicPr>
          <p:cNvPr id="4" name="Graphic 3" descr="Monitor">
            <a:extLst>
              <a:ext uri="{FF2B5EF4-FFF2-40B4-BE49-F238E27FC236}">
                <a16:creationId xmlns:a16="http://schemas.microsoft.com/office/drawing/2014/main" id="{762DA820-A14B-B64F-8A8C-FCF86ED806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68912" y="5800225"/>
            <a:ext cx="954107" cy="954107"/>
          </a:xfrm>
          <a:prstGeom prst="rect">
            <a:avLst/>
          </a:prstGeom>
        </p:spPr>
      </p:pic>
      <p:pic>
        <p:nvPicPr>
          <p:cNvPr id="5" name="Graphic 4" descr="Board Room">
            <a:extLst>
              <a:ext uri="{FF2B5EF4-FFF2-40B4-BE49-F238E27FC236}">
                <a16:creationId xmlns:a16="http://schemas.microsoft.com/office/drawing/2014/main" id="{AF5A33E9-16EB-394C-BE60-B10334EBD5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02126" y="5718322"/>
            <a:ext cx="1139678" cy="1139678"/>
          </a:xfrm>
          <a:prstGeom prst="rect">
            <a:avLst/>
          </a:prstGeom>
        </p:spPr>
      </p:pic>
    </p:spTree>
    <p:extLst>
      <p:ext uri="{BB962C8B-B14F-4D97-AF65-F5344CB8AC3E}">
        <p14:creationId xmlns:p14="http://schemas.microsoft.com/office/powerpoint/2010/main" val="180670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986091-F0FE-4A48-9146-608E5E0E4C5E}"/>
              </a:ext>
            </a:extLst>
          </p:cNvPr>
          <p:cNvSpPr txBox="1"/>
          <p:nvPr/>
        </p:nvSpPr>
        <p:spPr>
          <a:xfrm>
            <a:off x="785813" y="592720"/>
            <a:ext cx="1013076" cy="1323439"/>
          </a:xfrm>
          <a:prstGeom prst="rect">
            <a:avLst/>
          </a:prstGeom>
          <a:noFill/>
        </p:spPr>
        <p:txBody>
          <a:bodyPr wrap="square" rtlCol="0">
            <a:spAutoFit/>
          </a:bodyPr>
          <a:lstStyle/>
          <a:p>
            <a:pPr algn="ctr"/>
            <a:r>
              <a:rPr lang="en-GB" sz="8000" dirty="0">
                <a:solidFill>
                  <a:schemeClr val="accent1"/>
                </a:solidFill>
                <a:latin typeface="+mj-lt"/>
              </a:rPr>
              <a:t>A</a:t>
            </a:r>
          </a:p>
        </p:txBody>
      </p:sp>
      <p:sp>
        <p:nvSpPr>
          <p:cNvPr id="5" name="Rectangle 4">
            <a:extLst>
              <a:ext uri="{FF2B5EF4-FFF2-40B4-BE49-F238E27FC236}">
                <a16:creationId xmlns:a16="http://schemas.microsoft.com/office/drawing/2014/main" id="{02740229-59DB-485D-BEAB-5BD4D4EC6771}"/>
              </a:ext>
            </a:extLst>
          </p:cNvPr>
          <p:cNvSpPr/>
          <p:nvPr/>
        </p:nvSpPr>
        <p:spPr>
          <a:xfrm>
            <a:off x="2102260" y="877253"/>
            <a:ext cx="7114063" cy="584775"/>
          </a:xfrm>
          <a:prstGeom prst="rect">
            <a:avLst/>
          </a:prstGeom>
        </p:spPr>
        <p:txBody>
          <a:bodyPr wrap="none">
            <a:spAutoFit/>
          </a:bodyPr>
          <a:lstStyle/>
          <a:p>
            <a:r>
              <a:rPr lang="en-US" sz="3200" b="1" dirty="0">
                <a:solidFill>
                  <a:schemeClr val="accent4"/>
                </a:solidFill>
                <a:uFill>
                  <a:solidFill>
                    <a:srgbClr val="FFFFFF"/>
                  </a:solidFill>
                </a:uFill>
                <a:sym typeface="Helvetica"/>
              </a:rPr>
              <a:t>Ask what </a:t>
            </a:r>
            <a:r>
              <a:rPr lang="en-US" sz="3200" dirty="0">
                <a:solidFill>
                  <a:schemeClr val="accent4"/>
                </a:solidFill>
                <a:uFill>
                  <a:solidFill>
                    <a:srgbClr val="FFFFFF"/>
                  </a:solidFill>
                </a:uFill>
                <a:sym typeface="Helvetica"/>
              </a:rPr>
              <a:t>the person already knows</a:t>
            </a:r>
            <a:endParaRPr lang="en-GB" sz="3200" dirty="0"/>
          </a:p>
        </p:txBody>
      </p:sp>
      <p:sp>
        <p:nvSpPr>
          <p:cNvPr id="6" name="TextBox 5">
            <a:extLst>
              <a:ext uri="{FF2B5EF4-FFF2-40B4-BE49-F238E27FC236}">
                <a16:creationId xmlns:a16="http://schemas.microsoft.com/office/drawing/2014/main" id="{3E813970-007F-4D74-8AB0-DD502D7713F7}"/>
              </a:ext>
            </a:extLst>
          </p:cNvPr>
          <p:cNvSpPr txBox="1"/>
          <p:nvPr/>
        </p:nvSpPr>
        <p:spPr>
          <a:xfrm>
            <a:off x="785813" y="2055742"/>
            <a:ext cx="1013076" cy="1323439"/>
          </a:xfrm>
          <a:prstGeom prst="rect">
            <a:avLst/>
          </a:prstGeom>
          <a:noFill/>
        </p:spPr>
        <p:txBody>
          <a:bodyPr wrap="square" rtlCol="0">
            <a:spAutoFit/>
          </a:bodyPr>
          <a:lstStyle/>
          <a:p>
            <a:pPr algn="ctr"/>
            <a:r>
              <a:rPr lang="en-GB" sz="8000" dirty="0">
                <a:solidFill>
                  <a:schemeClr val="accent1"/>
                </a:solidFill>
                <a:latin typeface="+mj-lt"/>
              </a:rPr>
              <a:t>A</a:t>
            </a:r>
          </a:p>
        </p:txBody>
      </p:sp>
      <p:sp>
        <p:nvSpPr>
          <p:cNvPr id="7" name="Rectangle 6">
            <a:extLst>
              <a:ext uri="{FF2B5EF4-FFF2-40B4-BE49-F238E27FC236}">
                <a16:creationId xmlns:a16="http://schemas.microsoft.com/office/drawing/2014/main" id="{C07CADEE-8270-4A77-9A15-23306BB392BE}"/>
              </a:ext>
            </a:extLst>
          </p:cNvPr>
          <p:cNvSpPr/>
          <p:nvPr/>
        </p:nvSpPr>
        <p:spPr>
          <a:xfrm>
            <a:off x="2102259" y="2287618"/>
            <a:ext cx="7055136" cy="584775"/>
          </a:xfrm>
          <a:prstGeom prst="rect">
            <a:avLst/>
          </a:prstGeom>
        </p:spPr>
        <p:txBody>
          <a:bodyPr wrap="none">
            <a:spAutoFit/>
          </a:bodyPr>
          <a:lstStyle/>
          <a:p>
            <a:r>
              <a:rPr lang="en-US" sz="3200" b="1" dirty="0">
                <a:solidFill>
                  <a:schemeClr val="accent4"/>
                </a:solidFill>
                <a:uFill>
                  <a:solidFill>
                    <a:srgbClr val="FFFFFF"/>
                  </a:solidFill>
                </a:uFill>
                <a:sym typeface="Helvetica"/>
              </a:rPr>
              <a:t>Ask permission </a:t>
            </a:r>
            <a:r>
              <a:rPr lang="en-US" sz="3200" dirty="0">
                <a:solidFill>
                  <a:schemeClr val="accent4"/>
                </a:solidFill>
                <a:uFill>
                  <a:solidFill>
                    <a:srgbClr val="FFFFFF"/>
                  </a:solidFill>
                </a:uFill>
                <a:sym typeface="Helvetica"/>
              </a:rPr>
              <a:t>to give information</a:t>
            </a:r>
            <a:endParaRPr lang="en-GB" sz="3200" dirty="0"/>
          </a:p>
        </p:txBody>
      </p:sp>
      <p:sp>
        <p:nvSpPr>
          <p:cNvPr id="8" name="TextBox 7">
            <a:extLst>
              <a:ext uri="{FF2B5EF4-FFF2-40B4-BE49-F238E27FC236}">
                <a16:creationId xmlns:a16="http://schemas.microsoft.com/office/drawing/2014/main" id="{92E73F7C-0335-4AD4-A217-8FD67C546DAD}"/>
              </a:ext>
            </a:extLst>
          </p:cNvPr>
          <p:cNvSpPr txBox="1"/>
          <p:nvPr/>
        </p:nvSpPr>
        <p:spPr>
          <a:xfrm>
            <a:off x="754473" y="3518764"/>
            <a:ext cx="1013076" cy="1323439"/>
          </a:xfrm>
          <a:prstGeom prst="rect">
            <a:avLst/>
          </a:prstGeom>
          <a:noFill/>
        </p:spPr>
        <p:txBody>
          <a:bodyPr wrap="square" rtlCol="0">
            <a:spAutoFit/>
          </a:bodyPr>
          <a:lstStyle/>
          <a:p>
            <a:pPr algn="ctr"/>
            <a:r>
              <a:rPr lang="en-GB" sz="8000" dirty="0">
                <a:solidFill>
                  <a:schemeClr val="accent1"/>
                </a:solidFill>
                <a:latin typeface="+mj-lt"/>
              </a:rPr>
              <a:t>T</a:t>
            </a:r>
          </a:p>
        </p:txBody>
      </p:sp>
      <p:sp>
        <p:nvSpPr>
          <p:cNvPr id="9" name="Rectangle 8">
            <a:extLst>
              <a:ext uri="{FF2B5EF4-FFF2-40B4-BE49-F238E27FC236}">
                <a16:creationId xmlns:a16="http://schemas.microsoft.com/office/drawing/2014/main" id="{130D2B71-18CF-4912-AFF3-89E087864241}"/>
              </a:ext>
            </a:extLst>
          </p:cNvPr>
          <p:cNvSpPr/>
          <p:nvPr/>
        </p:nvSpPr>
        <p:spPr>
          <a:xfrm>
            <a:off x="2102260" y="3526342"/>
            <a:ext cx="7041740" cy="1077218"/>
          </a:xfrm>
          <a:prstGeom prst="rect">
            <a:avLst/>
          </a:prstGeom>
        </p:spPr>
        <p:txBody>
          <a:bodyPr wrap="square">
            <a:spAutoFit/>
          </a:bodyPr>
          <a:lstStyle/>
          <a:p>
            <a:r>
              <a:rPr lang="en-US" sz="3200" b="1" dirty="0">
                <a:solidFill>
                  <a:schemeClr val="accent4"/>
                </a:solidFill>
                <a:uFill>
                  <a:solidFill>
                    <a:srgbClr val="FFFFFF"/>
                  </a:solidFill>
                </a:uFill>
                <a:sym typeface="Helvetica"/>
              </a:rPr>
              <a:t>Tell them </a:t>
            </a:r>
            <a:r>
              <a:rPr lang="en-US" sz="3200" dirty="0">
                <a:solidFill>
                  <a:schemeClr val="accent4"/>
                </a:solidFill>
                <a:uFill>
                  <a:solidFill>
                    <a:srgbClr val="FFFFFF"/>
                  </a:solidFill>
                </a:uFill>
                <a:sym typeface="Helvetica"/>
              </a:rPr>
              <a:t>the information you want them to have, using third person</a:t>
            </a:r>
          </a:p>
        </p:txBody>
      </p:sp>
      <p:sp>
        <p:nvSpPr>
          <p:cNvPr id="10" name="TextBox 9">
            <a:extLst>
              <a:ext uri="{FF2B5EF4-FFF2-40B4-BE49-F238E27FC236}">
                <a16:creationId xmlns:a16="http://schemas.microsoft.com/office/drawing/2014/main" id="{FDA1268B-86FE-476B-A4E9-A8A97A88C53C}"/>
              </a:ext>
            </a:extLst>
          </p:cNvPr>
          <p:cNvSpPr txBox="1"/>
          <p:nvPr/>
        </p:nvSpPr>
        <p:spPr>
          <a:xfrm>
            <a:off x="785813" y="4981785"/>
            <a:ext cx="1013076" cy="1323439"/>
          </a:xfrm>
          <a:prstGeom prst="rect">
            <a:avLst/>
          </a:prstGeom>
          <a:noFill/>
        </p:spPr>
        <p:txBody>
          <a:bodyPr wrap="square" rtlCol="0">
            <a:spAutoFit/>
          </a:bodyPr>
          <a:lstStyle/>
          <a:p>
            <a:pPr algn="ctr"/>
            <a:r>
              <a:rPr lang="en-GB" sz="8000" dirty="0">
                <a:solidFill>
                  <a:schemeClr val="accent1"/>
                </a:solidFill>
                <a:latin typeface="+mj-lt"/>
              </a:rPr>
              <a:t>A</a:t>
            </a:r>
          </a:p>
        </p:txBody>
      </p:sp>
      <p:sp>
        <p:nvSpPr>
          <p:cNvPr id="11" name="Rectangle 10">
            <a:extLst>
              <a:ext uri="{FF2B5EF4-FFF2-40B4-BE49-F238E27FC236}">
                <a16:creationId xmlns:a16="http://schemas.microsoft.com/office/drawing/2014/main" id="{AA4B12FA-A9C3-4120-BA75-A7CC218EE39F}"/>
              </a:ext>
            </a:extLst>
          </p:cNvPr>
          <p:cNvSpPr/>
          <p:nvPr/>
        </p:nvSpPr>
        <p:spPr>
          <a:xfrm>
            <a:off x="2102260" y="5022390"/>
            <a:ext cx="6790280" cy="1077218"/>
          </a:xfrm>
          <a:prstGeom prst="rect">
            <a:avLst/>
          </a:prstGeom>
        </p:spPr>
        <p:txBody>
          <a:bodyPr wrap="square">
            <a:spAutoFit/>
          </a:bodyPr>
          <a:lstStyle/>
          <a:p>
            <a:r>
              <a:rPr lang="en-US" sz="3200" b="1" dirty="0">
                <a:solidFill>
                  <a:schemeClr val="accent4"/>
                </a:solidFill>
                <a:uFill>
                  <a:solidFill>
                    <a:srgbClr val="FFFFFF"/>
                  </a:solidFill>
                </a:uFill>
                <a:sym typeface="Helvetica"/>
              </a:rPr>
              <a:t>Ask what they think </a:t>
            </a:r>
            <a:r>
              <a:rPr lang="en-US" sz="3200" dirty="0">
                <a:solidFill>
                  <a:schemeClr val="accent4"/>
                </a:solidFill>
                <a:uFill>
                  <a:solidFill>
                    <a:srgbClr val="FFFFFF"/>
                  </a:solidFill>
                </a:uFill>
                <a:sym typeface="Helvetica"/>
              </a:rPr>
              <a:t>about what the information you gave</a:t>
            </a:r>
            <a:endParaRPr lang="en-GB" sz="3200" dirty="0"/>
          </a:p>
        </p:txBody>
      </p:sp>
    </p:spTree>
    <p:extLst>
      <p:ext uri="{BB962C8B-B14F-4D97-AF65-F5344CB8AC3E}">
        <p14:creationId xmlns:p14="http://schemas.microsoft.com/office/powerpoint/2010/main" val="288859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A0CFB-EE5E-4F43-8F0D-D9E2588D3F3E}"/>
              </a:ext>
            </a:extLst>
          </p:cNvPr>
          <p:cNvSpPr>
            <a:spLocks noGrp="1"/>
          </p:cNvSpPr>
          <p:nvPr>
            <p:ph type="body" sz="quarter" idx="10"/>
          </p:nvPr>
        </p:nvSpPr>
        <p:spPr>
          <a:xfrm>
            <a:off x="584200" y="1143000"/>
            <a:ext cx="7594912" cy="2856681"/>
          </a:xfrm>
        </p:spPr>
        <p:txBody>
          <a:bodyPr/>
          <a:lstStyle/>
          <a:p>
            <a:r>
              <a:rPr lang="en-GB" sz="5400" dirty="0"/>
              <a:t>Strategies to Enhance</a:t>
            </a:r>
          </a:p>
          <a:p>
            <a:r>
              <a:rPr lang="en-GB" sz="8000" dirty="0">
                <a:solidFill>
                  <a:schemeClr val="accent1"/>
                </a:solidFill>
              </a:rPr>
              <a:t>Confidence</a:t>
            </a:r>
          </a:p>
        </p:txBody>
      </p:sp>
      <p:pic>
        <p:nvPicPr>
          <p:cNvPr id="3" name="Graphic 2" descr="Speaker Phone">
            <a:extLst>
              <a:ext uri="{FF2B5EF4-FFF2-40B4-BE49-F238E27FC236}">
                <a16:creationId xmlns:a16="http://schemas.microsoft.com/office/drawing/2014/main" id="{16044C8F-029C-CF45-B713-DE697D0B7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1530" y="5800225"/>
            <a:ext cx="1198907" cy="963384"/>
          </a:xfrm>
          <a:prstGeom prst="rect">
            <a:avLst/>
          </a:prstGeom>
        </p:spPr>
      </p:pic>
      <p:pic>
        <p:nvPicPr>
          <p:cNvPr id="4" name="Graphic 3" descr="Monitor">
            <a:extLst>
              <a:ext uri="{FF2B5EF4-FFF2-40B4-BE49-F238E27FC236}">
                <a16:creationId xmlns:a16="http://schemas.microsoft.com/office/drawing/2014/main" id="{F8B98608-C5B6-E546-8ED4-F84D775A18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68912" y="5800225"/>
            <a:ext cx="954107" cy="954107"/>
          </a:xfrm>
          <a:prstGeom prst="rect">
            <a:avLst/>
          </a:prstGeom>
        </p:spPr>
      </p:pic>
      <p:pic>
        <p:nvPicPr>
          <p:cNvPr id="5" name="Graphic 4" descr="Board Room">
            <a:extLst>
              <a:ext uri="{FF2B5EF4-FFF2-40B4-BE49-F238E27FC236}">
                <a16:creationId xmlns:a16="http://schemas.microsoft.com/office/drawing/2014/main" id="{00434D31-151E-224A-AB9A-36E42CFB15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02126" y="5718322"/>
            <a:ext cx="1139678" cy="1139678"/>
          </a:xfrm>
          <a:prstGeom prst="rect">
            <a:avLst/>
          </a:prstGeom>
        </p:spPr>
      </p:pic>
    </p:spTree>
    <p:extLst>
      <p:ext uri="{BB962C8B-B14F-4D97-AF65-F5344CB8AC3E}">
        <p14:creationId xmlns:p14="http://schemas.microsoft.com/office/powerpoint/2010/main" val="12562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F1780BA-C809-4729-A59C-FF9F439D6EAD}"/>
              </a:ext>
            </a:extLst>
          </p:cNvPr>
          <p:cNvGrpSpPr/>
          <p:nvPr/>
        </p:nvGrpSpPr>
        <p:grpSpPr>
          <a:xfrm>
            <a:off x="900113" y="1356360"/>
            <a:ext cx="7853431" cy="4499116"/>
            <a:chOff x="1026946" y="1584960"/>
            <a:chExt cx="7853431" cy="4499116"/>
          </a:xfrm>
        </p:grpSpPr>
        <p:sp>
          <p:nvSpPr>
            <p:cNvPr id="3" name="TextBox 2">
              <a:extLst>
                <a:ext uri="{FF2B5EF4-FFF2-40B4-BE49-F238E27FC236}">
                  <a16:creationId xmlns:a16="http://schemas.microsoft.com/office/drawing/2014/main" id="{7A73A9DA-7F7F-46DB-8B97-CDCADD38CF34}"/>
                </a:ext>
              </a:extLst>
            </p:cNvPr>
            <p:cNvSpPr txBox="1"/>
            <p:nvPr/>
          </p:nvSpPr>
          <p:spPr>
            <a:xfrm>
              <a:off x="2228349" y="1768642"/>
              <a:ext cx="6652028" cy="4093428"/>
            </a:xfrm>
            <a:prstGeom prst="rect">
              <a:avLst/>
            </a:prstGeom>
            <a:noFill/>
          </p:spPr>
          <p:txBody>
            <a:bodyPr wrap="square" rtlCol="0">
              <a:spAutoFit/>
            </a:bodyPr>
            <a:lstStyle/>
            <a:p>
              <a:pPr>
                <a:spcAft>
                  <a:spcPts val="3000"/>
                </a:spcAft>
              </a:pPr>
              <a:r>
                <a:rPr lang="en-US" sz="3200" dirty="0">
                  <a:solidFill>
                    <a:schemeClr val="bg1"/>
                  </a:solidFill>
                  <a:latin typeface="+mj-lt"/>
                </a:rPr>
                <a:t>Review past successes </a:t>
              </a:r>
            </a:p>
            <a:p>
              <a:pPr>
                <a:spcAft>
                  <a:spcPts val="3000"/>
                </a:spcAft>
              </a:pPr>
              <a:endParaRPr lang="en-US" sz="3200" dirty="0">
                <a:solidFill>
                  <a:schemeClr val="bg1"/>
                </a:solidFill>
                <a:latin typeface="+mj-lt"/>
              </a:endParaRPr>
            </a:p>
            <a:p>
              <a:pPr>
                <a:spcAft>
                  <a:spcPts val="3000"/>
                </a:spcAft>
              </a:pPr>
              <a:r>
                <a:rPr lang="en-US" sz="3200" dirty="0">
                  <a:solidFill>
                    <a:schemeClr val="bg1"/>
                  </a:solidFill>
                  <a:latin typeface="+mj-lt"/>
                </a:rPr>
                <a:t>Define small steps</a:t>
              </a:r>
            </a:p>
            <a:p>
              <a:pPr>
                <a:spcAft>
                  <a:spcPts val="3000"/>
                </a:spcAft>
              </a:pPr>
              <a:endParaRPr lang="en-US" sz="3200" dirty="0">
                <a:solidFill>
                  <a:schemeClr val="bg1"/>
                </a:solidFill>
                <a:latin typeface="+mj-lt"/>
              </a:endParaRPr>
            </a:p>
            <a:p>
              <a:pPr>
                <a:spcAft>
                  <a:spcPts val="3000"/>
                </a:spcAft>
              </a:pPr>
              <a:r>
                <a:rPr lang="en-US" sz="3200" dirty="0">
                  <a:solidFill>
                    <a:schemeClr val="bg1"/>
                  </a:solidFill>
                  <a:latin typeface="+mj-lt"/>
                </a:rPr>
                <a:t>Identify barriers</a:t>
              </a:r>
              <a:endParaRPr lang="en-US" sz="3200" dirty="0">
                <a:solidFill>
                  <a:schemeClr val="bg1"/>
                </a:solidFill>
              </a:endParaRPr>
            </a:p>
          </p:txBody>
        </p:sp>
        <p:sp>
          <p:nvSpPr>
            <p:cNvPr id="4" name="TextBox 3">
              <a:extLst>
                <a:ext uri="{FF2B5EF4-FFF2-40B4-BE49-F238E27FC236}">
                  <a16:creationId xmlns:a16="http://schemas.microsoft.com/office/drawing/2014/main" id="{4B1584B4-D819-47DC-AEB1-7127D5866DEB}"/>
                </a:ext>
              </a:extLst>
            </p:cNvPr>
            <p:cNvSpPr txBox="1"/>
            <p:nvPr/>
          </p:nvSpPr>
          <p:spPr>
            <a:xfrm>
              <a:off x="1058963" y="1584960"/>
              <a:ext cx="1344414" cy="923330"/>
            </a:xfrm>
            <a:prstGeom prst="rect">
              <a:avLst/>
            </a:prstGeom>
            <a:noFill/>
          </p:spPr>
          <p:txBody>
            <a:bodyPr wrap="square" rtlCol="0">
              <a:spAutoFit/>
            </a:bodyPr>
            <a:lstStyle/>
            <a:p>
              <a:r>
                <a:rPr lang="en-GB" sz="5400" spc="300" dirty="0">
                  <a:solidFill>
                    <a:schemeClr val="bg2"/>
                  </a:solidFill>
                  <a:latin typeface="+mj-lt"/>
                </a:rPr>
                <a:t>01</a:t>
              </a:r>
            </a:p>
          </p:txBody>
        </p:sp>
        <p:sp>
          <p:nvSpPr>
            <p:cNvPr id="5" name="TextBox 4">
              <a:extLst>
                <a:ext uri="{FF2B5EF4-FFF2-40B4-BE49-F238E27FC236}">
                  <a16:creationId xmlns:a16="http://schemas.microsoft.com/office/drawing/2014/main" id="{A2254850-E0AD-4DD7-B2F6-4988094AD5BE}"/>
                </a:ext>
              </a:extLst>
            </p:cNvPr>
            <p:cNvSpPr txBox="1"/>
            <p:nvPr/>
          </p:nvSpPr>
          <p:spPr>
            <a:xfrm>
              <a:off x="1026946" y="3372853"/>
              <a:ext cx="1201403" cy="923330"/>
            </a:xfrm>
            <a:prstGeom prst="rect">
              <a:avLst/>
            </a:prstGeom>
            <a:noFill/>
          </p:spPr>
          <p:txBody>
            <a:bodyPr wrap="square" rtlCol="0">
              <a:spAutoFit/>
            </a:bodyPr>
            <a:lstStyle/>
            <a:p>
              <a:r>
                <a:rPr lang="en-GB" sz="5400" dirty="0">
                  <a:solidFill>
                    <a:schemeClr val="bg2"/>
                  </a:solidFill>
                  <a:latin typeface="+mj-lt"/>
                </a:rPr>
                <a:t>02</a:t>
              </a:r>
            </a:p>
          </p:txBody>
        </p:sp>
        <p:sp>
          <p:nvSpPr>
            <p:cNvPr id="6" name="TextBox 5">
              <a:extLst>
                <a:ext uri="{FF2B5EF4-FFF2-40B4-BE49-F238E27FC236}">
                  <a16:creationId xmlns:a16="http://schemas.microsoft.com/office/drawing/2014/main" id="{0057B744-0570-47F9-AE68-46B47FBE451A}"/>
                </a:ext>
              </a:extLst>
            </p:cNvPr>
            <p:cNvSpPr txBox="1"/>
            <p:nvPr/>
          </p:nvSpPr>
          <p:spPr>
            <a:xfrm>
              <a:off x="1026946" y="5160746"/>
              <a:ext cx="1201403" cy="923330"/>
            </a:xfrm>
            <a:prstGeom prst="rect">
              <a:avLst/>
            </a:prstGeom>
            <a:noFill/>
          </p:spPr>
          <p:txBody>
            <a:bodyPr wrap="square" rtlCol="0">
              <a:spAutoFit/>
            </a:bodyPr>
            <a:lstStyle/>
            <a:p>
              <a:r>
                <a:rPr lang="en-GB" sz="5400" dirty="0">
                  <a:solidFill>
                    <a:schemeClr val="bg2"/>
                  </a:solidFill>
                  <a:latin typeface="+mj-lt"/>
                </a:rPr>
                <a:t>03</a:t>
              </a:r>
            </a:p>
          </p:txBody>
        </p:sp>
      </p:grpSp>
      <p:sp>
        <p:nvSpPr>
          <p:cNvPr id="7" name="Right Arrow 10">
            <a:extLst>
              <a:ext uri="{FF2B5EF4-FFF2-40B4-BE49-F238E27FC236}">
                <a16:creationId xmlns:a16="http://schemas.microsoft.com/office/drawing/2014/main" id="{2069B31A-3569-4150-8DC8-46D5762E454A}"/>
              </a:ext>
            </a:extLst>
          </p:cNvPr>
          <p:cNvSpPr/>
          <p:nvPr/>
        </p:nvSpPr>
        <p:spPr>
          <a:xfrm>
            <a:off x="0" y="5548511"/>
            <a:ext cx="3726180" cy="997070"/>
          </a:xfrm>
          <a:prstGeom prst="rightArrow">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422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72944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11850FE-FF87-BB42-8108-315C0EA068A2}"/>
              </a:ext>
            </a:extLst>
          </p:cNvPr>
          <p:cNvSpPr/>
          <p:nvPr/>
        </p:nvSpPr>
        <p:spPr>
          <a:xfrm>
            <a:off x="320842" y="640080"/>
            <a:ext cx="2700525" cy="5086951"/>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endParaRPr lang="en-US" sz="2900" dirty="0">
              <a:solidFill>
                <a:schemeClr val="bg1"/>
              </a:solidFill>
              <a:latin typeface="+mj-lt"/>
              <a:ea typeface="+mj-ea"/>
              <a:cs typeface="+mj-cs"/>
            </a:endParaRPr>
          </a:p>
          <a:p>
            <a:pPr defTabSz="914400">
              <a:lnSpc>
                <a:spcPct val="90000"/>
              </a:lnSpc>
              <a:spcBef>
                <a:spcPct val="0"/>
              </a:spcBef>
              <a:spcAft>
                <a:spcPts val="600"/>
              </a:spcAft>
            </a:pPr>
            <a:endParaRPr lang="en-US" sz="2900" dirty="0">
              <a:solidFill>
                <a:schemeClr val="bg1"/>
              </a:solidFill>
              <a:latin typeface="+mj-lt"/>
              <a:ea typeface="+mj-ea"/>
              <a:cs typeface="+mj-cs"/>
            </a:endParaRPr>
          </a:p>
          <a:p>
            <a:pPr defTabSz="914400">
              <a:lnSpc>
                <a:spcPct val="90000"/>
              </a:lnSpc>
              <a:spcBef>
                <a:spcPct val="0"/>
              </a:spcBef>
              <a:spcAft>
                <a:spcPts val="600"/>
              </a:spcAft>
            </a:pPr>
            <a:r>
              <a:rPr lang="en-US" sz="3600" dirty="0">
                <a:solidFill>
                  <a:schemeClr val="bg1"/>
                </a:solidFill>
                <a:latin typeface="+mj-lt"/>
                <a:ea typeface="+mj-ea"/>
                <a:cs typeface="+mj-cs"/>
              </a:rPr>
              <a:t>Explore past successes with other behavior changes, or with this behavior change</a:t>
            </a:r>
          </a:p>
        </p:txBody>
      </p:sp>
      <p:pic>
        <p:nvPicPr>
          <p:cNvPr id="6" name="Picture 5">
            <a:extLst>
              <a:ext uri="{FF2B5EF4-FFF2-40B4-BE49-F238E27FC236}">
                <a16:creationId xmlns:a16="http://schemas.microsoft.com/office/drawing/2014/main" id="{81B31246-FFAE-BA45-A16E-E15F924F8113}"/>
              </a:ext>
            </a:extLst>
          </p:cNvPr>
          <p:cNvPicPr>
            <a:picLocks noChangeAspect="1"/>
          </p:cNvPicPr>
          <p:nvPr/>
        </p:nvPicPr>
        <p:blipFill rotWithShape="1">
          <a:blip r:embed="rId2"/>
          <a:srcRect l="11817" r="7835" b="2"/>
          <a:stretch/>
        </p:blipFill>
        <p:spPr>
          <a:xfrm>
            <a:off x="3490722" y="10"/>
            <a:ext cx="5653278" cy="6857990"/>
          </a:xfrm>
          <a:prstGeom prst="rect">
            <a:avLst/>
          </a:prstGeom>
        </p:spPr>
      </p:pic>
      <p:sp>
        <p:nvSpPr>
          <p:cNvPr id="5" name="Right Arrow 10">
            <a:extLst>
              <a:ext uri="{FF2B5EF4-FFF2-40B4-BE49-F238E27FC236}">
                <a16:creationId xmlns:a16="http://schemas.microsoft.com/office/drawing/2014/main" id="{48DC1EEA-D334-204D-839E-32FC7B586379}"/>
              </a:ext>
            </a:extLst>
          </p:cNvPr>
          <p:cNvSpPr/>
          <p:nvPr/>
        </p:nvSpPr>
        <p:spPr>
          <a:xfrm>
            <a:off x="0" y="5860930"/>
            <a:ext cx="4853940" cy="997070"/>
          </a:xfrm>
          <a:prstGeom prst="rightArrow">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8762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ight Arrow 10">
            <a:extLst>
              <a:ext uri="{FF2B5EF4-FFF2-40B4-BE49-F238E27FC236}">
                <a16:creationId xmlns:a16="http://schemas.microsoft.com/office/drawing/2014/main" id="{6296E59F-CEF7-4068-9434-D7DE8BEA039D}"/>
              </a:ext>
            </a:extLst>
          </p:cNvPr>
          <p:cNvSpPr/>
          <p:nvPr/>
        </p:nvSpPr>
        <p:spPr>
          <a:xfrm>
            <a:off x="0" y="5548511"/>
            <a:ext cx="7726680" cy="997070"/>
          </a:xfrm>
          <a:prstGeom prst="rightArrow">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962C554-4EE7-40CB-82BD-EF99C6B543CE}"/>
              </a:ext>
            </a:extLst>
          </p:cNvPr>
          <p:cNvSpPr/>
          <p:nvPr/>
        </p:nvSpPr>
        <p:spPr>
          <a:xfrm>
            <a:off x="900112" y="2159000"/>
            <a:ext cx="6826567" cy="2677656"/>
          </a:xfrm>
          <a:prstGeom prst="rect">
            <a:avLst/>
          </a:prstGeom>
        </p:spPr>
        <p:txBody>
          <a:bodyPr wrap="square">
            <a:spAutoFit/>
          </a:bodyPr>
          <a:lstStyle/>
          <a:p>
            <a:r>
              <a:rPr lang="en-US" sz="4800" dirty="0">
                <a:solidFill>
                  <a:schemeClr val="bg1"/>
                </a:solidFill>
                <a:latin typeface="+mj-lt"/>
              </a:rPr>
              <a:t>Encourage smaller goals:</a:t>
            </a:r>
          </a:p>
          <a:p>
            <a:r>
              <a:rPr lang="en-US" sz="3600" dirty="0">
                <a:solidFill>
                  <a:schemeClr val="bg1"/>
                </a:solidFill>
              </a:rPr>
              <a:t>Goals need to be small enough that success is ensured</a:t>
            </a:r>
          </a:p>
        </p:txBody>
      </p:sp>
    </p:spTree>
    <p:extLst>
      <p:ext uri="{BB962C8B-B14F-4D97-AF65-F5344CB8AC3E}">
        <p14:creationId xmlns:p14="http://schemas.microsoft.com/office/powerpoint/2010/main" val="414869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2BD30D1-2967-43D7-AFA6-30BC5B62D24A}"/>
              </a:ext>
            </a:extLst>
          </p:cNvPr>
          <p:cNvSpPr txBox="1">
            <a:spLocks/>
          </p:cNvSpPr>
          <p:nvPr/>
        </p:nvSpPr>
        <p:spPr>
          <a:xfrm>
            <a:off x="591657" y="2708021"/>
            <a:ext cx="7991363" cy="20603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dirty="0">
                <a:solidFill>
                  <a:schemeClr val="bg1"/>
                </a:solidFill>
                <a:latin typeface="League Spartan"/>
              </a:rPr>
              <a:t>Success begets success</a:t>
            </a:r>
          </a:p>
        </p:txBody>
      </p:sp>
    </p:spTree>
    <p:extLst>
      <p:ext uri="{BB962C8B-B14F-4D97-AF65-F5344CB8AC3E}">
        <p14:creationId xmlns:p14="http://schemas.microsoft.com/office/powerpoint/2010/main" val="139483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A0CFB-EE5E-4F43-8F0D-D9E2588D3F3E}"/>
              </a:ext>
            </a:extLst>
          </p:cNvPr>
          <p:cNvSpPr>
            <a:spLocks noGrp="1"/>
          </p:cNvSpPr>
          <p:nvPr>
            <p:ph type="body" sz="quarter" idx="10"/>
          </p:nvPr>
        </p:nvSpPr>
        <p:spPr>
          <a:xfrm>
            <a:off x="598277" y="2105405"/>
            <a:ext cx="7425583" cy="1664392"/>
          </a:xfrm>
        </p:spPr>
        <p:txBody>
          <a:bodyPr/>
          <a:lstStyle/>
          <a:p>
            <a:r>
              <a:rPr lang="en-GB" sz="6000" dirty="0"/>
              <a:t>Identify Barriers &amp; Elicit Problem Solving</a:t>
            </a:r>
          </a:p>
        </p:txBody>
      </p:sp>
      <p:pic>
        <p:nvPicPr>
          <p:cNvPr id="4" name="Graphic 3" descr="Speaker Phone">
            <a:extLst>
              <a:ext uri="{FF2B5EF4-FFF2-40B4-BE49-F238E27FC236}">
                <a16:creationId xmlns:a16="http://schemas.microsoft.com/office/drawing/2014/main" id="{1508722A-0D61-5C46-9B95-D3CDBAF488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1530" y="5800225"/>
            <a:ext cx="1198907" cy="963384"/>
          </a:xfrm>
          <a:prstGeom prst="rect">
            <a:avLst/>
          </a:prstGeom>
        </p:spPr>
      </p:pic>
      <p:pic>
        <p:nvPicPr>
          <p:cNvPr id="5" name="Graphic 4" descr="Monitor">
            <a:extLst>
              <a:ext uri="{FF2B5EF4-FFF2-40B4-BE49-F238E27FC236}">
                <a16:creationId xmlns:a16="http://schemas.microsoft.com/office/drawing/2014/main" id="{0E86DBB0-2B5C-864F-8220-C83B7CF32D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68912" y="5800225"/>
            <a:ext cx="954107" cy="954107"/>
          </a:xfrm>
          <a:prstGeom prst="rect">
            <a:avLst/>
          </a:prstGeom>
        </p:spPr>
      </p:pic>
      <p:pic>
        <p:nvPicPr>
          <p:cNvPr id="6" name="Graphic 5" descr="Board Room">
            <a:extLst>
              <a:ext uri="{FF2B5EF4-FFF2-40B4-BE49-F238E27FC236}">
                <a16:creationId xmlns:a16="http://schemas.microsoft.com/office/drawing/2014/main" id="{97EDD25C-E9E5-7D4B-BB59-DB429C0012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02126" y="5718322"/>
            <a:ext cx="1139678" cy="1139678"/>
          </a:xfrm>
          <a:prstGeom prst="rect">
            <a:avLst/>
          </a:prstGeom>
        </p:spPr>
      </p:pic>
    </p:spTree>
    <p:extLst>
      <p:ext uri="{BB962C8B-B14F-4D97-AF65-F5344CB8AC3E}">
        <p14:creationId xmlns:p14="http://schemas.microsoft.com/office/powerpoint/2010/main" val="401707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89E50D-61C0-4745-B4E3-6722E1AE8C24}"/>
              </a:ext>
            </a:extLst>
          </p:cNvPr>
          <p:cNvGrpSpPr/>
          <p:nvPr/>
        </p:nvGrpSpPr>
        <p:grpSpPr>
          <a:xfrm>
            <a:off x="1004698" y="1108749"/>
            <a:ext cx="6510059" cy="4461927"/>
            <a:chOff x="1074980" y="1605983"/>
            <a:chExt cx="6510059" cy="4461927"/>
          </a:xfrm>
        </p:grpSpPr>
        <p:grpSp>
          <p:nvGrpSpPr>
            <p:cNvPr id="3" name="Group 2">
              <a:extLst>
                <a:ext uri="{FF2B5EF4-FFF2-40B4-BE49-F238E27FC236}">
                  <a16:creationId xmlns:a16="http://schemas.microsoft.com/office/drawing/2014/main" id="{E816FA09-CD6F-4E87-AE48-CEFC5A2CA5DB}"/>
                </a:ext>
              </a:extLst>
            </p:cNvPr>
            <p:cNvGrpSpPr/>
            <p:nvPr/>
          </p:nvGrpSpPr>
          <p:grpSpPr>
            <a:xfrm>
              <a:off x="2189138" y="1756839"/>
              <a:ext cx="5395901" cy="4311071"/>
              <a:chOff x="2412804" y="1850819"/>
              <a:chExt cx="5395901" cy="4311071"/>
            </a:xfrm>
          </p:grpSpPr>
          <p:sp>
            <p:nvSpPr>
              <p:cNvPr id="19" name="TextBox 18">
                <a:extLst>
                  <a:ext uri="{FF2B5EF4-FFF2-40B4-BE49-F238E27FC236}">
                    <a16:creationId xmlns:a16="http://schemas.microsoft.com/office/drawing/2014/main" id="{63863C17-B295-4E39-9644-8797ADD585AF}"/>
                  </a:ext>
                </a:extLst>
              </p:cNvPr>
              <p:cNvSpPr txBox="1"/>
              <p:nvPr/>
            </p:nvSpPr>
            <p:spPr>
              <a:xfrm>
                <a:off x="2412804" y="1850819"/>
                <a:ext cx="5395901" cy="892552"/>
              </a:xfrm>
              <a:prstGeom prst="rect">
                <a:avLst/>
              </a:prstGeom>
              <a:noFill/>
            </p:spPr>
            <p:txBody>
              <a:bodyPr wrap="square" rtlCol="0">
                <a:spAutoFit/>
              </a:bodyPr>
              <a:lstStyle/>
              <a:p>
                <a:r>
                  <a:rPr lang="en-US" sz="2600" dirty="0">
                    <a:solidFill>
                      <a:schemeClr val="accent4"/>
                    </a:solidFill>
                    <a:latin typeface="League Spartan Bold"/>
                    <a:cs typeface="League Spartan Bold"/>
                  </a:rPr>
                  <a:t>“What do you think will get in the way of your goals/steps?”</a:t>
                </a:r>
              </a:p>
            </p:txBody>
          </p:sp>
          <p:sp>
            <p:nvSpPr>
              <p:cNvPr id="20" name="TextBox 19">
                <a:extLst>
                  <a:ext uri="{FF2B5EF4-FFF2-40B4-BE49-F238E27FC236}">
                    <a16:creationId xmlns:a16="http://schemas.microsoft.com/office/drawing/2014/main" id="{E5AB665F-8C4E-4BAD-B0D1-278F21A8209C}"/>
                  </a:ext>
                </a:extLst>
              </p:cNvPr>
              <p:cNvSpPr txBox="1"/>
              <p:nvPr/>
            </p:nvSpPr>
            <p:spPr>
              <a:xfrm>
                <a:off x="2412804" y="3389387"/>
                <a:ext cx="4925482" cy="1292662"/>
              </a:xfrm>
              <a:prstGeom prst="rect">
                <a:avLst/>
              </a:prstGeom>
              <a:noFill/>
            </p:spPr>
            <p:txBody>
              <a:bodyPr wrap="square" rtlCol="0">
                <a:spAutoFit/>
              </a:bodyPr>
              <a:lstStyle/>
              <a:p>
                <a:r>
                  <a:rPr lang="en-US" sz="2600" b="1" dirty="0">
                    <a:solidFill>
                      <a:schemeClr val="accent4"/>
                    </a:solidFill>
                    <a:latin typeface="League Spartan Bold"/>
                    <a:cs typeface="League Spartan Bold"/>
                  </a:rPr>
                  <a:t>“What are your thoughts about how to overcome that barrier?”</a:t>
                </a:r>
              </a:p>
            </p:txBody>
          </p:sp>
          <p:sp>
            <p:nvSpPr>
              <p:cNvPr id="21" name="TextBox 20">
                <a:extLst>
                  <a:ext uri="{FF2B5EF4-FFF2-40B4-BE49-F238E27FC236}">
                    <a16:creationId xmlns:a16="http://schemas.microsoft.com/office/drawing/2014/main" id="{F29A291E-724D-426C-A68F-63FE4ABFE69A}"/>
                  </a:ext>
                </a:extLst>
              </p:cNvPr>
              <p:cNvSpPr txBox="1"/>
              <p:nvPr/>
            </p:nvSpPr>
            <p:spPr>
              <a:xfrm>
                <a:off x="2412804" y="4869228"/>
                <a:ext cx="4718446" cy="1292662"/>
              </a:xfrm>
              <a:prstGeom prst="rect">
                <a:avLst/>
              </a:prstGeom>
              <a:noFill/>
            </p:spPr>
            <p:txBody>
              <a:bodyPr wrap="square" rtlCol="0">
                <a:spAutoFit/>
              </a:bodyPr>
              <a:lstStyle/>
              <a:p>
                <a:r>
                  <a:rPr lang="en-US" sz="2600" dirty="0">
                    <a:solidFill>
                      <a:schemeClr val="accent4"/>
                    </a:solidFill>
                    <a:latin typeface="League Spartan Bold"/>
                    <a:cs typeface="League Spartan Bold"/>
                  </a:rPr>
                  <a:t>“What has helped you overcome this in the past?”</a:t>
                </a:r>
              </a:p>
            </p:txBody>
          </p:sp>
        </p:grpSp>
        <p:grpSp>
          <p:nvGrpSpPr>
            <p:cNvPr id="4" name="Graphic 19">
              <a:extLst>
                <a:ext uri="{FF2B5EF4-FFF2-40B4-BE49-F238E27FC236}">
                  <a16:creationId xmlns:a16="http://schemas.microsoft.com/office/drawing/2014/main" id="{D4B8F92A-555E-4E83-865B-0645BE0FE6D9}"/>
                </a:ext>
              </a:extLst>
            </p:cNvPr>
            <p:cNvGrpSpPr/>
            <p:nvPr/>
          </p:nvGrpSpPr>
          <p:grpSpPr>
            <a:xfrm>
              <a:off x="1092298" y="3144551"/>
              <a:ext cx="882828" cy="969005"/>
              <a:chOff x="6148659" y="2377189"/>
              <a:chExt cx="2140146" cy="2278220"/>
            </a:xfrm>
          </p:grpSpPr>
          <p:sp>
            <p:nvSpPr>
              <p:cNvPr id="15" name="Freeform: Shape 14">
                <a:extLst>
                  <a:ext uri="{FF2B5EF4-FFF2-40B4-BE49-F238E27FC236}">
                    <a16:creationId xmlns:a16="http://schemas.microsoft.com/office/drawing/2014/main" id="{CB47E1A0-162F-4AEB-9523-8A7AD05424C5}"/>
                  </a:ext>
                </a:extLst>
              </p:cNvPr>
              <p:cNvSpPr/>
              <p:nvPr/>
            </p:nvSpPr>
            <p:spPr>
              <a:xfrm>
                <a:off x="7977290" y="3795573"/>
                <a:ext cx="345185" cy="207111"/>
              </a:xfrm>
              <a:custGeom>
                <a:avLst/>
                <a:gdLst>
                  <a:gd name="connsiteX0" fmla="*/ 253984 w 345184"/>
                  <a:gd name="connsiteY0" fmla="*/ 185575 h 207110"/>
                  <a:gd name="connsiteX1" fmla="*/ 316117 w 345184"/>
                  <a:gd name="connsiteY1" fmla="*/ 132647 h 207110"/>
                  <a:gd name="connsiteX2" fmla="*/ 263189 w 345184"/>
                  <a:gd name="connsiteY2" fmla="*/ 70513 h 207110"/>
                  <a:gd name="connsiteX3" fmla="*/ 109006 w 345184"/>
                  <a:gd name="connsiteY3" fmla="*/ 42898 h 207110"/>
                  <a:gd name="connsiteX4" fmla="*/ 42271 w 345184"/>
                  <a:gd name="connsiteY4" fmla="*/ 88923 h 207110"/>
                  <a:gd name="connsiteX5" fmla="*/ 88295 w 345184"/>
                  <a:gd name="connsiteY5" fmla="*/ 155659 h 207110"/>
                  <a:gd name="connsiteX6" fmla="*/ 242478 w 345184"/>
                  <a:gd name="connsiteY6" fmla="*/ 183274 h 207110"/>
                  <a:gd name="connsiteX7" fmla="*/ 253984 w 345184"/>
                  <a:gd name="connsiteY7" fmla="*/ 185575 h 20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184" h="207110">
                    <a:moveTo>
                      <a:pt x="253984" y="185575"/>
                    </a:moveTo>
                    <a:cubicBezTo>
                      <a:pt x="286201" y="187876"/>
                      <a:pt x="313816" y="164864"/>
                      <a:pt x="316117" y="132647"/>
                    </a:cubicBezTo>
                    <a:cubicBezTo>
                      <a:pt x="318418" y="100429"/>
                      <a:pt x="295406" y="72815"/>
                      <a:pt x="263189" y="70513"/>
                    </a:cubicBezTo>
                    <a:lnTo>
                      <a:pt x="109006" y="42898"/>
                    </a:lnTo>
                    <a:cubicBezTo>
                      <a:pt x="76789" y="35995"/>
                      <a:pt x="46873" y="56706"/>
                      <a:pt x="42271" y="88923"/>
                    </a:cubicBezTo>
                    <a:cubicBezTo>
                      <a:pt x="37668" y="121140"/>
                      <a:pt x="56078" y="151056"/>
                      <a:pt x="88295" y="155659"/>
                    </a:cubicBezTo>
                    <a:lnTo>
                      <a:pt x="242478" y="183274"/>
                    </a:lnTo>
                    <a:cubicBezTo>
                      <a:pt x="247080" y="185575"/>
                      <a:pt x="251683" y="185575"/>
                      <a:pt x="253984" y="185575"/>
                    </a:cubicBezTo>
                    <a:close/>
                  </a:path>
                </a:pathLst>
              </a:custGeom>
              <a:solidFill>
                <a:schemeClr val="accent1"/>
              </a:solidFill>
              <a:ln w="22942"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634C7502-92A5-48AA-B477-F960A5081F3A}"/>
                  </a:ext>
                </a:extLst>
              </p:cNvPr>
              <p:cNvSpPr/>
              <p:nvPr/>
            </p:nvSpPr>
            <p:spPr>
              <a:xfrm>
                <a:off x="7851591" y="3973723"/>
                <a:ext cx="253136" cy="299160"/>
              </a:xfrm>
              <a:custGeom>
                <a:avLst/>
                <a:gdLst>
                  <a:gd name="connsiteX0" fmla="*/ 121945 w 253135"/>
                  <a:gd name="connsiteY0" fmla="*/ 246753 h 299160"/>
                  <a:gd name="connsiteX1" fmla="*/ 202489 w 253135"/>
                  <a:gd name="connsiteY1" fmla="*/ 258259 h 299160"/>
                  <a:gd name="connsiteX2" fmla="*/ 220898 w 253135"/>
                  <a:gd name="connsiteY2" fmla="*/ 189222 h 299160"/>
                  <a:gd name="connsiteX3" fmla="*/ 147259 w 253135"/>
                  <a:gd name="connsiteY3" fmla="*/ 69558 h 299160"/>
                  <a:gd name="connsiteX4" fmla="*/ 69017 w 253135"/>
                  <a:gd name="connsiteY4" fmla="*/ 51149 h 299160"/>
                  <a:gd name="connsiteX5" fmla="*/ 50607 w 253135"/>
                  <a:gd name="connsiteY5" fmla="*/ 129390 h 299160"/>
                  <a:gd name="connsiteX6" fmla="*/ 121945 w 253135"/>
                  <a:gd name="connsiteY6" fmla="*/ 246753 h 2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35" h="299160">
                    <a:moveTo>
                      <a:pt x="121945" y="246753"/>
                    </a:moveTo>
                    <a:cubicBezTo>
                      <a:pt x="140355" y="272067"/>
                      <a:pt x="177175" y="276669"/>
                      <a:pt x="202489" y="258259"/>
                    </a:cubicBezTo>
                    <a:cubicBezTo>
                      <a:pt x="223199" y="242151"/>
                      <a:pt x="230103" y="212235"/>
                      <a:pt x="220898" y="189222"/>
                    </a:cubicBezTo>
                    <a:lnTo>
                      <a:pt x="147259" y="69558"/>
                    </a:lnTo>
                    <a:cubicBezTo>
                      <a:pt x="131150" y="41944"/>
                      <a:pt x="94330" y="32739"/>
                      <a:pt x="69017" y="51149"/>
                    </a:cubicBezTo>
                    <a:cubicBezTo>
                      <a:pt x="43703" y="69558"/>
                      <a:pt x="32197" y="104077"/>
                      <a:pt x="50607" y="129390"/>
                    </a:cubicBezTo>
                    <a:lnTo>
                      <a:pt x="121945" y="246753"/>
                    </a:lnTo>
                    <a:close/>
                  </a:path>
                </a:pathLst>
              </a:custGeom>
              <a:solidFill>
                <a:schemeClr val="accent1"/>
              </a:solidFill>
              <a:ln w="22942"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6E4EA83-0298-47D2-AAD2-71ABD3D8F86C}"/>
                  </a:ext>
                </a:extLst>
              </p:cNvPr>
              <p:cNvSpPr/>
              <p:nvPr/>
            </p:nvSpPr>
            <p:spPr>
              <a:xfrm>
                <a:off x="7928983" y="3504953"/>
                <a:ext cx="299160" cy="276148"/>
              </a:xfrm>
              <a:custGeom>
                <a:avLst/>
                <a:gdLst>
                  <a:gd name="connsiteX0" fmla="*/ 99783 w 299160"/>
                  <a:gd name="connsiteY0" fmla="*/ 241470 h 276147"/>
                  <a:gd name="connsiteX1" fmla="*/ 134301 w 299160"/>
                  <a:gd name="connsiteY1" fmla="*/ 229963 h 276147"/>
                  <a:gd name="connsiteX2" fmla="*/ 244761 w 299160"/>
                  <a:gd name="connsiteY2" fmla="*/ 144818 h 276147"/>
                  <a:gd name="connsiteX3" fmla="*/ 256267 w 299160"/>
                  <a:gd name="connsiteY3" fmla="*/ 64275 h 276147"/>
                  <a:gd name="connsiteX4" fmla="*/ 175724 w 299160"/>
                  <a:gd name="connsiteY4" fmla="*/ 52768 h 276147"/>
                  <a:gd name="connsiteX5" fmla="*/ 175724 w 299160"/>
                  <a:gd name="connsiteY5" fmla="*/ 52768 h 276147"/>
                  <a:gd name="connsiteX6" fmla="*/ 65264 w 299160"/>
                  <a:gd name="connsiteY6" fmla="*/ 137914 h 276147"/>
                  <a:gd name="connsiteX7" fmla="*/ 53758 w 299160"/>
                  <a:gd name="connsiteY7" fmla="*/ 218457 h 276147"/>
                  <a:gd name="connsiteX8" fmla="*/ 99783 w 299160"/>
                  <a:gd name="connsiteY8" fmla="*/ 241470 h 27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0" h="276147">
                    <a:moveTo>
                      <a:pt x="99783" y="241470"/>
                    </a:moveTo>
                    <a:cubicBezTo>
                      <a:pt x="113590" y="241470"/>
                      <a:pt x="125097" y="236867"/>
                      <a:pt x="134301" y="229963"/>
                    </a:cubicBezTo>
                    <a:lnTo>
                      <a:pt x="244761" y="144818"/>
                    </a:lnTo>
                    <a:cubicBezTo>
                      <a:pt x="270074" y="126408"/>
                      <a:pt x="274677" y="89588"/>
                      <a:pt x="256267" y="64275"/>
                    </a:cubicBezTo>
                    <a:cubicBezTo>
                      <a:pt x="237857" y="38961"/>
                      <a:pt x="201037" y="34359"/>
                      <a:pt x="175724" y="52768"/>
                    </a:cubicBezTo>
                    <a:lnTo>
                      <a:pt x="175724" y="52768"/>
                    </a:lnTo>
                    <a:lnTo>
                      <a:pt x="65264" y="137914"/>
                    </a:lnTo>
                    <a:cubicBezTo>
                      <a:pt x="39951" y="156324"/>
                      <a:pt x="33047" y="193144"/>
                      <a:pt x="53758" y="218457"/>
                    </a:cubicBezTo>
                    <a:cubicBezTo>
                      <a:pt x="62963" y="232265"/>
                      <a:pt x="81373" y="241470"/>
                      <a:pt x="99783" y="241470"/>
                    </a:cubicBezTo>
                    <a:close/>
                  </a:path>
                </a:pathLst>
              </a:custGeom>
              <a:solidFill>
                <a:schemeClr val="accent1"/>
              </a:solidFill>
              <a:ln w="22942"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B205EF72-A29A-41E7-BC49-BB6DE99A7054}"/>
                  </a:ext>
                </a:extLst>
              </p:cNvPr>
              <p:cNvSpPr/>
              <p:nvPr/>
            </p:nvSpPr>
            <p:spPr>
              <a:xfrm>
                <a:off x="6106678" y="2335618"/>
                <a:ext cx="1887010" cy="2347257"/>
              </a:xfrm>
              <a:custGeom>
                <a:avLst/>
                <a:gdLst>
                  <a:gd name="connsiteX0" fmla="*/ 1843846 w 1887010"/>
                  <a:gd name="connsiteY0" fmla="*/ 978172 h 2347256"/>
                  <a:gd name="connsiteX1" fmla="*/ 1774809 w 1887010"/>
                  <a:gd name="connsiteY1" fmla="*/ 918340 h 2347256"/>
                  <a:gd name="connsiteX2" fmla="*/ 1616024 w 1887010"/>
                  <a:gd name="connsiteY2" fmla="*/ 674410 h 2347256"/>
                  <a:gd name="connsiteX3" fmla="*/ 1606819 w 1887010"/>
                  <a:gd name="connsiteY3" fmla="*/ 582360 h 2347256"/>
                  <a:gd name="connsiteX4" fmla="*/ 900341 w 1887010"/>
                  <a:gd name="connsiteY4" fmla="*/ 41571 h 2347256"/>
                  <a:gd name="connsiteX5" fmla="*/ 891136 w 1887010"/>
                  <a:gd name="connsiteY5" fmla="*/ 41571 h 2347256"/>
                  <a:gd name="connsiteX6" fmla="*/ 44282 w 1887010"/>
                  <a:gd name="connsiteY6" fmla="*/ 764158 h 2347256"/>
                  <a:gd name="connsiteX7" fmla="*/ 157043 w 1887010"/>
                  <a:gd name="connsiteY7" fmla="*/ 1240513 h 2347256"/>
                  <a:gd name="connsiteX8" fmla="*/ 200766 w 1887010"/>
                  <a:gd name="connsiteY8" fmla="*/ 1993016 h 2347256"/>
                  <a:gd name="connsiteX9" fmla="*/ 212272 w 1887010"/>
                  <a:gd name="connsiteY9" fmla="*/ 2059751 h 2347256"/>
                  <a:gd name="connsiteX10" fmla="*/ 895738 w 1887010"/>
                  <a:gd name="connsiteY10" fmla="*/ 2319791 h 2347256"/>
                  <a:gd name="connsiteX11" fmla="*/ 1118958 w 1887010"/>
                  <a:gd name="connsiteY11" fmla="*/ 2294477 h 2347256"/>
                  <a:gd name="connsiteX12" fmla="*/ 1164983 w 1887010"/>
                  <a:gd name="connsiteY12" fmla="*/ 2239248 h 2347256"/>
                  <a:gd name="connsiteX13" fmla="*/ 1164983 w 1887010"/>
                  <a:gd name="connsiteY13" fmla="*/ 2002221 h 2347256"/>
                  <a:gd name="connsiteX14" fmla="*/ 1215610 w 1887010"/>
                  <a:gd name="connsiteY14" fmla="*/ 2009124 h 2347256"/>
                  <a:gd name="connsiteX15" fmla="*/ 1507866 w 1887010"/>
                  <a:gd name="connsiteY15" fmla="*/ 1995317 h 2347256"/>
                  <a:gd name="connsiteX16" fmla="*/ 1668952 w 1887010"/>
                  <a:gd name="connsiteY16" fmla="*/ 1758290 h 2347256"/>
                  <a:gd name="connsiteX17" fmla="*/ 1662049 w 1887010"/>
                  <a:gd name="connsiteY17" fmla="*/ 1732976 h 2347256"/>
                  <a:gd name="connsiteX18" fmla="*/ 1668952 w 1887010"/>
                  <a:gd name="connsiteY18" fmla="*/ 1677747 h 2347256"/>
                  <a:gd name="connsiteX19" fmla="*/ 1675856 w 1887010"/>
                  <a:gd name="connsiteY19" fmla="*/ 1650132 h 2347256"/>
                  <a:gd name="connsiteX20" fmla="*/ 1664350 w 1887010"/>
                  <a:gd name="connsiteY20" fmla="*/ 1574191 h 2347256"/>
                  <a:gd name="connsiteX21" fmla="*/ 1599915 w 1887010"/>
                  <a:gd name="connsiteY21" fmla="*/ 1532769 h 2347256"/>
                  <a:gd name="connsiteX22" fmla="*/ 1461842 w 1887010"/>
                  <a:gd name="connsiteY22" fmla="*/ 1445322 h 2347256"/>
                  <a:gd name="connsiteX23" fmla="*/ 1687362 w 1887010"/>
                  <a:gd name="connsiteY23" fmla="*/ 1413105 h 2347256"/>
                  <a:gd name="connsiteX24" fmla="*/ 1726483 w 1887010"/>
                  <a:gd name="connsiteY24" fmla="*/ 1355574 h 2347256"/>
                  <a:gd name="connsiteX25" fmla="*/ 1719580 w 1887010"/>
                  <a:gd name="connsiteY25" fmla="*/ 1219802 h 2347256"/>
                  <a:gd name="connsiteX26" fmla="*/ 1830039 w 1887010"/>
                  <a:gd name="connsiteY26" fmla="*/ 1143861 h 2347256"/>
                  <a:gd name="connsiteX27" fmla="*/ 1843846 w 1887010"/>
                  <a:gd name="connsiteY27" fmla="*/ 978172 h 2347256"/>
                  <a:gd name="connsiteX28" fmla="*/ 1742592 w 1887010"/>
                  <a:gd name="connsiteY28" fmla="*/ 1067920 h 2347256"/>
                  <a:gd name="connsiteX29" fmla="*/ 1641338 w 1887010"/>
                  <a:gd name="connsiteY29" fmla="*/ 1123150 h 2347256"/>
                  <a:gd name="connsiteX30" fmla="*/ 1599915 w 1887010"/>
                  <a:gd name="connsiteY30" fmla="*/ 1180681 h 2347256"/>
                  <a:gd name="connsiteX31" fmla="*/ 1606819 w 1887010"/>
                  <a:gd name="connsiteY31" fmla="*/ 1314152 h 2347256"/>
                  <a:gd name="connsiteX32" fmla="*/ 1445733 w 1887010"/>
                  <a:gd name="connsiteY32" fmla="*/ 1327960 h 2347256"/>
                  <a:gd name="connsiteX33" fmla="*/ 1360587 w 1887010"/>
                  <a:gd name="connsiteY33" fmla="*/ 1367080 h 2347256"/>
                  <a:gd name="connsiteX34" fmla="*/ 1344479 w 1887010"/>
                  <a:gd name="connsiteY34" fmla="*/ 1461431 h 2347256"/>
                  <a:gd name="connsiteX35" fmla="*/ 1558493 w 1887010"/>
                  <a:gd name="connsiteY35" fmla="*/ 1638626 h 2347256"/>
                  <a:gd name="connsiteX36" fmla="*/ 1556192 w 1887010"/>
                  <a:gd name="connsiteY36" fmla="*/ 1647831 h 2347256"/>
                  <a:gd name="connsiteX37" fmla="*/ 1551590 w 1887010"/>
                  <a:gd name="connsiteY37" fmla="*/ 1758290 h 2347256"/>
                  <a:gd name="connsiteX38" fmla="*/ 1553891 w 1887010"/>
                  <a:gd name="connsiteY38" fmla="*/ 1765194 h 2347256"/>
                  <a:gd name="connsiteX39" fmla="*/ 1546987 w 1887010"/>
                  <a:gd name="connsiteY39" fmla="*/ 1838833 h 2347256"/>
                  <a:gd name="connsiteX40" fmla="*/ 1487155 w 1887010"/>
                  <a:gd name="connsiteY40" fmla="*/ 1882557 h 2347256"/>
                  <a:gd name="connsiteX41" fmla="*/ 1224815 w 1887010"/>
                  <a:gd name="connsiteY41" fmla="*/ 1894063 h 2347256"/>
                  <a:gd name="connsiteX42" fmla="*/ 976281 w 1887010"/>
                  <a:gd name="connsiteY42" fmla="*/ 1822725 h 2347256"/>
                  <a:gd name="connsiteX43" fmla="*/ 854316 w 1887010"/>
                  <a:gd name="connsiteY43" fmla="*/ 1719169 h 2347256"/>
                  <a:gd name="connsiteX44" fmla="*/ 773773 w 1887010"/>
                  <a:gd name="connsiteY44" fmla="*/ 1703060 h 2347256"/>
                  <a:gd name="connsiteX45" fmla="*/ 757664 w 1887010"/>
                  <a:gd name="connsiteY45" fmla="*/ 1783604 h 2347256"/>
                  <a:gd name="connsiteX46" fmla="*/ 921052 w 1887010"/>
                  <a:gd name="connsiteY46" fmla="*/ 1926280 h 2347256"/>
                  <a:gd name="connsiteX47" fmla="*/ 1047620 w 1887010"/>
                  <a:gd name="connsiteY47" fmla="*/ 1979208 h 2347256"/>
                  <a:gd name="connsiteX48" fmla="*/ 1047620 w 1887010"/>
                  <a:gd name="connsiteY48" fmla="*/ 2193223 h 2347256"/>
                  <a:gd name="connsiteX49" fmla="*/ 322732 w 1887010"/>
                  <a:gd name="connsiteY49" fmla="*/ 2002221 h 2347256"/>
                  <a:gd name="connsiteX50" fmla="*/ 253695 w 1887010"/>
                  <a:gd name="connsiteY50" fmla="*/ 1180681 h 2347256"/>
                  <a:gd name="connsiteX51" fmla="*/ 159344 w 1887010"/>
                  <a:gd name="connsiteY51" fmla="*/ 773363 h 2347256"/>
                  <a:gd name="connsiteX52" fmla="*/ 891136 w 1887010"/>
                  <a:gd name="connsiteY52" fmla="*/ 156632 h 2347256"/>
                  <a:gd name="connsiteX53" fmla="*/ 900341 w 1887010"/>
                  <a:gd name="connsiteY53" fmla="*/ 156632 h 2347256"/>
                  <a:gd name="connsiteX54" fmla="*/ 1494059 w 1887010"/>
                  <a:gd name="connsiteY54" fmla="*/ 600770 h 2347256"/>
                  <a:gd name="connsiteX55" fmla="*/ 1500963 w 1887010"/>
                  <a:gd name="connsiteY55" fmla="*/ 681313 h 2347256"/>
                  <a:gd name="connsiteX56" fmla="*/ 1719580 w 1887010"/>
                  <a:gd name="connsiteY56" fmla="*/ 1021896 h 2347256"/>
                  <a:gd name="connsiteX57" fmla="*/ 1744893 w 1887010"/>
                  <a:gd name="connsiteY57" fmla="*/ 1038004 h 2347256"/>
                  <a:gd name="connsiteX58" fmla="*/ 1742592 w 1887010"/>
                  <a:gd name="connsiteY58" fmla="*/ 1067920 h 23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87010" h="2347256">
                    <a:moveTo>
                      <a:pt x="1843846" y="978172"/>
                    </a:moveTo>
                    <a:cubicBezTo>
                      <a:pt x="1827737" y="952859"/>
                      <a:pt x="1802424" y="932148"/>
                      <a:pt x="1774809" y="918340"/>
                    </a:cubicBezTo>
                    <a:cubicBezTo>
                      <a:pt x="1682760" y="870014"/>
                      <a:pt x="1620627" y="777965"/>
                      <a:pt x="1616024" y="674410"/>
                    </a:cubicBezTo>
                    <a:cubicBezTo>
                      <a:pt x="1613723" y="644494"/>
                      <a:pt x="1611422" y="612276"/>
                      <a:pt x="1606819" y="582360"/>
                    </a:cubicBezTo>
                    <a:cubicBezTo>
                      <a:pt x="1567698" y="336128"/>
                      <a:pt x="1411214" y="41571"/>
                      <a:pt x="900341" y="41571"/>
                    </a:cubicBezTo>
                    <a:lnTo>
                      <a:pt x="891136" y="41571"/>
                    </a:lnTo>
                    <a:cubicBezTo>
                      <a:pt x="435492" y="41571"/>
                      <a:pt x="78801" y="345333"/>
                      <a:pt x="44282" y="764158"/>
                    </a:cubicBezTo>
                    <a:cubicBezTo>
                      <a:pt x="30475" y="929846"/>
                      <a:pt x="69596" y="1097836"/>
                      <a:pt x="157043" y="1240513"/>
                    </a:cubicBezTo>
                    <a:cubicBezTo>
                      <a:pt x="299719" y="1468335"/>
                      <a:pt x="315828" y="1751386"/>
                      <a:pt x="200766" y="1993016"/>
                    </a:cubicBezTo>
                    <a:cubicBezTo>
                      <a:pt x="189260" y="2016028"/>
                      <a:pt x="193862" y="2041342"/>
                      <a:pt x="212272" y="2059751"/>
                    </a:cubicBezTo>
                    <a:cubicBezTo>
                      <a:pt x="400973" y="2225440"/>
                      <a:pt x="642603" y="2317490"/>
                      <a:pt x="895738" y="2319791"/>
                    </a:cubicBezTo>
                    <a:cubicBezTo>
                      <a:pt x="971679" y="2319791"/>
                      <a:pt x="1045318" y="2310586"/>
                      <a:pt x="1118958" y="2294477"/>
                    </a:cubicBezTo>
                    <a:cubicBezTo>
                      <a:pt x="1146573" y="2289875"/>
                      <a:pt x="1164983" y="2264561"/>
                      <a:pt x="1164983" y="2239248"/>
                    </a:cubicBezTo>
                    <a:lnTo>
                      <a:pt x="1164983" y="2002221"/>
                    </a:lnTo>
                    <a:cubicBezTo>
                      <a:pt x="1181091" y="2004522"/>
                      <a:pt x="1199501" y="2006823"/>
                      <a:pt x="1215610" y="2009124"/>
                    </a:cubicBezTo>
                    <a:cubicBezTo>
                      <a:pt x="1312261" y="2018329"/>
                      <a:pt x="1411214" y="2013727"/>
                      <a:pt x="1507866" y="1995317"/>
                    </a:cubicBezTo>
                    <a:cubicBezTo>
                      <a:pt x="1618325" y="1974606"/>
                      <a:pt x="1689663" y="1866448"/>
                      <a:pt x="1668952" y="1758290"/>
                    </a:cubicBezTo>
                    <a:cubicBezTo>
                      <a:pt x="1666651" y="1749085"/>
                      <a:pt x="1664350" y="1742181"/>
                      <a:pt x="1662049" y="1732976"/>
                    </a:cubicBezTo>
                    <a:cubicBezTo>
                      <a:pt x="1662049" y="1714567"/>
                      <a:pt x="1664350" y="1696157"/>
                      <a:pt x="1668952" y="1677747"/>
                    </a:cubicBezTo>
                    <a:lnTo>
                      <a:pt x="1675856" y="1650132"/>
                    </a:lnTo>
                    <a:cubicBezTo>
                      <a:pt x="1682760" y="1624819"/>
                      <a:pt x="1678157" y="1594903"/>
                      <a:pt x="1664350" y="1574191"/>
                    </a:cubicBezTo>
                    <a:cubicBezTo>
                      <a:pt x="1650543" y="1551179"/>
                      <a:pt x="1627530" y="1537372"/>
                      <a:pt x="1599915" y="1532769"/>
                    </a:cubicBezTo>
                    <a:cubicBezTo>
                      <a:pt x="1528577" y="1521263"/>
                      <a:pt x="1482553" y="1491347"/>
                      <a:pt x="1461842" y="1445322"/>
                    </a:cubicBezTo>
                    <a:cubicBezTo>
                      <a:pt x="1537782" y="1445322"/>
                      <a:pt x="1613723" y="1436117"/>
                      <a:pt x="1687362" y="1413105"/>
                    </a:cubicBezTo>
                    <a:cubicBezTo>
                      <a:pt x="1712676" y="1403900"/>
                      <a:pt x="1726483" y="1380888"/>
                      <a:pt x="1726483" y="1355574"/>
                    </a:cubicBezTo>
                    <a:lnTo>
                      <a:pt x="1719580" y="1219802"/>
                    </a:lnTo>
                    <a:cubicBezTo>
                      <a:pt x="1761002" y="1203693"/>
                      <a:pt x="1800123" y="1178380"/>
                      <a:pt x="1830039" y="1143861"/>
                    </a:cubicBezTo>
                    <a:cubicBezTo>
                      <a:pt x="1869160" y="1097836"/>
                      <a:pt x="1876063" y="1031101"/>
                      <a:pt x="1843846" y="978172"/>
                    </a:cubicBezTo>
                    <a:close/>
                    <a:moveTo>
                      <a:pt x="1742592" y="1067920"/>
                    </a:moveTo>
                    <a:cubicBezTo>
                      <a:pt x="1714977" y="1095535"/>
                      <a:pt x="1680459" y="1116246"/>
                      <a:pt x="1641338" y="1123150"/>
                    </a:cubicBezTo>
                    <a:cubicBezTo>
                      <a:pt x="1616024" y="1130054"/>
                      <a:pt x="1599915" y="1155367"/>
                      <a:pt x="1599915" y="1180681"/>
                    </a:cubicBezTo>
                    <a:lnTo>
                      <a:pt x="1606819" y="1314152"/>
                    </a:lnTo>
                    <a:cubicBezTo>
                      <a:pt x="1553891" y="1325658"/>
                      <a:pt x="1500963" y="1330261"/>
                      <a:pt x="1445733" y="1327960"/>
                    </a:cubicBezTo>
                    <a:cubicBezTo>
                      <a:pt x="1413516" y="1325658"/>
                      <a:pt x="1381298" y="1341767"/>
                      <a:pt x="1360587" y="1367080"/>
                    </a:cubicBezTo>
                    <a:cubicBezTo>
                      <a:pt x="1339876" y="1394695"/>
                      <a:pt x="1332972" y="1429214"/>
                      <a:pt x="1344479" y="1461431"/>
                    </a:cubicBezTo>
                    <a:cubicBezTo>
                      <a:pt x="1360587" y="1514359"/>
                      <a:pt x="1411214" y="1606409"/>
                      <a:pt x="1558493" y="1638626"/>
                    </a:cubicBezTo>
                    <a:lnTo>
                      <a:pt x="1556192" y="1647831"/>
                    </a:lnTo>
                    <a:cubicBezTo>
                      <a:pt x="1546987" y="1684651"/>
                      <a:pt x="1544686" y="1721470"/>
                      <a:pt x="1551590" y="1758290"/>
                    </a:cubicBezTo>
                    <a:cubicBezTo>
                      <a:pt x="1551590" y="1760591"/>
                      <a:pt x="1553891" y="1762893"/>
                      <a:pt x="1553891" y="1765194"/>
                    </a:cubicBezTo>
                    <a:cubicBezTo>
                      <a:pt x="1563096" y="1790507"/>
                      <a:pt x="1560795" y="1815821"/>
                      <a:pt x="1546987" y="1838833"/>
                    </a:cubicBezTo>
                    <a:cubicBezTo>
                      <a:pt x="1535481" y="1861845"/>
                      <a:pt x="1512469" y="1877954"/>
                      <a:pt x="1487155" y="1882557"/>
                    </a:cubicBezTo>
                    <a:cubicBezTo>
                      <a:pt x="1402009" y="1898665"/>
                      <a:pt x="1312261" y="1900966"/>
                      <a:pt x="1224815" y="1894063"/>
                    </a:cubicBezTo>
                    <a:cubicBezTo>
                      <a:pt x="1137368" y="1887159"/>
                      <a:pt x="1054523" y="1864147"/>
                      <a:pt x="976281" y="1822725"/>
                    </a:cubicBezTo>
                    <a:cubicBezTo>
                      <a:pt x="927956" y="1799712"/>
                      <a:pt x="886533" y="1762893"/>
                      <a:pt x="854316" y="1719169"/>
                    </a:cubicBezTo>
                    <a:cubicBezTo>
                      <a:pt x="835906" y="1691554"/>
                      <a:pt x="801388" y="1684651"/>
                      <a:pt x="773773" y="1703060"/>
                    </a:cubicBezTo>
                    <a:cubicBezTo>
                      <a:pt x="746158" y="1721470"/>
                      <a:pt x="739255" y="1755989"/>
                      <a:pt x="757664" y="1783604"/>
                    </a:cubicBezTo>
                    <a:cubicBezTo>
                      <a:pt x="799087" y="1843436"/>
                      <a:pt x="856617" y="1891762"/>
                      <a:pt x="921052" y="1926280"/>
                    </a:cubicBezTo>
                    <a:cubicBezTo>
                      <a:pt x="962474" y="1949292"/>
                      <a:pt x="1003896" y="1965401"/>
                      <a:pt x="1047620" y="1979208"/>
                    </a:cubicBezTo>
                    <a:lnTo>
                      <a:pt x="1047620" y="2193223"/>
                    </a:lnTo>
                    <a:cubicBezTo>
                      <a:pt x="684025" y="2255356"/>
                      <a:pt x="410178" y="2073559"/>
                      <a:pt x="322732" y="2002221"/>
                    </a:cubicBezTo>
                    <a:cubicBezTo>
                      <a:pt x="433191" y="1732976"/>
                      <a:pt x="407877" y="1426913"/>
                      <a:pt x="253695" y="1180681"/>
                    </a:cubicBezTo>
                    <a:cubicBezTo>
                      <a:pt x="180055" y="1058715"/>
                      <a:pt x="147838" y="916039"/>
                      <a:pt x="159344" y="773363"/>
                    </a:cubicBezTo>
                    <a:cubicBezTo>
                      <a:pt x="189260" y="416672"/>
                      <a:pt x="495324" y="156632"/>
                      <a:pt x="891136" y="156632"/>
                    </a:cubicBezTo>
                    <a:lnTo>
                      <a:pt x="900341" y="156632"/>
                    </a:lnTo>
                    <a:cubicBezTo>
                      <a:pt x="1250128" y="156632"/>
                      <a:pt x="1445733" y="301610"/>
                      <a:pt x="1494059" y="600770"/>
                    </a:cubicBezTo>
                    <a:cubicBezTo>
                      <a:pt x="1498661" y="628385"/>
                      <a:pt x="1500963" y="653698"/>
                      <a:pt x="1500963" y="681313"/>
                    </a:cubicBezTo>
                    <a:cubicBezTo>
                      <a:pt x="1507866" y="826291"/>
                      <a:pt x="1590711" y="955160"/>
                      <a:pt x="1719580" y="1021896"/>
                    </a:cubicBezTo>
                    <a:cubicBezTo>
                      <a:pt x="1728785" y="1026498"/>
                      <a:pt x="1737989" y="1031101"/>
                      <a:pt x="1744893" y="1038004"/>
                    </a:cubicBezTo>
                    <a:cubicBezTo>
                      <a:pt x="1751797" y="1047209"/>
                      <a:pt x="1749495" y="1058715"/>
                      <a:pt x="1742592" y="1067920"/>
                    </a:cubicBezTo>
                    <a:close/>
                  </a:path>
                </a:pathLst>
              </a:custGeom>
              <a:solidFill>
                <a:schemeClr val="tx2"/>
              </a:solidFill>
              <a:ln w="22942" cap="flat">
                <a:noFill/>
                <a:prstDash val="solid"/>
                <a:miter/>
              </a:ln>
            </p:spPr>
            <p:txBody>
              <a:bodyPr rtlCol="0" anchor="ctr"/>
              <a:lstStyle/>
              <a:p>
                <a:endParaRPr lang="en-GB"/>
              </a:p>
            </p:txBody>
          </p:sp>
        </p:grpSp>
        <p:grpSp>
          <p:nvGrpSpPr>
            <p:cNvPr id="5" name="Graphic 19">
              <a:extLst>
                <a:ext uri="{FF2B5EF4-FFF2-40B4-BE49-F238E27FC236}">
                  <a16:creationId xmlns:a16="http://schemas.microsoft.com/office/drawing/2014/main" id="{5B110F84-A406-4FA9-B873-6FC4B22199EA}"/>
                </a:ext>
              </a:extLst>
            </p:cNvPr>
            <p:cNvGrpSpPr/>
            <p:nvPr/>
          </p:nvGrpSpPr>
          <p:grpSpPr>
            <a:xfrm>
              <a:off x="1074980" y="1605983"/>
              <a:ext cx="882828" cy="969005"/>
              <a:chOff x="6148659" y="2377189"/>
              <a:chExt cx="2140146" cy="2278220"/>
            </a:xfrm>
          </p:grpSpPr>
          <p:sp>
            <p:nvSpPr>
              <p:cNvPr id="11" name="Freeform: Shape 10">
                <a:extLst>
                  <a:ext uri="{FF2B5EF4-FFF2-40B4-BE49-F238E27FC236}">
                    <a16:creationId xmlns:a16="http://schemas.microsoft.com/office/drawing/2014/main" id="{41F325BC-8C5E-4C2E-A078-E7843F844769}"/>
                  </a:ext>
                </a:extLst>
              </p:cNvPr>
              <p:cNvSpPr/>
              <p:nvPr/>
            </p:nvSpPr>
            <p:spPr>
              <a:xfrm>
                <a:off x="7977290" y="3795573"/>
                <a:ext cx="345185" cy="207111"/>
              </a:xfrm>
              <a:custGeom>
                <a:avLst/>
                <a:gdLst>
                  <a:gd name="connsiteX0" fmla="*/ 253984 w 345184"/>
                  <a:gd name="connsiteY0" fmla="*/ 185575 h 207110"/>
                  <a:gd name="connsiteX1" fmla="*/ 316117 w 345184"/>
                  <a:gd name="connsiteY1" fmla="*/ 132647 h 207110"/>
                  <a:gd name="connsiteX2" fmla="*/ 263189 w 345184"/>
                  <a:gd name="connsiteY2" fmla="*/ 70513 h 207110"/>
                  <a:gd name="connsiteX3" fmla="*/ 109006 w 345184"/>
                  <a:gd name="connsiteY3" fmla="*/ 42898 h 207110"/>
                  <a:gd name="connsiteX4" fmla="*/ 42271 w 345184"/>
                  <a:gd name="connsiteY4" fmla="*/ 88923 h 207110"/>
                  <a:gd name="connsiteX5" fmla="*/ 88295 w 345184"/>
                  <a:gd name="connsiteY5" fmla="*/ 155659 h 207110"/>
                  <a:gd name="connsiteX6" fmla="*/ 242478 w 345184"/>
                  <a:gd name="connsiteY6" fmla="*/ 183274 h 207110"/>
                  <a:gd name="connsiteX7" fmla="*/ 253984 w 345184"/>
                  <a:gd name="connsiteY7" fmla="*/ 185575 h 20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184" h="207110">
                    <a:moveTo>
                      <a:pt x="253984" y="185575"/>
                    </a:moveTo>
                    <a:cubicBezTo>
                      <a:pt x="286201" y="187876"/>
                      <a:pt x="313816" y="164864"/>
                      <a:pt x="316117" y="132647"/>
                    </a:cubicBezTo>
                    <a:cubicBezTo>
                      <a:pt x="318418" y="100429"/>
                      <a:pt x="295406" y="72815"/>
                      <a:pt x="263189" y="70513"/>
                    </a:cubicBezTo>
                    <a:lnTo>
                      <a:pt x="109006" y="42898"/>
                    </a:lnTo>
                    <a:cubicBezTo>
                      <a:pt x="76789" y="35995"/>
                      <a:pt x="46873" y="56706"/>
                      <a:pt x="42271" y="88923"/>
                    </a:cubicBezTo>
                    <a:cubicBezTo>
                      <a:pt x="37668" y="121140"/>
                      <a:pt x="56078" y="151056"/>
                      <a:pt x="88295" y="155659"/>
                    </a:cubicBezTo>
                    <a:lnTo>
                      <a:pt x="242478" y="183274"/>
                    </a:lnTo>
                    <a:cubicBezTo>
                      <a:pt x="247080" y="185575"/>
                      <a:pt x="251683" y="185575"/>
                      <a:pt x="253984" y="185575"/>
                    </a:cubicBezTo>
                    <a:close/>
                  </a:path>
                </a:pathLst>
              </a:custGeom>
              <a:solidFill>
                <a:schemeClr val="accent1"/>
              </a:solidFill>
              <a:ln w="2294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925ECB2D-EE60-46CB-8D3B-B804667D8D7C}"/>
                  </a:ext>
                </a:extLst>
              </p:cNvPr>
              <p:cNvSpPr/>
              <p:nvPr/>
            </p:nvSpPr>
            <p:spPr>
              <a:xfrm>
                <a:off x="7851591" y="3973723"/>
                <a:ext cx="253136" cy="299160"/>
              </a:xfrm>
              <a:custGeom>
                <a:avLst/>
                <a:gdLst>
                  <a:gd name="connsiteX0" fmla="*/ 121945 w 253135"/>
                  <a:gd name="connsiteY0" fmla="*/ 246753 h 299160"/>
                  <a:gd name="connsiteX1" fmla="*/ 202489 w 253135"/>
                  <a:gd name="connsiteY1" fmla="*/ 258259 h 299160"/>
                  <a:gd name="connsiteX2" fmla="*/ 220898 w 253135"/>
                  <a:gd name="connsiteY2" fmla="*/ 189222 h 299160"/>
                  <a:gd name="connsiteX3" fmla="*/ 147259 w 253135"/>
                  <a:gd name="connsiteY3" fmla="*/ 69558 h 299160"/>
                  <a:gd name="connsiteX4" fmla="*/ 69017 w 253135"/>
                  <a:gd name="connsiteY4" fmla="*/ 51149 h 299160"/>
                  <a:gd name="connsiteX5" fmla="*/ 50607 w 253135"/>
                  <a:gd name="connsiteY5" fmla="*/ 129390 h 299160"/>
                  <a:gd name="connsiteX6" fmla="*/ 121945 w 253135"/>
                  <a:gd name="connsiteY6" fmla="*/ 246753 h 2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35" h="299160">
                    <a:moveTo>
                      <a:pt x="121945" y="246753"/>
                    </a:moveTo>
                    <a:cubicBezTo>
                      <a:pt x="140355" y="272067"/>
                      <a:pt x="177175" y="276669"/>
                      <a:pt x="202489" y="258259"/>
                    </a:cubicBezTo>
                    <a:cubicBezTo>
                      <a:pt x="223199" y="242151"/>
                      <a:pt x="230103" y="212235"/>
                      <a:pt x="220898" y="189222"/>
                    </a:cubicBezTo>
                    <a:lnTo>
                      <a:pt x="147259" y="69558"/>
                    </a:lnTo>
                    <a:cubicBezTo>
                      <a:pt x="131150" y="41944"/>
                      <a:pt x="94330" y="32739"/>
                      <a:pt x="69017" y="51149"/>
                    </a:cubicBezTo>
                    <a:cubicBezTo>
                      <a:pt x="43703" y="69558"/>
                      <a:pt x="32197" y="104077"/>
                      <a:pt x="50607" y="129390"/>
                    </a:cubicBezTo>
                    <a:lnTo>
                      <a:pt x="121945" y="246753"/>
                    </a:lnTo>
                    <a:close/>
                  </a:path>
                </a:pathLst>
              </a:custGeom>
              <a:solidFill>
                <a:schemeClr val="accent1"/>
              </a:solidFill>
              <a:ln w="22942"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9009DCE-98E9-45B2-89E1-6DC3490B5592}"/>
                  </a:ext>
                </a:extLst>
              </p:cNvPr>
              <p:cNvSpPr/>
              <p:nvPr/>
            </p:nvSpPr>
            <p:spPr>
              <a:xfrm>
                <a:off x="7928983" y="3504953"/>
                <a:ext cx="299160" cy="276148"/>
              </a:xfrm>
              <a:custGeom>
                <a:avLst/>
                <a:gdLst>
                  <a:gd name="connsiteX0" fmla="*/ 99783 w 299160"/>
                  <a:gd name="connsiteY0" fmla="*/ 241470 h 276147"/>
                  <a:gd name="connsiteX1" fmla="*/ 134301 w 299160"/>
                  <a:gd name="connsiteY1" fmla="*/ 229963 h 276147"/>
                  <a:gd name="connsiteX2" fmla="*/ 244761 w 299160"/>
                  <a:gd name="connsiteY2" fmla="*/ 144818 h 276147"/>
                  <a:gd name="connsiteX3" fmla="*/ 256267 w 299160"/>
                  <a:gd name="connsiteY3" fmla="*/ 64275 h 276147"/>
                  <a:gd name="connsiteX4" fmla="*/ 175724 w 299160"/>
                  <a:gd name="connsiteY4" fmla="*/ 52768 h 276147"/>
                  <a:gd name="connsiteX5" fmla="*/ 175724 w 299160"/>
                  <a:gd name="connsiteY5" fmla="*/ 52768 h 276147"/>
                  <a:gd name="connsiteX6" fmla="*/ 65264 w 299160"/>
                  <a:gd name="connsiteY6" fmla="*/ 137914 h 276147"/>
                  <a:gd name="connsiteX7" fmla="*/ 53758 w 299160"/>
                  <a:gd name="connsiteY7" fmla="*/ 218457 h 276147"/>
                  <a:gd name="connsiteX8" fmla="*/ 99783 w 299160"/>
                  <a:gd name="connsiteY8" fmla="*/ 241470 h 27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0" h="276147">
                    <a:moveTo>
                      <a:pt x="99783" y="241470"/>
                    </a:moveTo>
                    <a:cubicBezTo>
                      <a:pt x="113590" y="241470"/>
                      <a:pt x="125097" y="236867"/>
                      <a:pt x="134301" y="229963"/>
                    </a:cubicBezTo>
                    <a:lnTo>
                      <a:pt x="244761" y="144818"/>
                    </a:lnTo>
                    <a:cubicBezTo>
                      <a:pt x="270074" y="126408"/>
                      <a:pt x="274677" y="89588"/>
                      <a:pt x="256267" y="64275"/>
                    </a:cubicBezTo>
                    <a:cubicBezTo>
                      <a:pt x="237857" y="38961"/>
                      <a:pt x="201037" y="34359"/>
                      <a:pt x="175724" y="52768"/>
                    </a:cubicBezTo>
                    <a:lnTo>
                      <a:pt x="175724" y="52768"/>
                    </a:lnTo>
                    <a:lnTo>
                      <a:pt x="65264" y="137914"/>
                    </a:lnTo>
                    <a:cubicBezTo>
                      <a:pt x="39951" y="156324"/>
                      <a:pt x="33047" y="193144"/>
                      <a:pt x="53758" y="218457"/>
                    </a:cubicBezTo>
                    <a:cubicBezTo>
                      <a:pt x="62963" y="232265"/>
                      <a:pt x="81373" y="241470"/>
                      <a:pt x="99783" y="241470"/>
                    </a:cubicBezTo>
                    <a:close/>
                  </a:path>
                </a:pathLst>
              </a:custGeom>
              <a:solidFill>
                <a:schemeClr val="accent1"/>
              </a:solidFill>
              <a:ln w="22942"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10947FC-14AB-4922-B96A-E1F7490F4D00}"/>
                  </a:ext>
                </a:extLst>
              </p:cNvPr>
              <p:cNvSpPr/>
              <p:nvPr/>
            </p:nvSpPr>
            <p:spPr>
              <a:xfrm>
                <a:off x="6106678" y="2335618"/>
                <a:ext cx="1887010" cy="2347257"/>
              </a:xfrm>
              <a:custGeom>
                <a:avLst/>
                <a:gdLst>
                  <a:gd name="connsiteX0" fmla="*/ 1843846 w 1887010"/>
                  <a:gd name="connsiteY0" fmla="*/ 978172 h 2347256"/>
                  <a:gd name="connsiteX1" fmla="*/ 1774809 w 1887010"/>
                  <a:gd name="connsiteY1" fmla="*/ 918340 h 2347256"/>
                  <a:gd name="connsiteX2" fmla="*/ 1616024 w 1887010"/>
                  <a:gd name="connsiteY2" fmla="*/ 674410 h 2347256"/>
                  <a:gd name="connsiteX3" fmla="*/ 1606819 w 1887010"/>
                  <a:gd name="connsiteY3" fmla="*/ 582360 h 2347256"/>
                  <a:gd name="connsiteX4" fmla="*/ 900341 w 1887010"/>
                  <a:gd name="connsiteY4" fmla="*/ 41571 h 2347256"/>
                  <a:gd name="connsiteX5" fmla="*/ 891136 w 1887010"/>
                  <a:gd name="connsiteY5" fmla="*/ 41571 h 2347256"/>
                  <a:gd name="connsiteX6" fmla="*/ 44282 w 1887010"/>
                  <a:gd name="connsiteY6" fmla="*/ 764158 h 2347256"/>
                  <a:gd name="connsiteX7" fmla="*/ 157043 w 1887010"/>
                  <a:gd name="connsiteY7" fmla="*/ 1240513 h 2347256"/>
                  <a:gd name="connsiteX8" fmla="*/ 200766 w 1887010"/>
                  <a:gd name="connsiteY8" fmla="*/ 1993016 h 2347256"/>
                  <a:gd name="connsiteX9" fmla="*/ 212272 w 1887010"/>
                  <a:gd name="connsiteY9" fmla="*/ 2059751 h 2347256"/>
                  <a:gd name="connsiteX10" fmla="*/ 895738 w 1887010"/>
                  <a:gd name="connsiteY10" fmla="*/ 2319791 h 2347256"/>
                  <a:gd name="connsiteX11" fmla="*/ 1118958 w 1887010"/>
                  <a:gd name="connsiteY11" fmla="*/ 2294477 h 2347256"/>
                  <a:gd name="connsiteX12" fmla="*/ 1164983 w 1887010"/>
                  <a:gd name="connsiteY12" fmla="*/ 2239248 h 2347256"/>
                  <a:gd name="connsiteX13" fmla="*/ 1164983 w 1887010"/>
                  <a:gd name="connsiteY13" fmla="*/ 2002221 h 2347256"/>
                  <a:gd name="connsiteX14" fmla="*/ 1215610 w 1887010"/>
                  <a:gd name="connsiteY14" fmla="*/ 2009124 h 2347256"/>
                  <a:gd name="connsiteX15" fmla="*/ 1507866 w 1887010"/>
                  <a:gd name="connsiteY15" fmla="*/ 1995317 h 2347256"/>
                  <a:gd name="connsiteX16" fmla="*/ 1668952 w 1887010"/>
                  <a:gd name="connsiteY16" fmla="*/ 1758290 h 2347256"/>
                  <a:gd name="connsiteX17" fmla="*/ 1662049 w 1887010"/>
                  <a:gd name="connsiteY17" fmla="*/ 1732976 h 2347256"/>
                  <a:gd name="connsiteX18" fmla="*/ 1668952 w 1887010"/>
                  <a:gd name="connsiteY18" fmla="*/ 1677747 h 2347256"/>
                  <a:gd name="connsiteX19" fmla="*/ 1675856 w 1887010"/>
                  <a:gd name="connsiteY19" fmla="*/ 1650132 h 2347256"/>
                  <a:gd name="connsiteX20" fmla="*/ 1664350 w 1887010"/>
                  <a:gd name="connsiteY20" fmla="*/ 1574191 h 2347256"/>
                  <a:gd name="connsiteX21" fmla="*/ 1599915 w 1887010"/>
                  <a:gd name="connsiteY21" fmla="*/ 1532769 h 2347256"/>
                  <a:gd name="connsiteX22" fmla="*/ 1461842 w 1887010"/>
                  <a:gd name="connsiteY22" fmla="*/ 1445322 h 2347256"/>
                  <a:gd name="connsiteX23" fmla="*/ 1687362 w 1887010"/>
                  <a:gd name="connsiteY23" fmla="*/ 1413105 h 2347256"/>
                  <a:gd name="connsiteX24" fmla="*/ 1726483 w 1887010"/>
                  <a:gd name="connsiteY24" fmla="*/ 1355574 h 2347256"/>
                  <a:gd name="connsiteX25" fmla="*/ 1719580 w 1887010"/>
                  <a:gd name="connsiteY25" fmla="*/ 1219802 h 2347256"/>
                  <a:gd name="connsiteX26" fmla="*/ 1830039 w 1887010"/>
                  <a:gd name="connsiteY26" fmla="*/ 1143861 h 2347256"/>
                  <a:gd name="connsiteX27" fmla="*/ 1843846 w 1887010"/>
                  <a:gd name="connsiteY27" fmla="*/ 978172 h 2347256"/>
                  <a:gd name="connsiteX28" fmla="*/ 1742592 w 1887010"/>
                  <a:gd name="connsiteY28" fmla="*/ 1067920 h 2347256"/>
                  <a:gd name="connsiteX29" fmla="*/ 1641338 w 1887010"/>
                  <a:gd name="connsiteY29" fmla="*/ 1123150 h 2347256"/>
                  <a:gd name="connsiteX30" fmla="*/ 1599915 w 1887010"/>
                  <a:gd name="connsiteY30" fmla="*/ 1180681 h 2347256"/>
                  <a:gd name="connsiteX31" fmla="*/ 1606819 w 1887010"/>
                  <a:gd name="connsiteY31" fmla="*/ 1314152 h 2347256"/>
                  <a:gd name="connsiteX32" fmla="*/ 1445733 w 1887010"/>
                  <a:gd name="connsiteY32" fmla="*/ 1327960 h 2347256"/>
                  <a:gd name="connsiteX33" fmla="*/ 1360587 w 1887010"/>
                  <a:gd name="connsiteY33" fmla="*/ 1367080 h 2347256"/>
                  <a:gd name="connsiteX34" fmla="*/ 1344479 w 1887010"/>
                  <a:gd name="connsiteY34" fmla="*/ 1461431 h 2347256"/>
                  <a:gd name="connsiteX35" fmla="*/ 1558493 w 1887010"/>
                  <a:gd name="connsiteY35" fmla="*/ 1638626 h 2347256"/>
                  <a:gd name="connsiteX36" fmla="*/ 1556192 w 1887010"/>
                  <a:gd name="connsiteY36" fmla="*/ 1647831 h 2347256"/>
                  <a:gd name="connsiteX37" fmla="*/ 1551590 w 1887010"/>
                  <a:gd name="connsiteY37" fmla="*/ 1758290 h 2347256"/>
                  <a:gd name="connsiteX38" fmla="*/ 1553891 w 1887010"/>
                  <a:gd name="connsiteY38" fmla="*/ 1765194 h 2347256"/>
                  <a:gd name="connsiteX39" fmla="*/ 1546987 w 1887010"/>
                  <a:gd name="connsiteY39" fmla="*/ 1838833 h 2347256"/>
                  <a:gd name="connsiteX40" fmla="*/ 1487155 w 1887010"/>
                  <a:gd name="connsiteY40" fmla="*/ 1882557 h 2347256"/>
                  <a:gd name="connsiteX41" fmla="*/ 1224815 w 1887010"/>
                  <a:gd name="connsiteY41" fmla="*/ 1894063 h 2347256"/>
                  <a:gd name="connsiteX42" fmla="*/ 976281 w 1887010"/>
                  <a:gd name="connsiteY42" fmla="*/ 1822725 h 2347256"/>
                  <a:gd name="connsiteX43" fmla="*/ 854316 w 1887010"/>
                  <a:gd name="connsiteY43" fmla="*/ 1719169 h 2347256"/>
                  <a:gd name="connsiteX44" fmla="*/ 773773 w 1887010"/>
                  <a:gd name="connsiteY44" fmla="*/ 1703060 h 2347256"/>
                  <a:gd name="connsiteX45" fmla="*/ 757664 w 1887010"/>
                  <a:gd name="connsiteY45" fmla="*/ 1783604 h 2347256"/>
                  <a:gd name="connsiteX46" fmla="*/ 921052 w 1887010"/>
                  <a:gd name="connsiteY46" fmla="*/ 1926280 h 2347256"/>
                  <a:gd name="connsiteX47" fmla="*/ 1047620 w 1887010"/>
                  <a:gd name="connsiteY47" fmla="*/ 1979208 h 2347256"/>
                  <a:gd name="connsiteX48" fmla="*/ 1047620 w 1887010"/>
                  <a:gd name="connsiteY48" fmla="*/ 2193223 h 2347256"/>
                  <a:gd name="connsiteX49" fmla="*/ 322732 w 1887010"/>
                  <a:gd name="connsiteY49" fmla="*/ 2002221 h 2347256"/>
                  <a:gd name="connsiteX50" fmla="*/ 253695 w 1887010"/>
                  <a:gd name="connsiteY50" fmla="*/ 1180681 h 2347256"/>
                  <a:gd name="connsiteX51" fmla="*/ 159344 w 1887010"/>
                  <a:gd name="connsiteY51" fmla="*/ 773363 h 2347256"/>
                  <a:gd name="connsiteX52" fmla="*/ 891136 w 1887010"/>
                  <a:gd name="connsiteY52" fmla="*/ 156632 h 2347256"/>
                  <a:gd name="connsiteX53" fmla="*/ 900341 w 1887010"/>
                  <a:gd name="connsiteY53" fmla="*/ 156632 h 2347256"/>
                  <a:gd name="connsiteX54" fmla="*/ 1494059 w 1887010"/>
                  <a:gd name="connsiteY54" fmla="*/ 600770 h 2347256"/>
                  <a:gd name="connsiteX55" fmla="*/ 1500963 w 1887010"/>
                  <a:gd name="connsiteY55" fmla="*/ 681313 h 2347256"/>
                  <a:gd name="connsiteX56" fmla="*/ 1719580 w 1887010"/>
                  <a:gd name="connsiteY56" fmla="*/ 1021896 h 2347256"/>
                  <a:gd name="connsiteX57" fmla="*/ 1744893 w 1887010"/>
                  <a:gd name="connsiteY57" fmla="*/ 1038004 h 2347256"/>
                  <a:gd name="connsiteX58" fmla="*/ 1742592 w 1887010"/>
                  <a:gd name="connsiteY58" fmla="*/ 1067920 h 23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87010" h="2347256">
                    <a:moveTo>
                      <a:pt x="1843846" y="978172"/>
                    </a:moveTo>
                    <a:cubicBezTo>
                      <a:pt x="1827737" y="952859"/>
                      <a:pt x="1802424" y="932148"/>
                      <a:pt x="1774809" y="918340"/>
                    </a:cubicBezTo>
                    <a:cubicBezTo>
                      <a:pt x="1682760" y="870014"/>
                      <a:pt x="1620627" y="777965"/>
                      <a:pt x="1616024" y="674410"/>
                    </a:cubicBezTo>
                    <a:cubicBezTo>
                      <a:pt x="1613723" y="644494"/>
                      <a:pt x="1611422" y="612276"/>
                      <a:pt x="1606819" y="582360"/>
                    </a:cubicBezTo>
                    <a:cubicBezTo>
                      <a:pt x="1567698" y="336128"/>
                      <a:pt x="1411214" y="41571"/>
                      <a:pt x="900341" y="41571"/>
                    </a:cubicBezTo>
                    <a:lnTo>
                      <a:pt x="891136" y="41571"/>
                    </a:lnTo>
                    <a:cubicBezTo>
                      <a:pt x="435492" y="41571"/>
                      <a:pt x="78801" y="345333"/>
                      <a:pt x="44282" y="764158"/>
                    </a:cubicBezTo>
                    <a:cubicBezTo>
                      <a:pt x="30475" y="929846"/>
                      <a:pt x="69596" y="1097836"/>
                      <a:pt x="157043" y="1240513"/>
                    </a:cubicBezTo>
                    <a:cubicBezTo>
                      <a:pt x="299719" y="1468335"/>
                      <a:pt x="315828" y="1751386"/>
                      <a:pt x="200766" y="1993016"/>
                    </a:cubicBezTo>
                    <a:cubicBezTo>
                      <a:pt x="189260" y="2016028"/>
                      <a:pt x="193862" y="2041342"/>
                      <a:pt x="212272" y="2059751"/>
                    </a:cubicBezTo>
                    <a:cubicBezTo>
                      <a:pt x="400973" y="2225440"/>
                      <a:pt x="642603" y="2317490"/>
                      <a:pt x="895738" y="2319791"/>
                    </a:cubicBezTo>
                    <a:cubicBezTo>
                      <a:pt x="971679" y="2319791"/>
                      <a:pt x="1045318" y="2310586"/>
                      <a:pt x="1118958" y="2294477"/>
                    </a:cubicBezTo>
                    <a:cubicBezTo>
                      <a:pt x="1146573" y="2289875"/>
                      <a:pt x="1164983" y="2264561"/>
                      <a:pt x="1164983" y="2239248"/>
                    </a:cubicBezTo>
                    <a:lnTo>
                      <a:pt x="1164983" y="2002221"/>
                    </a:lnTo>
                    <a:cubicBezTo>
                      <a:pt x="1181091" y="2004522"/>
                      <a:pt x="1199501" y="2006823"/>
                      <a:pt x="1215610" y="2009124"/>
                    </a:cubicBezTo>
                    <a:cubicBezTo>
                      <a:pt x="1312261" y="2018329"/>
                      <a:pt x="1411214" y="2013727"/>
                      <a:pt x="1507866" y="1995317"/>
                    </a:cubicBezTo>
                    <a:cubicBezTo>
                      <a:pt x="1618325" y="1974606"/>
                      <a:pt x="1689663" y="1866448"/>
                      <a:pt x="1668952" y="1758290"/>
                    </a:cubicBezTo>
                    <a:cubicBezTo>
                      <a:pt x="1666651" y="1749085"/>
                      <a:pt x="1664350" y="1742181"/>
                      <a:pt x="1662049" y="1732976"/>
                    </a:cubicBezTo>
                    <a:cubicBezTo>
                      <a:pt x="1662049" y="1714567"/>
                      <a:pt x="1664350" y="1696157"/>
                      <a:pt x="1668952" y="1677747"/>
                    </a:cubicBezTo>
                    <a:lnTo>
                      <a:pt x="1675856" y="1650132"/>
                    </a:lnTo>
                    <a:cubicBezTo>
                      <a:pt x="1682760" y="1624819"/>
                      <a:pt x="1678157" y="1594903"/>
                      <a:pt x="1664350" y="1574191"/>
                    </a:cubicBezTo>
                    <a:cubicBezTo>
                      <a:pt x="1650543" y="1551179"/>
                      <a:pt x="1627530" y="1537372"/>
                      <a:pt x="1599915" y="1532769"/>
                    </a:cubicBezTo>
                    <a:cubicBezTo>
                      <a:pt x="1528577" y="1521263"/>
                      <a:pt x="1482553" y="1491347"/>
                      <a:pt x="1461842" y="1445322"/>
                    </a:cubicBezTo>
                    <a:cubicBezTo>
                      <a:pt x="1537782" y="1445322"/>
                      <a:pt x="1613723" y="1436117"/>
                      <a:pt x="1687362" y="1413105"/>
                    </a:cubicBezTo>
                    <a:cubicBezTo>
                      <a:pt x="1712676" y="1403900"/>
                      <a:pt x="1726483" y="1380888"/>
                      <a:pt x="1726483" y="1355574"/>
                    </a:cubicBezTo>
                    <a:lnTo>
                      <a:pt x="1719580" y="1219802"/>
                    </a:lnTo>
                    <a:cubicBezTo>
                      <a:pt x="1761002" y="1203693"/>
                      <a:pt x="1800123" y="1178380"/>
                      <a:pt x="1830039" y="1143861"/>
                    </a:cubicBezTo>
                    <a:cubicBezTo>
                      <a:pt x="1869160" y="1097836"/>
                      <a:pt x="1876063" y="1031101"/>
                      <a:pt x="1843846" y="978172"/>
                    </a:cubicBezTo>
                    <a:close/>
                    <a:moveTo>
                      <a:pt x="1742592" y="1067920"/>
                    </a:moveTo>
                    <a:cubicBezTo>
                      <a:pt x="1714977" y="1095535"/>
                      <a:pt x="1680459" y="1116246"/>
                      <a:pt x="1641338" y="1123150"/>
                    </a:cubicBezTo>
                    <a:cubicBezTo>
                      <a:pt x="1616024" y="1130054"/>
                      <a:pt x="1599915" y="1155367"/>
                      <a:pt x="1599915" y="1180681"/>
                    </a:cubicBezTo>
                    <a:lnTo>
                      <a:pt x="1606819" y="1314152"/>
                    </a:lnTo>
                    <a:cubicBezTo>
                      <a:pt x="1553891" y="1325658"/>
                      <a:pt x="1500963" y="1330261"/>
                      <a:pt x="1445733" y="1327960"/>
                    </a:cubicBezTo>
                    <a:cubicBezTo>
                      <a:pt x="1413516" y="1325658"/>
                      <a:pt x="1381298" y="1341767"/>
                      <a:pt x="1360587" y="1367080"/>
                    </a:cubicBezTo>
                    <a:cubicBezTo>
                      <a:pt x="1339876" y="1394695"/>
                      <a:pt x="1332972" y="1429214"/>
                      <a:pt x="1344479" y="1461431"/>
                    </a:cubicBezTo>
                    <a:cubicBezTo>
                      <a:pt x="1360587" y="1514359"/>
                      <a:pt x="1411214" y="1606409"/>
                      <a:pt x="1558493" y="1638626"/>
                    </a:cubicBezTo>
                    <a:lnTo>
                      <a:pt x="1556192" y="1647831"/>
                    </a:lnTo>
                    <a:cubicBezTo>
                      <a:pt x="1546987" y="1684651"/>
                      <a:pt x="1544686" y="1721470"/>
                      <a:pt x="1551590" y="1758290"/>
                    </a:cubicBezTo>
                    <a:cubicBezTo>
                      <a:pt x="1551590" y="1760591"/>
                      <a:pt x="1553891" y="1762893"/>
                      <a:pt x="1553891" y="1765194"/>
                    </a:cubicBezTo>
                    <a:cubicBezTo>
                      <a:pt x="1563096" y="1790507"/>
                      <a:pt x="1560795" y="1815821"/>
                      <a:pt x="1546987" y="1838833"/>
                    </a:cubicBezTo>
                    <a:cubicBezTo>
                      <a:pt x="1535481" y="1861845"/>
                      <a:pt x="1512469" y="1877954"/>
                      <a:pt x="1487155" y="1882557"/>
                    </a:cubicBezTo>
                    <a:cubicBezTo>
                      <a:pt x="1402009" y="1898665"/>
                      <a:pt x="1312261" y="1900966"/>
                      <a:pt x="1224815" y="1894063"/>
                    </a:cubicBezTo>
                    <a:cubicBezTo>
                      <a:pt x="1137368" y="1887159"/>
                      <a:pt x="1054523" y="1864147"/>
                      <a:pt x="976281" y="1822725"/>
                    </a:cubicBezTo>
                    <a:cubicBezTo>
                      <a:pt x="927956" y="1799712"/>
                      <a:pt x="886533" y="1762893"/>
                      <a:pt x="854316" y="1719169"/>
                    </a:cubicBezTo>
                    <a:cubicBezTo>
                      <a:pt x="835906" y="1691554"/>
                      <a:pt x="801388" y="1684651"/>
                      <a:pt x="773773" y="1703060"/>
                    </a:cubicBezTo>
                    <a:cubicBezTo>
                      <a:pt x="746158" y="1721470"/>
                      <a:pt x="739255" y="1755989"/>
                      <a:pt x="757664" y="1783604"/>
                    </a:cubicBezTo>
                    <a:cubicBezTo>
                      <a:pt x="799087" y="1843436"/>
                      <a:pt x="856617" y="1891762"/>
                      <a:pt x="921052" y="1926280"/>
                    </a:cubicBezTo>
                    <a:cubicBezTo>
                      <a:pt x="962474" y="1949292"/>
                      <a:pt x="1003896" y="1965401"/>
                      <a:pt x="1047620" y="1979208"/>
                    </a:cubicBezTo>
                    <a:lnTo>
                      <a:pt x="1047620" y="2193223"/>
                    </a:lnTo>
                    <a:cubicBezTo>
                      <a:pt x="684025" y="2255356"/>
                      <a:pt x="410178" y="2073559"/>
                      <a:pt x="322732" y="2002221"/>
                    </a:cubicBezTo>
                    <a:cubicBezTo>
                      <a:pt x="433191" y="1732976"/>
                      <a:pt x="407877" y="1426913"/>
                      <a:pt x="253695" y="1180681"/>
                    </a:cubicBezTo>
                    <a:cubicBezTo>
                      <a:pt x="180055" y="1058715"/>
                      <a:pt x="147838" y="916039"/>
                      <a:pt x="159344" y="773363"/>
                    </a:cubicBezTo>
                    <a:cubicBezTo>
                      <a:pt x="189260" y="416672"/>
                      <a:pt x="495324" y="156632"/>
                      <a:pt x="891136" y="156632"/>
                    </a:cubicBezTo>
                    <a:lnTo>
                      <a:pt x="900341" y="156632"/>
                    </a:lnTo>
                    <a:cubicBezTo>
                      <a:pt x="1250128" y="156632"/>
                      <a:pt x="1445733" y="301610"/>
                      <a:pt x="1494059" y="600770"/>
                    </a:cubicBezTo>
                    <a:cubicBezTo>
                      <a:pt x="1498661" y="628385"/>
                      <a:pt x="1500963" y="653698"/>
                      <a:pt x="1500963" y="681313"/>
                    </a:cubicBezTo>
                    <a:cubicBezTo>
                      <a:pt x="1507866" y="826291"/>
                      <a:pt x="1590711" y="955160"/>
                      <a:pt x="1719580" y="1021896"/>
                    </a:cubicBezTo>
                    <a:cubicBezTo>
                      <a:pt x="1728785" y="1026498"/>
                      <a:pt x="1737989" y="1031101"/>
                      <a:pt x="1744893" y="1038004"/>
                    </a:cubicBezTo>
                    <a:cubicBezTo>
                      <a:pt x="1751797" y="1047209"/>
                      <a:pt x="1749495" y="1058715"/>
                      <a:pt x="1742592" y="1067920"/>
                    </a:cubicBezTo>
                    <a:close/>
                  </a:path>
                </a:pathLst>
              </a:custGeom>
              <a:solidFill>
                <a:schemeClr val="tx2"/>
              </a:solidFill>
              <a:ln w="22942" cap="flat">
                <a:noFill/>
                <a:prstDash val="solid"/>
                <a:miter/>
              </a:ln>
            </p:spPr>
            <p:txBody>
              <a:bodyPr rtlCol="0" anchor="ctr"/>
              <a:lstStyle/>
              <a:p>
                <a:endParaRPr lang="en-GB"/>
              </a:p>
            </p:txBody>
          </p:sp>
        </p:grpSp>
        <p:grpSp>
          <p:nvGrpSpPr>
            <p:cNvPr id="6" name="Graphic 19">
              <a:extLst>
                <a:ext uri="{FF2B5EF4-FFF2-40B4-BE49-F238E27FC236}">
                  <a16:creationId xmlns:a16="http://schemas.microsoft.com/office/drawing/2014/main" id="{55D45A12-553A-41E8-91B8-1B4F0C82D534}"/>
                </a:ext>
              </a:extLst>
            </p:cNvPr>
            <p:cNvGrpSpPr/>
            <p:nvPr/>
          </p:nvGrpSpPr>
          <p:grpSpPr>
            <a:xfrm>
              <a:off x="1109616" y="4683120"/>
              <a:ext cx="882828" cy="969005"/>
              <a:chOff x="6148659" y="2377189"/>
              <a:chExt cx="2140146" cy="2278220"/>
            </a:xfrm>
          </p:grpSpPr>
          <p:sp>
            <p:nvSpPr>
              <p:cNvPr id="7" name="Freeform: Shape 6">
                <a:extLst>
                  <a:ext uri="{FF2B5EF4-FFF2-40B4-BE49-F238E27FC236}">
                    <a16:creationId xmlns:a16="http://schemas.microsoft.com/office/drawing/2014/main" id="{A7230605-5FC2-4E46-8A50-04AE58C1E7FA}"/>
                  </a:ext>
                </a:extLst>
              </p:cNvPr>
              <p:cNvSpPr/>
              <p:nvPr/>
            </p:nvSpPr>
            <p:spPr>
              <a:xfrm>
                <a:off x="7977290" y="3795573"/>
                <a:ext cx="345185" cy="207111"/>
              </a:xfrm>
              <a:custGeom>
                <a:avLst/>
                <a:gdLst>
                  <a:gd name="connsiteX0" fmla="*/ 253984 w 345184"/>
                  <a:gd name="connsiteY0" fmla="*/ 185575 h 207110"/>
                  <a:gd name="connsiteX1" fmla="*/ 316117 w 345184"/>
                  <a:gd name="connsiteY1" fmla="*/ 132647 h 207110"/>
                  <a:gd name="connsiteX2" fmla="*/ 263189 w 345184"/>
                  <a:gd name="connsiteY2" fmla="*/ 70513 h 207110"/>
                  <a:gd name="connsiteX3" fmla="*/ 109006 w 345184"/>
                  <a:gd name="connsiteY3" fmla="*/ 42898 h 207110"/>
                  <a:gd name="connsiteX4" fmla="*/ 42271 w 345184"/>
                  <a:gd name="connsiteY4" fmla="*/ 88923 h 207110"/>
                  <a:gd name="connsiteX5" fmla="*/ 88295 w 345184"/>
                  <a:gd name="connsiteY5" fmla="*/ 155659 h 207110"/>
                  <a:gd name="connsiteX6" fmla="*/ 242478 w 345184"/>
                  <a:gd name="connsiteY6" fmla="*/ 183274 h 207110"/>
                  <a:gd name="connsiteX7" fmla="*/ 253984 w 345184"/>
                  <a:gd name="connsiteY7" fmla="*/ 185575 h 20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184" h="207110">
                    <a:moveTo>
                      <a:pt x="253984" y="185575"/>
                    </a:moveTo>
                    <a:cubicBezTo>
                      <a:pt x="286201" y="187876"/>
                      <a:pt x="313816" y="164864"/>
                      <a:pt x="316117" y="132647"/>
                    </a:cubicBezTo>
                    <a:cubicBezTo>
                      <a:pt x="318418" y="100429"/>
                      <a:pt x="295406" y="72815"/>
                      <a:pt x="263189" y="70513"/>
                    </a:cubicBezTo>
                    <a:lnTo>
                      <a:pt x="109006" y="42898"/>
                    </a:lnTo>
                    <a:cubicBezTo>
                      <a:pt x="76789" y="35995"/>
                      <a:pt x="46873" y="56706"/>
                      <a:pt x="42271" y="88923"/>
                    </a:cubicBezTo>
                    <a:cubicBezTo>
                      <a:pt x="37668" y="121140"/>
                      <a:pt x="56078" y="151056"/>
                      <a:pt x="88295" y="155659"/>
                    </a:cubicBezTo>
                    <a:lnTo>
                      <a:pt x="242478" y="183274"/>
                    </a:lnTo>
                    <a:cubicBezTo>
                      <a:pt x="247080" y="185575"/>
                      <a:pt x="251683" y="185575"/>
                      <a:pt x="253984" y="185575"/>
                    </a:cubicBezTo>
                    <a:close/>
                  </a:path>
                </a:pathLst>
              </a:custGeom>
              <a:solidFill>
                <a:schemeClr val="accent1"/>
              </a:solidFill>
              <a:ln w="22942"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7C371BE-E49F-4459-A5A3-B929B8F8AEBB}"/>
                  </a:ext>
                </a:extLst>
              </p:cNvPr>
              <p:cNvSpPr/>
              <p:nvPr/>
            </p:nvSpPr>
            <p:spPr>
              <a:xfrm>
                <a:off x="7851591" y="3973723"/>
                <a:ext cx="253136" cy="299160"/>
              </a:xfrm>
              <a:custGeom>
                <a:avLst/>
                <a:gdLst>
                  <a:gd name="connsiteX0" fmla="*/ 121945 w 253135"/>
                  <a:gd name="connsiteY0" fmla="*/ 246753 h 299160"/>
                  <a:gd name="connsiteX1" fmla="*/ 202489 w 253135"/>
                  <a:gd name="connsiteY1" fmla="*/ 258259 h 299160"/>
                  <a:gd name="connsiteX2" fmla="*/ 220898 w 253135"/>
                  <a:gd name="connsiteY2" fmla="*/ 189222 h 299160"/>
                  <a:gd name="connsiteX3" fmla="*/ 147259 w 253135"/>
                  <a:gd name="connsiteY3" fmla="*/ 69558 h 299160"/>
                  <a:gd name="connsiteX4" fmla="*/ 69017 w 253135"/>
                  <a:gd name="connsiteY4" fmla="*/ 51149 h 299160"/>
                  <a:gd name="connsiteX5" fmla="*/ 50607 w 253135"/>
                  <a:gd name="connsiteY5" fmla="*/ 129390 h 299160"/>
                  <a:gd name="connsiteX6" fmla="*/ 121945 w 253135"/>
                  <a:gd name="connsiteY6" fmla="*/ 246753 h 2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35" h="299160">
                    <a:moveTo>
                      <a:pt x="121945" y="246753"/>
                    </a:moveTo>
                    <a:cubicBezTo>
                      <a:pt x="140355" y="272067"/>
                      <a:pt x="177175" y="276669"/>
                      <a:pt x="202489" y="258259"/>
                    </a:cubicBezTo>
                    <a:cubicBezTo>
                      <a:pt x="223199" y="242151"/>
                      <a:pt x="230103" y="212235"/>
                      <a:pt x="220898" y="189222"/>
                    </a:cubicBezTo>
                    <a:lnTo>
                      <a:pt x="147259" y="69558"/>
                    </a:lnTo>
                    <a:cubicBezTo>
                      <a:pt x="131150" y="41944"/>
                      <a:pt x="94330" y="32739"/>
                      <a:pt x="69017" y="51149"/>
                    </a:cubicBezTo>
                    <a:cubicBezTo>
                      <a:pt x="43703" y="69558"/>
                      <a:pt x="32197" y="104077"/>
                      <a:pt x="50607" y="129390"/>
                    </a:cubicBezTo>
                    <a:lnTo>
                      <a:pt x="121945" y="246753"/>
                    </a:lnTo>
                    <a:close/>
                  </a:path>
                </a:pathLst>
              </a:custGeom>
              <a:solidFill>
                <a:schemeClr val="accent1"/>
              </a:solidFill>
              <a:ln w="2294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4D21A52C-602B-4229-9E9D-CDF432803DD2}"/>
                  </a:ext>
                </a:extLst>
              </p:cNvPr>
              <p:cNvSpPr/>
              <p:nvPr/>
            </p:nvSpPr>
            <p:spPr>
              <a:xfrm>
                <a:off x="7928983" y="3504953"/>
                <a:ext cx="299160" cy="276148"/>
              </a:xfrm>
              <a:custGeom>
                <a:avLst/>
                <a:gdLst>
                  <a:gd name="connsiteX0" fmla="*/ 99783 w 299160"/>
                  <a:gd name="connsiteY0" fmla="*/ 241470 h 276147"/>
                  <a:gd name="connsiteX1" fmla="*/ 134301 w 299160"/>
                  <a:gd name="connsiteY1" fmla="*/ 229963 h 276147"/>
                  <a:gd name="connsiteX2" fmla="*/ 244761 w 299160"/>
                  <a:gd name="connsiteY2" fmla="*/ 144818 h 276147"/>
                  <a:gd name="connsiteX3" fmla="*/ 256267 w 299160"/>
                  <a:gd name="connsiteY3" fmla="*/ 64275 h 276147"/>
                  <a:gd name="connsiteX4" fmla="*/ 175724 w 299160"/>
                  <a:gd name="connsiteY4" fmla="*/ 52768 h 276147"/>
                  <a:gd name="connsiteX5" fmla="*/ 175724 w 299160"/>
                  <a:gd name="connsiteY5" fmla="*/ 52768 h 276147"/>
                  <a:gd name="connsiteX6" fmla="*/ 65264 w 299160"/>
                  <a:gd name="connsiteY6" fmla="*/ 137914 h 276147"/>
                  <a:gd name="connsiteX7" fmla="*/ 53758 w 299160"/>
                  <a:gd name="connsiteY7" fmla="*/ 218457 h 276147"/>
                  <a:gd name="connsiteX8" fmla="*/ 99783 w 299160"/>
                  <a:gd name="connsiteY8" fmla="*/ 241470 h 27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0" h="276147">
                    <a:moveTo>
                      <a:pt x="99783" y="241470"/>
                    </a:moveTo>
                    <a:cubicBezTo>
                      <a:pt x="113590" y="241470"/>
                      <a:pt x="125097" y="236867"/>
                      <a:pt x="134301" y="229963"/>
                    </a:cubicBezTo>
                    <a:lnTo>
                      <a:pt x="244761" y="144818"/>
                    </a:lnTo>
                    <a:cubicBezTo>
                      <a:pt x="270074" y="126408"/>
                      <a:pt x="274677" y="89588"/>
                      <a:pt x="256267" y="64275"/>
                    </a:cubicBezTo>
                    <a:cubicBezTo>
                      <a:pt x="237857" y="38961"/>
                      <a:pt x="201037" y="34359"/>
                      <a:pt x="175724" y="52768"/>
                    </a:cubicBezTo>
                    <a:lnTo>
                      <a:pt x="175724" y="52768"/>
                    </a:lnTo>
                    <a:lnTo>
                      <a:pt x="65264" y="137914"/>
                    </a:lnTo>
                    <a:cubicBezTo>
                      <a:pt x="39951" y="156324"/>
                      <a:pt x="33047" y="193144"/>
                      <a:pt x="53758" y="218457"/>
                    </a:cubicBezTo>
                    <a:cubicBezTo>
                      <a:pt x="62963" y="232265"/>
                      <a:pt x="81373" y="241470"/>
                      <a:pt x="99783" y="241470"/>
                    </a:cubicBezTo>
                    <a:close/>
                  </a:path>
                </a:pathLst>
              </a:custGeom>
              <a:solidFill>
                <a:schemeClr val="accent1"/>
              </a:solidFill>
              <a:ln w="22942"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127AB748-C5A2-4D3A-B725-8CEE5725D34D}"/>
                  </a:ext>
                </a:extLst>
              </p:cNvPr>
              <p:cNvSpPr/>
              <p:nvPr/>
            </p:nvSpPr>
            <p:spPr>
              <a:xfrm>
                <a:off x="6106678" y="2335618"/>
                <a:ext cx="1887010" cy="2347257"/>
              </a:xfrm>
              <a:custGeom>
                <a:avLst/>
                <a:gdLst>
                  <a:gd name="connsiteX0" fmla="*/ 1843846 w 1887010"/>
                  <a:gd name="connsiteY0" fmla="*/ 978172 h 2347256"/>
                  <a:gd name="connsiteX1" fmla="*/ 1774809 w 1887010"/>
                  <a:gd name="connsiteY1" fmla="*/ 918340 h 2347256"/>
                  <a:gd name="connsiteX2" fmla="*/ 1616024 w 1887010"/>
                  <a:gd name="connsiteY2" fmla="*/ 674410 h 2347256"/>
                  <a:gd name="connsiteX3" fmla="*/ 1606819 w 1887010"/>
                  <a:gd name="connsiteY3" fmla="*/ 582360 h 2347256"/>
                  <a:gd name="connsiteX4" fmla="*/ 900341 w 1887010"/>
                  <a:gd name="connsiteY4" fmla="*/ 41571 h 2347256"/>
                  <a:gd name="connsiteX5" fmla="*/ 891136 w 1887010"/>
                  <a:gd name="connsiteY5" fmla="*/ 41571 h 2347256"/>
                  <a:gd name="connsiteX6" fmla="*/ 44282 w 1887010"/>
                  <a:gd name="connsiteY6" fmla="*/ 764158 h 2347256"/>
                  <a:gd name="connsiteX7" fmla="*/ 157043 w 1887010"/>
                  <a:gd name="connsiteY7" fmla="*/ 1240513 h 2347256"/>
                  <a:gd name="connsiteX8" fmla="*/ 200766 w 1887010"/>
                  <a:gd name="connsiteY8" fmla="*/ 1993016 h 2347256"/>
                  <a:gd name="connsiteX9" fmla="*/ 212272 w 1887010"/>
                  <a:gd name="connsiteY9" fmla="*/ 2059751 h 2347256"/>
                  <a:gd name="connsiteX10" fmla="*/ 895738 w 1887010"/>
                  <a:gd name="connsiteY10" fmla="*/ 2319791 h 2347256"/>
                  <a:gd name="connsiteX11" fmla="*/ 1118958 w 1887010"/>
                  <a:gd name="connsiteY11" fmla="*/ 2294477 h 2347256"/>
                  <a:gd name="connsiteX12" fmla="*/ 1164983 w 1887010"/>
                  <a:gd name="connsiteY12" fmla="*/ 2239248 h 2347256"/>
                  <a:gd name="connsiteX13" fmla="*/ 1164983 w 1887010"/>
                  <a:gd name="connsiteY13" fmla="*/ 2002221 h 2347256"/>
                  <a:gd name="connsiteX14" fmla="*/ 1215610 w 1887010"/>
                  <a:gd name="connsiteY14" fmla="*/ 2009124 h 2347256"/>
                  <a:gd name="connsiteX15" fmla="*/ 1507866 w 1887010"/>
                  <a:gd name="connsiteY15" fmla="*/ 1995317 h 2347256"/>
                  <a:gd name="connsiteX16" fmla="*/ 1668952 w 1887010"/>
                  <a:gd name="connsiteY16" fmla="*/ 1758290 h 2347256"/>
                  <a:gd name="connsiteX17" fmla="*/ 1662049 w 1887010"/>
                  <a:gd name="connsiteY17" fmla="*/ 1732976 h 2347256"/>
                  <a:gd name="connsiteX18" fmla="*/ 1668952 w 1887010"/>
                  <a:gd name="connsiteY18" fmla="*/ 1677747 h 2347256"/>
                  <a:gd name="connsiteX19" fmla="*/ 1675856 w 1887010"/>
                  <a:gd name="connsiteY19" fmla="*/ 1650132 h 2347256"/>
                  <a:gd name="connsiteX20" fmla="*/ 1664350 w 1887010"/>
                  <a:gd name="connsiteY20" fmla="*/ 1574191 h 2347256"/>
                  <a:gd name="connsiteX21" fmla="*/ 1599915 w 1887010"/>
                  <a:gd name="connsiteY21" fmla="*/ 1532769 h 2347256"/>
                  <a:gd name="connsiteX22" fmla="*/ 1461842 w 1887010"/>
                  <a:gd name="connsiteY22" fmla="*/ 1445322 h 2347256"/>
                  <a:gd name="connsiteX23" fmla="*/ 1687362 w 1887010"/>
                  <a:gd name="connsiteY23" fmla="*/ 1413105 h 2347256"/>
                  <a:gd name="connsiteX24" fmla="*/ 1726483 w 1887010"/>
                  <a:gd name="connsiteY24" fmla="*/ 1355574 h 2347256"/>
                  <a:gd name="connsiteX25" fmla="*/ 1719580 w 1887010"/>
                  <a:gd name="connsiteY25" fmla="*/ 1219802 h 2347256"/>
                  <a:gd name="connsiteX26" fmla="*/ 1830039 w 1887010"/>
                  <a:gd name="connsiteY26" fmla="*/ 1143861 h 2347256"/>
                  <a:gd name="connsiteX27" fmla="*/ 1843846 w 1887010"/>
                  <a:gd name="connsiteY27" fmla="*/ 978172 h 2347256"/>
                  <a:gd name="connsiteX28" fmla="*/ 1742592 w 1887010"/>
                  <a:gd name="connsiteY28" fmla="*/ 1067920 h 2347256"/>
                  <a:gd name="connsiteX29" fmla="*/ 1641338 w 1887010"/>
                  <a:gd name="connsiteY29" fmla="*/ 1123150 h 2347256"/>
                  <a:gd name="connsiteX30" fmla="*/ 1599915 w 1887010"/>
                  <a:gd name="connsiteY30" fmla="*/ 1180681 h 2347256"/>
                  <a:gd name="connsiteX31" fmla="*/ 1606819 w 1887010"/>
                  <a:gd name="connsiteY31" fmla="*/ 1314152 h 2347256"/>
                  <a:gd name="connsiteX32" fmla="*/ 1445733 w 1887010"/>
                  <a:gd name="connsiteY32" fmla="*/ 1327960 h 2347256"/>
                  <a:gd name="connsiteX33" fmla="*/ 1360587 w 1887010"/>
                  <a:gd name="connsiteY33" fmla="*/ 1367080 h 2347256"/>
                  <a:gd name="connsiteX34" fmla="*/ 1344479 w 1887010"/>
                  <a:gd name="connsiteY34" fmla="*/ 1461431 h 2347256"/>
                  <a:gd name="connsiteX35" fmla="*/ 1558493 w 1887010"/>
                  <a:gd name="connsiteY35" fmla="*/ 1638626 h 2347256"/>
                  <a:gd name="connsiteX36" fmla="*/ 1556192 w 1887010"/>
                  <a:gd name="connsiteY36" fmla="*/ 1647831 h 2347256"/>
                  <a:gd name="connsiteX37" fmla="*/ 1551590 w 1887010"/>
                  <a:gd name="connsiteY37" fmla="*/ 1758290 h 2347256"/>
                  <a:gd name="connsiteX38" fmla="*/ 1553891 w 1887010"/>
                  <a:gd name="connsiteY38" fmla="*/ 1765194 h 2347256"/>
                  <a:gd name="connsiteX39" fmla="*/ 1546987 w 1887010"/>
                  <a:gd name="connsiteY39" fmla="*/ 1838833 h 2347256"/>
                  <a:gd name="connsiteX40" fmla="*/ 1487155 w 1887010"/>
                  <a:gd name="connsiteY40" fmla="*/ 1882557 h 2347256"/>
                  <a:gd name="connsiteX41" fmla="*/ 1224815 w 1887010"/>
                  <a:gd name="connsiteY41" fmla="*/ 1894063 h 2347256"/>
                  <a:gd name="connsiteX42" fmla="*/ 976281 w 1887010"/>
                  <a:gd name="connsiteY42" fmla="*/ 1822725 h 2347256"/>
                  <a:gd name="connsiteX43" fmla="*/ 854316 w 1887010"/>
                  <a:gd name="connsiteY43" fmla="*/ 1719169 h 2347256"/>
                  <a:gd name="connsiteX44" fmla="*/ 773773 w 1887010"/>
                  <a:gd name="connsiteY44" fmla="*/ 1703060 h 2347256"/>
                  <a:gd name="connsiteX45" fmla="*/ 757664 w 1887010"/>
                  <a:gd name="connsiteY45" fmla="*/ 1783604 h 2347256"/>
                  <a:gd name="connsiteX46" fmla="*/ 921052 w 1887010"/>
                  <a:gd name="connsiteY46" fmla="*/ 1926280 h 2347256"/>
                  <a:gd name="connsiteX47" fmla="*/ 1047620 w 1887010"/>
                  <a:gd name="connsiteY47" fmla="*/ 1979208 h 2347256"/>
                  <a:gd name="connsiteX48" fmla="*/ 1047620 w 1887010"/>
                  <a:gd name="connsiteY48" fmla="*/ 2193223 h 2347256"/>
                  <a:gd name="connsiteX49" fmla="*/ 322732 w 1887010"/>
                  <a:gd name="connsiteY49" fmla="*/ 2002221 h 2347256"/>
                  <a:gd name="connsiteX50" fmla="*/ 253695 w 1887010"/>
                  <a:gd name="connsiteY50" fmla="*/ 1180681 h 2347256"/>
                  <a:gd name="connsiteX51" fmla="*/ 159344 w 1887010"/>
                  <a:gd name="connsiteY51" fmla="*/ 773363 h 2347256"/>
                  <a:gd name="connsiteX52" fmla="*/ 891136 w 1887010"/>
                  <a:gd name="connsiteY52" fmla="*/ 156632 h 2347256"/>
                  <a:gd name="connsiteX53" fmla="*/ 900341 w 1887010"/>
                  <a:gd name="connsiteY53" fmla="*/ 156632 h 2347256"/>
                  <a:gd name="connsiteX54" fmla="*/ 1494059 w 1887010"/>
                  <a:gd name="connsiteY54" fmla="*/ 600770 h 2347256"/>
                  <a:gd name="connsiteX55" fmla="*/ 1500963 w 1887010"/>
                  <a:gd name="connsiteY55" fmla="*/ 681313 h 2347256"/>
                  <a:gd name="connsiteX56" fmla="*/ 1719580 w 1887010"/>
                  <a:gd name="connsiteY56" fmla="*/ 1021896 h 2347256"/>
                  <a:gd name="connsiteX57" fmla="*/ 1744893 w 1887010"/>
                  <a:gd name="connsiteY57" fmla="*/ 1038004 h 2347256"/>
                  <a:gd name="connsiteX58" fmla="*/ 1742592 w 1887010"/>
                  <a:gd name="connsiteY58" fmla="*/ 1067920 h 23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87010" h="2347256">
                    <a:moveTo>
                      <a:pt x="1843846" y="978172"/>
                    </a:moveTo>
                    <a:cubicBezTo>
                      <a:pt x="1827737" y="952859"/>
                      <a:pt x="1802424" y="932148"/>
                      <a:pt x="1774809" y="918340"/>
                    </a:cubicBezTo>
                    <a:cubicBezTo>
                      <a:pt x="1682760" y="870014"/>
                      <a:pt x="1620627" y="777965"/>
                      <a:pt x="1616024" y="674410"/>
                    </a:cubicBezTo>
                    <a:cubicBezTo>
                      <a:pt x="1613723" y="644494"/>
                      <a:pt x="1611422" y="612276"/>
                      <a:pt x="1606819" y="582360"/>
                    </a:cubicBezTo>
                    <a:cubicBezTo>
                      <a:pt x="1567698" y="336128"/>
                      <a:pt x="1411214" y="41571"/>
                      <a:pt x="900341" y="41571"/>
                    </a:cubicBezTo>
                    <a:lnTo>
                      <a:pt x="891136" y="41571"/>
                    </a:lnTo>
                    <a:cubicBezTo>
                      <a:pt x="435492" y="41571"/>
                      <a:pt x="78801" y="345333"/>
                      <a:pt x="44282" y="764158"/>
                    </a:cubicBezTo>
                    <a:cubicBezTo>
                      <a:pt x="30475" y="929846"/>
                      <a:pt x="69596" y="1097836"/>
                      <a:pt x="157043" y="1240513"/>
                    </a:cubicBezTo>
                    <a:cubicBezTo>
                      <a:pt x="299719" y="1468335"/>
                      <a:pt x="315828" y="1751386"/>
                      <a:pt x="200766" y="1993016"/>
                    </a:cubicBezTo>
                    <a:cubicBezTo>
                      <a:pt x="189260" y="2016028"/>
                      <a:pt x="193862" y="2041342"/>
                      <a:pt x="212272" y="2059751"/>
                    </a:cubicBezTo>
                    <a:cubicBezTo>
                      <a:pt x="400973" y="2225440"/>
                      <a:pt x="642603" y="2317490"/>
                      <a:pt x="895738" y="2319791"/>
                    </a:cubicBezTo>
                    <a:cubicBezTo>
                      <a:pt x="971679" y="2319791"/>
                      <a:pt x="1045318" y="2310586"/>
                      <a:pt x="1118958" y="2294477"/>
                    </a:cubicBezTo>
                    <a:cubicBezTo>
                      <a:pt x="1146573" y="2289875"/>
                      <a:pt x="1164983" y="2264561"/>
                      <a:pt x="1164983" y="2239248"/>
                    </a:cubicBezTo>
                    <a:lnTo>
                      <a:pt x="1164983" y="2002221"/>
                    </a:lnTo>
                    <a:cubicBezTo>
                      <a:pt x="1181091" y="2004522"/>
                      <a:pt x="1199501" y="2006823"/>
                      <a:pt x="1215610" y="2009124"/>
                    </a:cubicBezTo>
                    <a:cubicBezTo>
                      <a:pt x="1312261" y="2018329"/>
                      <a:pt x="1411214" y="2013727"/>
                      <a:pt x="1507866" y="1995317"/>
                    </a:cubicBezTo>
                    <a:cubicBezTo>
                      <a:pt x="1618325" y="1974606"/>
                      <a:pt x="1689663" y="1866448"/>
                      <a:pt x="1668952" y="1758290"/>
                    </a:cubicBezTo>
                    <a:cubicBezTo>
                      <a:pt x="1666651" y="1749085"/>
                      <a:pt x="1664350" y="1742181"/>
                      <a:pt x="1662049" y="1732976"/>
                    </a:cubicBezTo>
                    <a:cubicBezTo>
                      <a:pt x="1662049" y="1714567"/>
                      <a:pt x="1664350" y="1696157"/>
                      <a:pt x="1668952" y="1677747"/>
                    </a:cubicBezTo>
                    <a:lnTo>
                      <a:pt x="1675856" y="1650132"/>
                    </a:lnTo>
                    <a:cubicBezTo>
                      <a:pt x="1682760" y="1624819"/>
                      <a:pt x="1678157" y="1594903"/>
                      <a:pt x="1664350" y="1574191"/>
                    </a:cubicBezTo>
                    <a:cubicBezTo>
                      <a:pt x="1650543" y="1551179"/>
                      <a:pt x="1627530" y="1537372"/>
                      <a:pt x="1599915" y="1532769"/>
                    </a:cubicBezTo>
                    <a:cubicBezTo>
                      <a:pt x="1528577" y="1521263"/>
                      <a:pt x="1482553" y="1491347"/>
                      <a:pt x="1461842" y="1445322"/>
                    </a:cubicBezTo>
                    <a:cubicBezTo>
                      <a:pt x="1537782" y="1445322"/>
                      <a:pt x="1613723" y="1436117"/>
                      <a:pt x="1687362" y="1413105"/>
                    </a:cubicBezTo>
                    <a:cubicBezTo>
                      <a:pt x="1712676" y="1403900"/>
                      <a:pt x="1726483" y="1380888"/>
                      <a:pt x="1726483" y="1355574"/>
                    </a:cubicBezTo>
                    <a:lnTo>
                      <a:pt x="1719580" y="1219802"/>
                    </a:lnTo>
                    <a:cubicBezTo>
                      <a:pt x="1761002" y="1203693"/>
                      <a:pt x="1800123" y="1178380"/>
                      <a:pt x="1830039" y="1143861"/>
                    </a:cubicBezTo>
                    <a:cubicBezTo>
                      <a:pt x="1869160" y="1097836"/>
                      <a:pt x="1876063" y="1031101"/>
                      <a:pt x="1843846" y="978172"/>
                    </a:cubicBezTo>
                    <a:close/>
                    <a:moveTo>
                      <a:pt x="1742592" y="1067920"/>
                    </a:moveTo>
                    <a:cubicBezTo>
                      <a:pt x="1714977" y="1095535"/>
                      <a:pt x="1680459" y="1116246"/>
                      <a:pt x="1641338" y="1123150"/>
                    </a:cubicBezTo>
                    <a:cubicBezTo>
                      <a:pt x="1616024" y="1130054"/>
                      <a:pt x="1599915" y="1155367"/>
                      <a:pt x="1599915" y="1180681"/>
                    </a:cubicBezTo>
                    <a:lnTo>
                      <a:pt x="1606819" y="1314152"/>
                    </a:lnTo>
                    <a:cubicBezTo>
                      <a:pt x="1553891" y="1325658"/>
                      <a:pt x="1500963" y="1330261"/>
                      <a:pt x="1445733" y="1327960"/>
                    </a:cubicBezTo>
                    <a:cubicBezTo>
                      <a:pt x="1413516" y="1325658"/>
                      <a:pt x="1381298" y="1341767"/>
                      <a:pt x="1360587" y="1367080"/>
                    </a:cubicBezTo>
                    <a:cubicBezTo>
                      <a:pt x="1339876" y="1394695"/>
                      <a:pt x="1332972" y="1429214"/>
                      <a:pt x="1344479" y="1461431"/>
                    </a:cubicBezTo>
                    <a:cubicBezTo>
                      <a:pt x="1360587" y="1514359"/>
                      <a:pt x="1411214" y="1606409"/>
                      <a:pt x="1558493" y="1638626"/>
                    </a:cubicBezTo>
                    <a:lnTo>
                      <a:pt x="1556192" y="1647831"/>
                    </a:lnTo>
                    <a:cubicBezTo>
                      <a:pt x="1546987" y="1684651"/>
                      <a:pt x="1544686" y="1721470"/>
                      <a:pt x="1551590" y="1758290"/>
                    </a:cubicBezTo>
                    <a:cubicBezTo>
                      <a:pt x="1551590" y="1760591"/>
                      <a:pt x="1553891" y="1762893"/>
                      <a:pt x="1553891" y="1765194"/>
                    </a:cubicBezTo>
                    <a:cubicBezTo>
                      <a:pt x="1563096" y="1790507"/>
                      <a:pt x="1560795" y="1815821"/>
                      <a:pt x="1546987" y="1838833"/>
                    </a:cubicBezTo>
                    <a:cubicBezTo>
                      <a:pt x="1535481" y="1861845"/>
                      <a:pt x="1512469" y="1877954"/>
                      <a:pt x="1487155" y="1882557"/>
                    </a:cubicBezTo>
                    <a:cubicBezTo>
                      <a:pt x="1402009" y="1898665"/>
                      <a:pt x="1312261" y="1900966"/>
                      <a:pt x="1224815" y="1894063"/>
                    </a:cubicBezTo>
                    <a:cubicBezTo>
                      <a:pt x="1137368" y="1887159"/>
                      <a:pt x="1054523" y="1864147"/>
                      <a:pt x="976281" y="1822725"/>
                    </a:cubicBezTo>
                    <a:cubicBezTo>
                      <a:pt x="927956" y="1799712"/>
                      <a:pt x="886533" y="1762893"/>
                      <a:pt x="854316" y="1719169"/>
                    </a:cubicBezTo>
                    <a:cubicBezTo>
                      <a:pt x="835906" y="1691554"/>
                      <a:pt x="801388" y="1684651"/>
                      <a:pt x="773773" y="1703060"/>
                    </a:cubicBezTo>
                    <a:cubicBezTo>
                      <a:pt x="746158" y="1721470"/>
                      <a:pt x="739255" y="1755989"/>
                      <a:pt x="757664" y="1783604"/>
                    </a:cubicBezTo>
                    <a:cubicBezTo>
                      <a:pt x="799087" y="1843436"/>
                      <a:pt x="856617" y="1891762"/>
                      <a:pt x="921052" y="1926280"/>
                    </a:cubicBezTo>
                    <a:cubicBezTo>
                      <a:pt x="962474" y="1949292"/>
                      <a:pt x="1003896" y="1965401"/>
                      <a:pt x="1047620" y="1979208"/>
                    </a:cubicBezTo>
                    <a:lnTo>
                      <a:pt x="1047620" y="2193223"/>
                    </a:lnTo>
                    <a:cubicBezTo>
                      <a:pt x="684025" y="2255356"/>
                      <a:pt x="410178" y="2073559"/>
                      <a:pt x="322732" y="2002221"/>
                    </a:cubicBezTo>
                    <a:cubicBezTo>
                      <a:pt x="433191" y="1732976"/>
                      <a:pt x="407877" y="1426913"/>
                      <a:pt x="253695" y="1180681"/>
                    </a:cubicBezTo>
                    <a:cubicBezTo>
                      <a:pt x="180055" y="1058715"/>
                      <a:pt x="147838" y="916039"/>
                      <a:pt x="159344" y="773363"/>
                    </a:cubicBezTo>
                    <a:cubicBezTo>
                      <a:pt x="189260" y="416672"/>
                      <a:pt x="495324" y="156632"/>
                      <a:pt x="891136" y="156632"/>
                    </a:cubicBezTo>
                    <a:lnTo>
                      <a:pt x="900341" y="156632"/>
                    </a:lnTo>
                    <a:cubicBezTo>
                      <a:pt x="1250128" y="156632"/>
                      <a:pt x="1445733" y="301610"/>
                      <a:pt x="1494059" y="600770"/>
                    </a:cubicBezTo>
                    <a:cubicBezTo>
                      <a:pt x="1498661" y="628385"/>
                      <a:pt x="1500963" y="653698"/>
                      <a:pt x="1500963" y="681313"/>
                    </a:cubicBezTo>
                    <a:cubicBezTo>
                      <a:pt x="1507866" y="826291"/>
                      <a:pt x="1590711" y="955160"/>
                      <a:pt x="1719580" y="1021896"/>
                    </a:cubicBezTo>
                    <a:cubicBezTo>
                      <a:pt x="1728785" y="1026498"/>
                      <a:pt x="1737989" y="1031101"/>
                      <a:pt x="1744893" y="1038004"/>
                    </a:cubicBezTo>
                    <a:cubicBezTo>
                      <a:pt x="1751797" y="1047209"/>
                      <a:pt x="1749495" y="1058715"/>
                      <a:pt x="1742592" y="1067920"/>
                    </a:cubicBezTo>
                    <a:close/>
                  </a:path>
                </a:pathLst>
              </a:custGeom>
              <a:solidFill>
                <a:schemeClr val="tx2"/>
              </a:solidFill>
              <a:ln w="22942" cap="flat">
                <a:noFill/>
                <a:prstDash val="solid"/>
                <a:miter/>
              </a:ln>
            </p:spPr>
            <p:txBody>
              <a:bodyPr rtlCol="0" anchor="ctr"/>
              <a:lstStyle/>
              <a:p>
                <a:endParaRPr lang="en-GB"/>
              </a:p>
            </p:txBody>
          </p:sp>
        </p:grpSp>
      </p:grpSp>
      <p:sp>
        <p:nvSpPr>
          <p:cNvPr id="22" name="Right Arrow 10">
            <a:extLst>
              <a:ext uri="{FF2B5EF4-FFF2-40B4-BE49-F238E27FC236}">
                <a16:creationId xmlns:a16="http://schemas.microsoft.com/office/drawing/2014/main" id="{14D88B8B-A6B2-4E98-8781-18468205C659}"/>
              </a:ext>
            </a:extLst>
          </p:cNvPr>
          <p:cNvSpPr/>
          <p:nvPr/>
        </p:nvSpPr>
        <p:spPr>
          <a:xfrm>
            <a:off x="0" y="5548511"/>
            <a:ext cx="8503920" cy="997070"/>
          </a:xfrm>
          <a:prstGeom prst="rightArrow">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542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A0CFB-EE5E-4F43-8F0D-D9E2588D3F3E}"/>
              </a:ext>
            </a:extLst>
          </p:cNvPr>
          <p:cNvSpPr>
            <a:spLocks noGrp="1"/>
          </p:cNvSpPr>
          <p:nvPr>
            <p:ph type="body" sz="quarter" idx="10"/>
          </p:nvPr>
        </p:nvSpPr>
        <p:spPr>
          <a:xfrm>
            <a:off x="598278" y="2464433"/>
            <a:ext cx="7580834" cy="1535248"/>
          </a:xfrm>
        </p:spPr>
        <p:txBody>
          <a:bodyPr/>
          <a:lstStyle/>
          <a:p>
            <a:r>
              <a:rPr lang="en-GB" sz="8800" dirty="0"/>
              <a:t>Practice</a:t>
            </a:r>
          </a:p>
        </p:txBody>
      </p:sp>
      <p:pic>
        <p:nvPicPr>
          <p:cNvPr id="3" name="Graphic 2" descr="Speaker Phone">
            <a:extLst>
              <a:ext uri="{FF2B5EF4-FFF2-40B4-BE49-F238E27FC236}">
                <a16:creationId xmlns:a16="http://schemas.microsoft.com/office/drawing/2014/main" id="{EEB90A16-5207-324E-B7A3-2B44FFFD5F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1530" y="5800225"/>
            <a:ext cx="1198907" cy="963384"/>
          </a:xfrm>
          <a:prstGeom prst="rect">
            <a:avLst/>
          </a:prstGeom>
        </p:spPr>
      </p:pic>
      <p:pic>
        <p:nvPicPr>
          <p:cNvPr id="4" name="Graphic 3" descr="Monitor">
            <a:extLst>
              <a:ext uri="{FF2B5EF4-FFF2-40B4-BE49-F238E27FC236}">
                <a16:creationId xmlns:a16="http://schemas.microsoft.com/office/drawing/2014/main" id="{4C71D340-0398-A247-821D-605B8A54E3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68912" y="5800225"/>
            <a:ext cx="954107" cy="954107"/>
          </a:xfrm>
          <a:prstGeom prst="rect">
            <a:avLst/>
          </a:prstGeom>
        </p:spPr>
      </p:pic>
      <p:pic>
        <p:nvPicPr>
          <p:cNvPr id="5" name="Graphic 4" descr="Board Room">
            <a:extLst>
              <a:ext uri="{FF2B5EF4-FFF2-40B4-BE49-F238E27FC236}">
                <a16:creationId xmlns:a16="http://schemas.microsoft.com/office/drawing/2014/main" id="{AC352C21-6343-AF46-A90C-5782952518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02126" y="5718322"/>
            <a:ext cx="1139678" cy="1139678"/>
          </a:xfrm>
          <a:prstGeom prst="rect">
            <a:avLst/>
          </a:prstGeom>
        </p:spPr>
      </p:pic>
    </p:spTree>
    <p:extLst>
      <p:ext uri="{BB962C8B-B14F-4D97-AF65-F5344CB8AC3E}">
        <p14:creationId xmlns:p14="http://schemas.microsoft.com/office/powerpoint/2010/main" val="208224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549D29-8227-41BE-9FE2-F7F8E44FD4F4}"/>
              </a:ext>
            </a:extLst>
          </p:cNvPr>
          <p:cNvSpPr/>
          <p:nvPr/>
        </p:nvSpPr>
        <p:spPr>
          <a:xfrm>
            <a:off x="1718007" y="1122948"/>
            <a:ext cx="4217572" cy="895117"/>
          </a:xfrm>
          <a:prstGeom prst="rect">
            <a:avLst/>
          </a:prstGeom>
        </p:spPr>
        <p:txBody>
          <a:bodyPr wrap="square">
            <a:spAutoFit/>
          </a:bodyPr>
          <a:lstStyle/>
          <a:p>
            <a:pPr marL="39686" marR="39686" lvl="0">
              <a:spcBef>
                <a:spcPts val="500"/>
              </a:spcBef>
              <a:buSzPct val="75000"/>
              <a:defRPr sz="1800">
                <a:uFillTx/>
              </a:defRPr>
            </a:pPr>
            <a:endParaRPr lang="en-US" sz="2400" b="1" dirty="0">
              <a:solidFill>
                <a:schemeClr val="accent4"/>
              </a:solidFill>
              <a:uFill>
                <a:solidFill>
                  <a:srgbClr val="FFFFFF"/>
                </a:solidFill>
              </a:uFill>
              <a:sym typeface="Helvetica"/>
            </a:endParaRPr>
          </a:p>
          <a:p>
            <a:pPr marL="39686" marR="39686" lvl="0">
              <a:spcBef>
                <a:spcPts val="500"/>
              </a:spcBef>
              <a:buSzPct val="75000"/>
              <a:defRPr sz="1800">
                <a:uFillTx/>
              </a:defRPr>
            </a:pPr>
            <a:r>
              <a:rPr lang="en-US" sz="2400" b="1" dirty="0">
                <a:solidFill>
                  <a:schemeClr val="accent4"/>
                </a:solidFill>
                <a:uFill>
                  <a:solidFill>
                    <a:srgbClr val="FFFFFF"/>
                  </a:solidFill>
                </a:uFill>
                <a:sym typeface="Helvetica"/>
              </a:rPr>
              <a:t>Open ended questions </a:t>
            </a:r>
          </a:p>
        </p:txBody>
      </p:sp>
      <p:sp>
        <p:nvSpPr>
          <p:cNvPr id="13" name="Rectangle 12">
            <a:extLst>
              <a:ext uri="{FF2B5EF4-FFF2-40B4-BE49-F238E27FC236}">
                <a16:creationId xmlns:a16="http://schemas.microsoft.com/office/drawing/2014/main" id="{BD29602B-305C-4970-BED6-9526C9CE1159}"/>
              </a:ext>
            </a:extLst>
          </p:cNvPr>
          <p:cNvSpPr/>
          <p:nvPr/>
        </p:nvSpPr>
        <p:spPr>
          <a:xfrm>
            <a:off x="1680525" y="2331511"/>
            <a:ext cx="5628315" cy="3929281"/>
          </a:xfrm>
          <a:prstGeom prst="rect">
            <a:avLst/>
          </a:prstGeom>
          <a:solidFill>
            <a:schemeClr val="bg1"/>
          </a:solidFill>
        </p:spPr>
        <p:txBody>
          <a:bodyPr wrap="square">
            <a:spAutoFit/>
          </a:bodyPr>
          <a:lstStyle/>
          <a:p>
            <a:pPr marL="39686" marR="39686" lvl="0">
              <a:spcBef>
                <a:spcPts val="500"/>
              </a:spcBef>
              <a:buSzPct val="75000"/>
              <a:defRPr sz="1800">
                <a:uFillTx/>
              </a:defRPr>
            </a:pPr>
            <a:endParaRPr lang="en-US" sz="2400" b="1" dirty="0">
              <a:solidFill>
                <a:schemeClr val="accent4"/>
              </a:solidFill>
              <a:uFill>
                <a:solidFill>
                  <a:srgbClr val="FFFFFF"/>
                </a:solidFill>
              </a:uFill>
              <a:sym typeface="Helvetica"/>
            </a:endParaRPr>
          </a:p>
          <a:p>
            <a:pPr marL="39686" marR="39686" lvl="0">
              <a:spcBef>
                <a:spcPts val="500"/>
              </a:spcBef>
              <a:buSzPct val="75000"/>
              <a:defRPr sz="1800">
                <a:uFillTx/>
              </a:defRPr>
            </a:pPr>
            <a:endParaRPr lang="en-US" sz="2400" b="1" dirty="0">
              <a:solidFill>
                <a:schemeClr val="accent4"/>
              </a:solidFill>
              <a:uFill>
                <a:solidFill>
                  <a:srgbClr val="FFFFFF"/>
                </a:solidFill>
              </a:uFill>
              <a:sym typeface="Helvetica"/>
            </a:endParaRPr>
          </a:p>
          <a:p>
            <a:pPr marL="39686" marR="39686" lvl="0">
              <a:spcBef>
                <a:spcPts val="500"/>
              </a:spcBef>
              <a:buSzPct val="75000"/>
              <a:defRPr sz="1800">
                <a:uFillTx/>
              </a:defRPr>
            </a:pPr>
            <a:r>
              <a:rPr lang="en-US" sz="2400" b="1" dirty="0">
                <a:solidFill>
                  <a:schemeClr val="accent4"/>
                </a:solidFill>
                <a:uFill>
                  <a:solidFill>
                    <a:srgbClr val="FFFFFF"/>
                  </a:solidFill>
                </a:uFill>
                <a:sym typeface="Helvetica"/>
              </a:rPr>
              <a:t>  </a:t>
            </a:r>
          </a:p>
          <a:p>
            <a:pPr marL="39686" marR="39686" lvl="0">
              <a:spcBef>
                <a:spcPts val="500"/>
              </a:spcBef>
              <a:buSzPct val="75000"/>
              <a:defRPr sz="1800">
                <a:uFillTx/>
              </a:defRPr>
            </a:pPr>
            <a:endParaRPr lang="en-US" sz="2400" b="1" dirty="0">
              <a:solidFill>
                <a:schemeClr val="accent4"/>
              </a:solidFill>
              <a:uFill>
                <a:solidFill>
                  <a:srgbClr val="FFFFFF"/>
                </a:solidFill>
              </a:uFill>
              <a:sym typeface="Helvetica"/>
            </a:endParaRPr>
          </a:p>
          <a:p>
            <a:pPr marL="39686" marR="39686" lvl="0">
              <a:spcBef>
                <a:spcPts val="500"/>
              </a:spcBef>
              <a:buSzPct val="75000"/>
              <a:defRPr sz="1800">
                <a:uFillTx/>
              </a:defRPr>
            </a:pPr>
            <a:endParaRPr lang="en-US" sz="2400" b="1" dirty="0">
              <a:solidFill>
                <a:schemeClr val="accent4"/>
              </a:solidFill>
              <a:uFill>
                <a:solidFill>
                  <a:srgbClr val="FFFFFF"/>
                </a:solidFill>
              </a:uFill>
              <a:sym typeface="Helvetica"/>
            </a:endParaRPr>
          </a:p>
          <a:p>
            <a:pPr marL="39686" marR="39686" lvl="0">
              <a:spcBef>
                <a:spcPts val="500"/>
              </a:spcBef>
              <a:buSzPct val="75000"/>
              <a:defRPr sz="1800">
                <a:uFillTx/>
              </a:defRPr>
            </a:pPr>
            <a:endParaRPr lang="en-US" sz="2400" b="1" dirty="0">
              <a:solidFill>
                <a:schemeClr val="accent4"/>
              </a:solidFill>
              <a:uFill>
                <a:solidFill>
                  <a:srgbClr val="FFFFFF"/>
                </a:solidFill>
              </a:uFill>
              <a:sym typeface="Helvetica"/>
            </a:endParaRPr>
          </a:p>
          <a:p>
            <a:pPr marL="39686" marR="39686" lvl="0">
              <a:spcBef>
                <a:spcPts val="500"/>
              </a:spcBef>
              <a:buSzPct val="75000"/>
              <a:defRPr sz="1800">
                <a:uFillTx/>
              </a:defRPr>
            </a:pPr>
            <a:endParaRPr lang="en-US" sz="2400" b="1" dirty="0">
              <a:solidFill>
                <a:schemeClr val="accent4"/>
              </a:solidFill>
              <a:uFill>
                <a:solidFill>
                  <a:srgbClr val="FFFFFF"/>
                </a:solidFill>
              </a:uFill>
              <a:sym typeface="Helvetica"/>
            </a:endParaRPr>
          </a:p>
          <a:p>
            <a:pPr marL="39686" marR="39686" lvl="0">
              <a:spcBef>
                <a:spcPts val="500"/>
              </a:spcBef>
              <a:buSzPct val="75000"/>
              <a:defRPr sz="1800">
                <a:uFillTx/>
              </a:defRPr>
            </a:pPr>
            <a:endParaRPr lang="en-US" sz="2400" b="1" dirty="0">
              <a:solidFill>
                <a:schemeClr val="accent4"/>
              </a:solidFill>
              <a:uFill>
                <a:solidFill>
                  <a:srgbClr val="FFFFFF"/>
                </a:solidFill>
              </a:uFill>
              <a:sym typeface="Helvetica"/>
            </a:endParaRPr>
          </a:p>
          <a:p>
            <a:pPr marL="39686" marR="39686" lvl="0">
              <a:spcBef>
                <a:spcPts val="500"/>
              </a:spcBef>
              <a:buSzPct val="75000"/>
              <a:defRPr sz="1800">
                <a:uFillTx/>
              </a:defRPr>
            </a:pPr>
            <a:r>
              <a:rPr lang="en-US" sz="2400" b="1" dirty="0">
                <a:solidFill>
                  <a:schemeClr val="accent4"/>
                </a:solidFill>
                <a:uFill>
                  <a:solidFill>
                    <a:srgbClr val="FFFFFF"/>
                  </a:solidFill>
                </a:uFill>
                <a:sym typeface="Helvetica"/>
              </a:rPr>
              <a:t> Reflective listening </a:t>
            </a:r>
          </a:p>
        </p:txBody>
      </p:sp>
      <p:sp>
        <p:nvSpPr>
          <p:cNvPr id="16" name="Rectangle 15">
            <a:extLst>
              <a:ext uri="{FF2B5EF4-FFF2-40B4-BE49-F238E27FC236}">
                <a16:creationId xmlns:a16="http://schemas.microsoft.com/office/drawing/2014/main" id="{BCC09DD5-A25F-4B82-AC15-72735B9AA2C0}"/>
              </a:ext>
            </a:extLst>
          </p:cNvPr>
          <p:cNvSpPr/>
          <p:nvPr/>
        </p:nvSpPr>
        <p:spPr>
          <a:xfrm>
            <a:off x="1761810" y="2962330"/>
            <a:ext cx="4414400" cy="461665"/>
          </a:xfrm>
          <a:prstGeom prst="rect">
            <a:avLst/>
          </a:prstGeom>
        </p:spPr>
        <p:txBody>
          <a:bodyPr wrap="square">
            <a:spAutoFit/>
          </a:bodyPr>
          <a:lstStyle/>
          <a:p>
            <a:pPr marL="39686" marR="39686" lvl="0">
              <a:spcBef>
                <a:spcPts val="500"/>
              </a:spcBef>
              <a:buSzPct val="75000"/>
              <a:defRPr sz="1800">
                <a:uFillTx/>
              </a:defRPr>
            </a:pPr>
            <a:r>
              <a:rPr lang="en-US" sz="2400" b="1" dirty="0">
                <a:solidFill>
                  <a:schemeClr val="accent4"/>
                </a:solidFill>
                <a:uFill>
                  <a:solidFill>
                    <a:srgbClr val="FFFFFF"/>
                  </a:solidFill>
                </a:uFill>
                <a:sym typeface="Helvetica"/>
              </a:rPr>
              <a:t>Verbal  empathy</a:t>
            </a:r>
          </a:p>
        </p:txBody>
      </p:sp>
      <p:sp>
        <p:nvSpPr>
          <p:cNvPr id="19" name="Rectangle 18">
            <a:extLst>
              <a:ext uri="{FF2B5EF4-FFF2-40B4-BE49-F238E27FC236}">
                <a16:creationId xmlns:a16="http://schemas.microsoft.com/office/drawing/2014/main" id="{77D22FDD-5DD1-4300-8364-82375DEAFF57}"/>
              </a:ext>
            </a:extLst>
          </p:cNvPr>
          <p:cNvSpPr/>
          <p:nvPr/>
        </p:nvSpPr>
        <p:spPr>
          <a:xfrm>
            <a:off x="1680525" y="4393014"/>
            <a:ext cx="6292401" cy="461665"/>
          </a:xfrm>
          <a:prstGeom prst="rect">
            <a:avLst/>
          </a:prstGeom>
        </p:spPr>
        <p:txBody>
          <a:bodyPr wrap="square">
            <a:spAutoFit/>
          </a:bodyPr>
          <a:lstStyle/>
          <a:p>
            <a:pPr marL="39686" marR="39686" lvl="0">
              <a:spcBef>
                <a:spcPts val="500"/>
              </a:spcBef>
              <a:buSzPct val="75000"/>
              <a:defRPr sz="1800">
                <a:uFillTx/>
              </a:defRPr>
            </a:pPr>
            <a:r>
              <a:rPr lang="en-US" sz="2400" b="1" dirty="0">
                <a:solidFill>
                  <a:schemeClr val="accent4"/>
                </a:solidFill>
                <a:uFill>
                  <a:solidFill>
                    <a:srgbClr val="FFFFFF"/>
                  </a:solidFill>
                </a:uFill>
                <a:sym typeface="Helvetica"/>
              </a:rPr>
              <a:t> Non-verbal empathy</a:t>
            </a:r>
          </a:p>
        </p:txBody>
      </p:sp>
      <p:grpSp>
        <p:nvGrpSpPr>
          <p:cNvPr id="27" name="Graphic 10">
            <a:extLst>
              <a:ext uri="{FF2B5EF4-FFF2-40B4-BE49-F238E27FC236}">
                <a16:creationId xmlns:a16="http://schemas.microsoft.com/office/drawing/2014/main" id="{8035D14A-1927-48C4-ADBE-4CEE4B8E8CA9}"/>
              </a:ext>
            </a:extLst>
          </p:cNvPr>
          <p:cNvGrpSpPr/>
          <p:nvPr/>
        </p:nvGrpSpPr>
        <p:grpSpPr>
          <a:xfrm>
            <a:off x="514060" y="3970779"/>
            <a:ext cx="1051331" cy="1082848"/>
            <a:chOff x="8688580" y="3315898"/>
            <a:chExt cx="1757945" cy="2042318"/>
          </a:xfrm>
        </p:grpSpPr>
        <p:sp>
          <p:nvSpPr>
            <p:cNvPr id="28" name="Freeform: Shape 27">
              <a:extLst>
                <a:ext uri="{FF2B5EF4-FFF2-40B4-BE49-F238E27FC236}">
                  <a16:creationId xmlns:a16="http://schemas.microsoft.com/office/drawing/2014/main" id="{4616507F-4E2F-4EBA-A85F-3F8C6A4BBA2B}"/>
                </a:ext>
              </a:extLst>
            </p:cNvPr>
            <p:cNvSpPr/>
            <p:nvPr/>
          </p:nvSpPr>
          <p:spPr>
            <a:xfrm>
              <a:off x="9035844" y="4543114"/>
              <a:ext cx="361930" cy="491190"/>
            </a:xfrm>
            <a:custGeom>
              <a:avLst/>
              <a:gdLst>
                <a:gd name="connsiteX0" fmla="*/ 288699 w 361929"/>
                <a:gd name="connsiteY0" fmla="*/ 344594 h 491190"/>
                <a:gd name="connsiteX1" fmla="*/ 185290 w 361929"/>
                <a:gd name="connsiteY1" fmla="*/ 238600 h 491190"/>
                <a:gd name="connsiteX2" fmla="*/ 154268 w 361929"/>
                <a:gd name="connsiteY2" fmla="*/ 104169 h 491190"/>
                <a:gd name="connsiteX3" fmla="*/ 105149 w 361929"/>
                <a:gd name="connsiteY3" fmla="*/ 52465 h 491190"/>
                <a:gd name="connsiteX4" fmla="*/ 53444 w 361929"/>
                <a:gd name="connsiteY4" fmla="*/ 96413 h 491190"/>
                <a:gd name="connsiteX5" fmla="*/ 94808 w 361929"/>
                <a:gd name="connsiteY5" fmla="*/ 285134 h 491190"/>
                <a:gd name="connsiteX6" fmla="*/ 244750 w 361929"/>
                <a:gd name="connsiteY6" fmla="*/ 435076 h 491190"/>
                <a:gd name="connsiteX7" fmla="*/ 311966 w 361929"/>
                <a:gd name="connsiteY7" fmla="*/ 409224 h 491190"/>
                <a:gd name="connsiteX8" fmla="*/ 288699 w 361929"/>
                <a:gd name="connsiteY8" fmla="*/ 344594 h 491190"/>
                <a:gd name="connsiteX9" fmla="*/ 288699 w 361929"/>
                <a:gd name="connsiteY9" fmla="*/ 344594 h 49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29" h="491190">
                  <a:moveTo>
                    <a:pt x="288699" y="344594"/>
                  </a:moveTo>
                  <a:cubicBezTo>
                    <a:pt x="244750" y="321327"/>
                    <a:pt x="208557" y="285134"/>
                    <a:pt x="185290" y="238600"/>
                  </a:cubicBezTo>
                  <a:cubicBezTo>
                    <a:pt x="162023" y="197236"/>
                    <a:pt x="151683" y="150703"/>
                    <a:pt x="154268" y="104169"/>
                  </a:cubicBezTo>
                  <a:cubicBezTo>
                    <a:pt x="154268" y="75732"/>
                    <a:pt x="133586" y="52465"/>
                    <a:pt x="105149" y="52465"/>
                  </a:cubicBezTo>
                  <a:cubicBezTo>
                    <a:pt x="79297" y="52465"/>
                    <a:pt x="56030" y="70561"/>
                    <a:pt x="53444" y="96413"/>
                  </a:cubicBezTo>
                  <a:cubicBezTo>
                    <a:pt x="48274" y="161044"/>
                    <a:pt x="63785" y="228259"/>
                    <a:pt x="94808" y="285134"/>
                  </a:cubicBezTo>
                  <a:cubicBezTo>
                    <a:pt x="128416" y="349764"/>
                    <a:pt x="180120" y="401468"/>
                    <a:pt x="244750" y="435076"/>
                  </a:cubicBezTo>
                  <a:cubicBezTo>
                    <a:pt x="270602" y="445417"/>
                    <a:pt x="299040" y="435076"/>
                    <a:pt x="311966" y="409224"/>
                  </a:cubicBezTo>
                  <a:cubicBezTo>
                    <a:pt x="324892" y="383372"/>
                    <a:pt x="314551" y="354935"/>
                    <a:pt x="288699" y="344594"/>
                  </a:cubicBezTo>
                  <a:lnTo>
                    <a:pt x="288699" y="344594"/>
                  </a:lnTo>
                  <a:close/>
                </a:path>
              </a:pathLst>
            </a:custGeom>
            <a:solidFill>
              <a:schemeClr val="accent1"/>
            </a:solidFill>
            <a:ln w="25774"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CFF7630-031C-4739-850B-BC3C56217FA9}"/>
                </a:ext>
              </a:extLst>
            </p:cNvPr>
            <p:cNvSpPr/>
            <p:nvPr/>
          </p:nvSpPr>
          <p:spPr>
            <a:xfrm>
              <a:off x="8842159" y="4535140"/>
              <a:ext cx="465338" cy="646303"/>
            </a:xfrm>
            <a:custGeom>
              <a:avLst/>
              <a:gdLst>
                <a:gd name="connsiteX0" fmla="*/ 384145 w 465338"/>
                <a:gd name="connsiteY0" fmla="*/ 515436 h 646303"/>
                <a:gd name="connsiteX1" fmla="*/ 205765 w 465338"/>
                <a:gd name="connsiteY1" fmla="*/ 334471 h 646303"/>
                <a:gd name="connsiteX2" fmla="*/ 154061 w 465338"/>
                <a:gd name="connsiteY2" fmla="*/ 106972 h 646303"/>
                <a:gd name="connsiteX3" fmla="*/ 107527 w 465338"/>
                <a:gd name="connsiteY3" fmla="*/ 52683 h 646303"/>
                <a:gd name="connsiteX4" fmla="*/ 53238 w 465338"/>
                <a:gd name="connsiteY4" fmla="*/ 99217 h 646303"/>
                <a:gd name="connsiteX5" fmla="*/ 53238 w 465338"/>
                <a:gd name="connsiteY5" fmla="*/ 99217 h 646303"/>
                <a:gd name="connsiteX6" fmla="*/ 117868 w 465338"/>
                <a:gd name="connsiteY6" fmla="*/ 383590 h 646303"/>
                <a:gd name="connsiteX7" fmla="*/ 345367 w 465338"/>
                <a:gd name="connsiteY7" fmla="*/ 611089 h 646303"/>
                <a:gd name="connsiteX8" fmla="*/ 412582 w 465338"/>
                <a:gd name="connsiteY8" fmla="*/ 585237 h 646303"/>
                <a:gd name="connsiteX9" fmla="*/ 384145 w 465338"/>
                <a:gd name="connsiteY9" fmla="*/ 515436 h 646303"/>
                <a:gd name="connsiteX10" fmla="*/ 384145 w 465338"/>
                <a:gd name="connsiteY10" fmla="*/ 515436 h 64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338" h="646303">
                  <a:moveTo>
                    <a:pt x="384145" y="515436"/>
                  </a:moveTo>
                  <a:cubicBezTo>
                    <a:pt x="306589" y="476658"/>
                    <a:pt x="244543" y="412027"/>
                    <a:pt x="205765" y="334471"/>
                  </a:cubicBezTo>
                  <a:cubicBezTo>
                    <a:pt x="166987" y="264670"/>
                    <a:pt x="148891" y="184529"/>
                    <a:pt x="154061" y="106972"/>
                  </a:cubicBezTo>
                  <a:cubicBezTo>
                    <a:pt x="156646" y="78535"/>
                    <a:pt x="135964" y="55268"/>
                    <a:pt x="107527" y="52683"/>
                  </a:cubicBezTo>
                  <a:cubicBezTo>
                    <a:pt x="79090" y="50098"/>
                    <a:pt x="55823" y="70779"/>
                    <a:pt x="53238" y="99217"/>
                  </a:cubicBezTo>
                  <a:lnTo>
                    <a:pt x="53238" y="99217"/>
                  </a:lnTo>
                  <a:cubicBezTo>
                    <a:pt x="48067" y="197455"/>
                    <a:pt x="68749" y="295693"/>
                    <a:pt x="117868" y="383590"/>
                  </a:cubicBezTo>
                  <a:cubicBezTo>
                    <a:pt x="166987" y="481828"/>
                    <a:pt x="247129" y="561970"/>
                    <a:pt x="345367" y="611089"/>
                  </a:cubicBezTo>
                  <a:cubicBezTo>
                    <a:pt x="371219" y="621430"/>
                    <a:pt x="399656" y="611089"/>
                    <a:pt x="412582" y="585237"/>
                  </a:cubicBezTo>
                  <a:cubicBezTo>
                    <a:pt x="422923" y="556799"/>
                    <a:pt x="412582" y="525777"/>
                    <a:pt x="384145" y="515436"/>
                  </a:cubicBezTo>
                  <a:lnTo>
                    <a:pt x="384145" y="515436"/>
                  </a:lnTo>
                  <a:close/>
                </a:path>
              </a:pathLst>
            </a:custGeom>
            <a:solidFill>
              <a:schemeClr val="accent1"/>
            </a:solidFill>
            <a:ln w="25774"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826ED8FA-867A-4CC4-8E63-A4BC17D72044}"/>
                </a:ext>
              </a:extLst>
            </p:cNvPr>
            <p:cNvSpPr/>
            <p:nvPr/>
          </p:nvSpPr>
          <p:spPr>
            <a:xfrm>
              <a:off x="8636859" y="4498947"/>
              <a:ext cx="568747" cy="878972"/>
            </a:xfrm>
            <a:custGeom>
              <a:avLst/>
              <a:gdLst>
                <a:gd name="connsiteX0" fmla="*/ 509304 w 568746"/>
                <a:gd name="connsiteY0" fmla="*/ 735179 h 878972"/>
                <a:gd name="connsiteX1" fmla="*/ 235272 w 568746"/>
                <a:gd name="connsiteY1" fmla="*/ 455976 h 878972"/>
                <a:gd name="connsiteX2" fmla="*/ 155130 w 568746"/>
                <a:gd name="connsiteY2" fmla="*/ 106972 h 878972"/>
                <a:gd name="connsiteX3" fmla="*/ 108596 w 568746"/>
                <a:gd name="connsiteY3" fmla="*/ 52683 h 878972"/>
                <a:gd name="connsiteX4" fmla="*/ 54307 w 568746"/>
                <a:gd name="connsiteY4" fmla="*/ 99217 h 878972"/>
                <a:gd name="connsiteX5" fmla="*/ 54307 w 568746"/>
                <a:gd name="connsiteY5" fmla="*/ 99217 h 878972"/>
                <a:gd name="connsiteX6" fmla="*/ 144789 w 568746"/>
                <a:gd name="connsiteY6" fmla="*/ 505095 h 878972"/>
                <a:gd name="connsiteX7" fmla="*/ 467941 w 568746"/>
                <a:gd name="connsiteY7" fmla="*/ 828247 h 878972"/>
                <a:gd name="connsiteX8" fmla="*/ 535156 w 568746"/>
                <a:gd name="connsiteY8" fmla="*/ 802395 h 878972"/>
                <a:gd name="connsiteX9" fmla="*/ 509304 w 568746"/>
                <a:gd name="connsiteY9" fmla="*/ 735179 h 878972"/>
                <a:gd name="connsiteX10" fmla="*/ 509304 w 568746"/>
                <a:gd name="connsiteY10" fmla="*/ 735179 h 87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746" h="878972">
                  <a:moveTo>
                    <a:pt x="509304" y="735179"/>
                  </a:moveTo>
                  <a:cubicBezTo>
                    <a:pt x="403310" y="688645"/>
                    <a:pt x="302487" y="585237"/>
                    <a:pt x="235272" y="455976"/>
                  </a:cubicBezTo>
                  <a:cubicBezTo>
                    <a:pt x="175812" y="349982"/>
                    <a:pt x="147374" y="228477"/>
                    <a:pt x="155130" y="106972"/>
                  </a:cubicBezTo>
                  <a:cubicBezTo>
                    <a:pt x="157715" y="78535"/>
                    <a:pt x="137034" y="55268"/>
                    <a:pt x="108596" y="52683"/>
                  </a:cubicBezTo>
                  <a:cubicBezTo>
                    <a:pt x="80159" y="50098"/>
                    <a:pt x="56892" y="70779"/>
                    <a:pt x="54307" y="99217"/>
                  </a:cubicBezTo>
                  <a:lnTo>
                    <a:pt x="54307" y="99217"/>
                  </a:lnTo>
                  <a:cubicBezTo>
                    <a:pt x="43966" y="241403"/>
                    <a:pt x="77574" y="381005"/>
                    <a:pt x="144789" y="505095"/>
                  </a:cubicBezTo>
                  <a:cubicBezTo>
                    <a:pt x="222346" y="652452"/>
                    <a:pt x="341265" y="771372"/>
                    <a:pt x="467941" y="828247"/>
                  </a:cubicBezTo>
                  <a:cubicBezTo>
                    <a:pt x="493793" y="838587"/>
                    <a:pt x="522230" y="828247"/>
                    <a:pt x="535156" y="802395"/>
                  </a:cubicBezTo>
                  <a:cubicBezTo>
                    <a:pt x="545497" y="776542"/>
                    <a:pt x="535156" y="745520"/>
                    <a:pt x="509304" y="735179"/>
                  </a:cubicBezTo>
                  <a:lnTo>
                    <a:pt x="509304" y="735179"/>
                  </a:lnTo>
                  <a:close/>
                </a:path>
              </a:pathLst>
            </a:custGeom>
            <a:solidFill>
              <a:schemeClr val="accent1"/>
            </a:solidFill>
            <a:ln w="25774"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48AE6887-9A58-49DB-A0FA-5E7DB2BB1FB0}"/>
                </a:ext>
              </a:extLst>
            </p:cNvPr>
            <p:cNvSpPr/>
            <p:nvPr/>
          </p:nvSpPr>
          <p:spPr>
            <a:xfrm>
              <a:off x="9060725" y="3263433"/>
              <a:ext cx="1421867" cy="2119874"/>
            </a:xfrm>
            <a:custGeom>
              <a:avLst/>
              <a:gdLst>
                <a:gd name="connsiteX0" fmla="*/ 1347022 w 1421867"/>
                <a:gd name="connsiteY0" fmla="*/ 1714756 h 2119874"/>
                <a:gd name="connsiteX1" fmla="*/ 1279807 w 1421867"/>
                <a:gd name="connsiteY1" fmla="*/ 1735438 h 2119874"/>
                <a:gd name="connsiteX2" fmla="*/ 1261710 w 1421867"/>
                <a:gd name="connsiteY2" fmla="*/ 1774216 h 2119874"/>
                <a:gd name="connsiteX3" fmla="*/ 995433 w 1421867"/>
                <a:gd name="connsiteY3" fmla="*/ 1983618 h 2119874"/>
                <a:gd name="connsiteX4" fmla="*/ 775690 w 1421867"/>
                <a:gd name="connsiteY4" fmla="*/ 1691490 h 2119874"/>
                <a:gd name="connsiteX5" fmla="*/ 705889 w 1421867"/>
                <a:gd name="connsiteY5" fmla="*/ 1453650 h 2119874"/>
                <a:gd name="connsiteX6" fmla="*/ 442197 w 1421867"/>
                <a:gd name="connsiteY6" fmla="*/ 1177032 h 2119874"/>
                <a:gd name="connsiteX7" fmla="*/ 206943 w 1421867"/>
                <a:gd name="connsiteY7" fmla="*/ 934022 h 2119874"/>
                <a:gd name="connsiteX8" fmla="*/ 230210 w 1421867"/>
                <a:gd name="connsiteY8" fmla="*/ 385957 h 2119874"/>
                <a:gd name="connsiteX9" fmla="*/ 651600 w 1421867"/>
                <a:gd name="connsiteY9" fmla="*/ 155873 h 2119874"/>
                <a:gd name="connsiteX10" fmla="*/ 1274636 w 1421867"/>
                <a:gd name="connsiteY10" fmla="*/ 657404 h 2119874"/>
                <a:gd name="connsiteX11" fmla="*/ 1334096 w 1421867"/>
                <a:gd name="connsiteY11" fmla="*/ 696183 h 2119874"/>
                <a:gd name="connsiteX12" fmla="*/ 1372874 w 1421867"/>
                <a:gd name="connsiteY12" fmla="*/ 636723 h 2119874"/>
                <a:gd name="connsiteX13" fmla="*/ 1372874 w 1421867"/>
                <a:gd name="connsiteY13" fmla="*/ 636723 h 2119874"/>
                <a:gd name="connsiteX14" fmla="*/ 651600 w 1421867"/>
                <a:gd name="connsiteY14" fmla="*/ 52465 h 2119874"/>
                <a:gd name="connsiteX15" fmla="*/ 142313 w 1421867"/>
                <a:gd name="connsiteY15" fmla="*/ 334253 h 2119874"/>
                <a:gd name="connsiteX16" fmla="*/ 121631 w 1421867"/>
                <a:gd name="connsiteY16" fmla="*/ 985726 h 2119874"/>
                <a:gd name="connsiteX17" fmla="*/ 380152 w 1421867"/>
                <a:gd name="connsiteY17" fmla="*/ 1252003 h 2119874"/>
                <a:gd name="connsiteX18" fmla="*/ 620577 w 1421867"/>
                <a:gd name="connsiteY18" fmla="*/ 1500184 h 2119874"/>
                <a:gd name="connsiteX19" fmla="*/ 680037 w 1421867"/>
                <a:gd name="connsiteY19" fmla="*/ 1704416 h 2119874"/>
                <a:gd name="connsiteX20" fmla="*/ 998018 w 1421867"/>
                <a:gd name="connsiteY20" fmla="*/ 2079271 h 2119874"/>
                <a:gd name="connsiteX21" fmla="*/ 1357363 w 1421867"/>
                <a:gd name="connsiteY21" fmla="*/ 1807824 h 2119874"/>
                <a:gd name="connsiteX22" fmla="*/ 1370289 w 1421867"/>
                <a:gd name="connsiteY22" fmla="*/ 1779387 h 2119874"/>
                <a:gd name="connsiteX23" fmla="*/ 1347022 w 1421867"/>
                <a:gd name="connsiteY23" fmla="*/ 1714756 h 211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1867" h="2119874">
                  <a:moveTo>
                    <a:pt x="1347022" y="1714756"/>
                  </a:moveTo>
                  <a:cubicBezTo>
                    <a:pt x="1323755" y="1701830"/>
                    <a:pt x="1292733" y="1712171"/>
                    <a:pt x="1279807" y="1735438"/>
                  </a:cubicBezTo>
                  <a:cubicBezTo>
                    <a:pt x="1274636" y="1743194"/>
                    <a:pt x="1269466" y="1756120"/>
                    <a:pt x="1261710" y="1774216"/>
                  </a:cubicBezTo>
                  <a:cubicBezTo>
                    <a:pt x="1230687" y="1851773"/>
                    <a:pt x="1176398" y="1983618"/>
                    <a:pt x="995433" y="1983618"/>
                  </a:cubicBezTo>
                  <a:cubicBezTo>
                    <a:pt x="835150" y="1983618"/>
                    <a:pt x="806712" y="1872454"/>
                    <a:pt x="775690" y="1691490"/>
                  </a:cubicBezTo>
                  <a:cubicBezTo>
                    <a:pt x="760179" y="1608763"/>
                    <a:pt x="744667" y="1520865"/>
                    <a:pt x="705889" y="1453650"/>
                  </a:cubicBezTo>
                  <a:cubicBezTo>
                    <a:pt x="638674" y="1339901"/>
                    <a:pt x="540435" y="1257174"/>
                    <a:pt x="442197" y="1177032"/>
                  </a:cubicBezTo>
                  <a:cubicBezTo>
                    <a:pt x="351715" y="1102061"/>
                    <a:pt x="263818" y="1029675"/>
                    <a:pt x="206943" y="934022"/>
                  </a:cubicBezTo>
                  <a:cubicBezTo>
                    <a:pt x="134557" y="817688"/>
                    <a:pt x="126801" y="566922"/>
                    <a:pt x="230210" y="385957"/>
                  </a:cubicBezTo>
                  <a:cubicBezTo>
                    <a:pt x="289670" y="279963"/>
                    <a:pt x="411175" y="155873"/>
                    <a:pt x="651600" y="155873"/>
                  </a:cubicBezTo>
                  <a:cubicBezTo>
                    <a:pt x="1171228" y="155873"/>
                    <a:pt x="1269466" y="636723"/>
                    <a:pt x="1274636" y="657404"/>
                  </a:cubicBezTo>
                  <a:cubicBezTo>
                    <a:pt x="1279807" y="685842"/>
                    <a:pt x="1305659" y="701353"/>
                    <a:pt x="1334096" y="696183"/>
                  </a:cubicBezTo>
                  <a:cubicBezTo>
                    <a:pt x="1362533" y="691012"/>
                    <a:pt x="1378045" y="665160"/>
                    <a:pt x="1372874" y="636723"/>
                  </a:cubicBezTo>
                  <a:lnTo>
                    <a:pt x="1372874" y="636723"/>
                  </a:lnTo>
                  <a:cubicBezTo>
                    <a:pt x="1372874" y="631552"/>
                    <a:pt x="1256540" y="52465"/>
                    <a:pt x="651600" y="52465"/>
                  </a:cubicBezTo>
                  <a:cubicBezTo>
                    <a:pt x="362056" y="52465"/>
                    <a:pt x="214699" y="204992"/>
                    <a:pt x="142313" y="334253"/>
                  </a:cubicBezTo>
                  <a:cubicBezTo>
                    <a:pt x="18222" y="553996"/>
                    <a:pt x="33734" y="843540"/>
                    <a:pt x="121631" y="985726"/>
                  </a:cubicBezTo>
                  <a:cubicBezTo>
                    <a:pt x="188846" y="1094305"/>
                    <a:pt x="284499" y="1174447"/>
                    <a:pt x="380152" y="1252003"/>
                  </a:cubicBezTo>
                  <a:cubicBezTo>
                    <a:pt x="475805" y="1329560"/>
                    <a:pt x="563702" y="1401946"/>
                    <a:pt x="620577" y="1500184"/>
                  </a:cubicBezTo>
                  <a:cubicBezTo>
                    <a:pt x="651600" y="1551888"/>
                    <a:pt x="664526" y="1626859"/>
                    <a:pt x="680037" y="1704416"/>
                  </a:cubicBezTo>
                  <a:cubicBezTo>
                    <a:pt x="711060" y="1872454"/>
                    <a:pt x="747253" y="2079271"/>
                    <a:pt x="998018" y="2079271"/>
                  </a:cubicBezTo>
                  <a:cubicBezTo>
                    <a:pt x="1246199" y="2079271"/>
                    <a:pt x="1323755" y="1890551"/>
                    <a:pt x="1357363" y="1807824"/>
                  </a:cubicBezTo>
                  <a:cubicBezTo>
                    <a:pt x="1362533" y="1797483"/>
                    <a:pt x="1365118" y="1787142"/>
                    <a:pt x="1370289" y="1779387"/>
                  </a:cubicBezTo>
                  <a:cubicBezTo>
                    <a:pt x="1380630" y="1758705"/>
                    <a:pt x="1372874" y="1727683"/>
                    <a:pt x="1347022" y="1714756"/>
                  </a:cubicBezTo>
                  <a:close/>
                </a:path>
              </a:pathLst>
            </a:custGeom>
            <a:solidFill>
              <a:schemeClr val="tx2"/>
            </a:solidFill>
            <a:ln w="25774"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B9EEBEB-2EDF-4B61-81A9-3B57539477A0}"/>
                </a:ext>
              </a:extLst>
            </p:cNvPr>
            <p:cNvSpPr/>
            <p:nvPr/>
          </p:nvSpPr>
          <p:spPr>
            <a:xfrm>
              <a:off x="9384943" y="3630534"/>
              <a:ext cx="801416" cy="1008233"/>
            </a:xfrm>
            <a:custGeom>
              <a:avLst/>
              <a:gdLst>
                <a:gd name="connsiteX0" fmla="*/ 720334 w 801416"/>
                <a:gd name="connsiteY0" fmla="*/ 510047 h 1008232"/>
                <a:gd name="connsiteX1" fmla="*/ 751357 w 801416"/>
                <a:gd name="connsiteY1" fmla="*/ 460928 h 1008232"/>
                <a:gd name="connsiteX2" fmla="*/ 389427 w 801416"/>
                <a:gd name="connsiteY2" fmla="*/ 52465 h 1008232"/>
                <a:gd name="connsiteX3" fmla="*/ 53349 w 801416"/>
                <a:gd name="connsiteY3" fmla="*/ 360105 h 1008232"/>
                <a:gd name="connsiteX4" fmla="*/ 92127 w 801416"/>
                <a:gd name="connsiteY4" fmla="*/ 419565 h 1008232"/>
                <a:gd name="connsiteX5" fmla="*/ 151587 w 801416"/>
                <a:gd name="connsiteY5" fmla="*/ 380787 h 1008232"/>
                <a:gd name="connsiteX6" fmla="*/ 386841 w 801416"/>
                <a:gd name="connsiteY6" fmla="*/ 150703 h 1008232"/>
                <a:gd name="connsiteX7" fmla="*/ 642778 w 801416"/>
                <a:gd name="connsiteY7" fmla="*/ 429906 h 1008232"/>
                <a:gd name="connsiteX8" fmla="*/ 428205 w 801416"/>
                <a:gd name="connsiteY8" fmla="*/ 680671 h 1008232"/>
                <a:gd name="connsiteX9" fmla="*/ 684141 w 801416"/>
                <a:gd name="connsiteY9" fmla="*/ 980556 h 1008232"/>
                <a:gd name="connsiteX10" fmla="*/ 694482 w 801416"/>
                <a:gd name="connsiteY10" fmla="*/ 980556 h 1008232"/>
                <a:gd name="connsiteX11" fmla="*/ 746186 w 801416"/>
                <a:gd name="connsiteY11" fmla="*/ 931437 h 1008232"/>
                <a:gd name="connsiteX12" fmla="*/ 704823 w 801416"/>
                <a:gd name="connsiteY12" fmla="*/ 882318 h 1008232"/>
                <a:gd name="connsiteX13" fmla="*/ 529028 w 801416"/>
                <a:gd name="connsiteY13" fmla="*/ 680671 h 1008232"/>
                <a:gd name="connsiteX14" fmla="*/ 720334 w 801416"/>
                <a:gd name="connsiteY14" fmla="*/ 510047 h 100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1416" h="1008232">
                  <a:moveTo>
                    <a:pt x="720334" y="510047"/>
                  </a:moveTo>
                  <a:cubicBezTo>
                    <a:pt x="738430" y="502292"/>
                    <a:pt x="751357" y="481610"/>
                    <a:pt x="751357" y="460928"/>
                  </a:cubicBezTo>
                  <a:cubicBezTo>
                    <a:pt x="735845" y="148117"/>
                    <a:pt x="650533" y="52465"/>
                    <a:pt x="389427" y="52465"/>
                  </a:cubicBezTo>
                  <a:cubicBezTo>
                    <a:pt x="174854" y="52465"/>
                    <a:pt x="76616" y="254111"/>
                    <a:pt x="53349" y="360105"/>
                  </a:cubicBezTo>
                  <a:cubicBezTo>
                    <a:pt x="48178" y="388542"/>
                    <a:pt x="66275" y="414394"/>
                    <a:pt x="92127" y="419565"/>
                  </a:cubicBezTo>
                  <a:cubicBezTo>
                    <a:pt x="120564" y="424735"/>
                    <a:pt x="146417" y="406639"/>
                    <a:pt x="151587" y="380787"/>
                  </a:cubicBezTo>
                  <a:cubicBezTo>
                    <a:pt x="151587" y="378201"/>
                    <a:pt x="200706" y="150703"/>
                    <a:pt x="386841" y="150703"/>
                  </a:cubicBezTo>
                  <a:cubicBezTo>
                    <a:pt x="572977" y="150703"/>
                    <a:pt x="629851" y="184310"/>
                    <a:pt x="642778" y="429906"/>
                  </a:cubicBezTo>
                  <a:cubicBezTo>
                    <a:pt x="575562" y="466099"/>
                    <a:pt x="428205" y="556581"/>
                    <a:pt x="428205" y="680671"/>
                  </a:cubicBezTo>
                  <a:cubicBezTo>
                    <a:pt x="428205" y="835784"/>
                    <a:pt x="562636" y="957289"/>
                    <a:pt x="684141" y="980556"/>
                  </a:cubicBezTo>
                  <a:cubicBezTo>
                    <a:pt x="686726" y="980556"/>
                    <a:pt x="689311" y="980556"/>
                    <a:pt x="694482" y="980556"/>
                  </a:cubicBezTo>
                  <a:cubicBezTo>
                    <a:pt x="722919" y="980556"/>
                    <a:pt x="746186" y="959874"/>
                    <a:pt x="746186" y="931437"/>
                  </a:cubicBezTo>
                  <a:cubicBezTo>
                    <a:pt x="746186" y="905585"/>
                    <a:pt x="728090" y="884903"/>
                    <a:pt x="704823" y="882318"/>
                  </a:cubicBezTo>
                  <a:cubicBezTo>
                    <a:pt x="619511" y="866807"/>
                    <a:pt x="529028" y="781495"/>
                    <a:pt x="529028" y="680671"/>
                  </a:cubicBezTo>
                  <a:cubicBezTo>
                    <a:pt x="531613" y="613456"/>
                    <a:pt x="658289" y="535899"/>
                    <a:pt x="720334" y="510047"/>
                  </a:cubicBezTo>
                  <a:close/>
                </a:path>
              </a:pathLst>
            </a:custGeom>
            <a:solidFill>
              <a:schemeClr val="tx2"/>
            </a:solidFill>
            <a:ln w="25774" cap="flat">
              <a:noFill/>
              <a:prstDash val="solid"/>
              <a:miter/>
            </a:ln>
          </p:spPr>
          <p:txBody>
            <a:bodyPr rtlCol="0" anchor="ctr"/>
            <a:lstStyle/>
            <a:p>
              <a:endParaRPr lang="en-GB"/>
            </a:p>
          </p:txBody>
        </p:sp>
      </p:grpSp>
      <p:grpSp>
        <p:nvGrpSpPr>
          <p:cNvPr id="33" name="Graphic 19">
            <a:extLst>
              <a:ext uri="{FF2B5EF4-FFF2-40B4-BE49-F238E27FC236}">
                <a16:creationId xmlns:a16="http://schemas.microsoft.com/office/drawing/2014/main" id="{B7FE647A-ADC9-48CC-991A-16AEF0590CAE}"/>
              </a:ext>
            </a:extLst>
          </p:cNvPr>
          <p:cNvGrpSpPr/>
          <p:nvPr/>
        </p:nvGrpSpPr>
        <p:grpSpPr>
          <a:xfrm flipH="1">
            <a:off x="744241" y="1284485"/>
            <a:ext cx="862374" cy="946555"/>
            <a:chOff x="6148659" y="2377189"/>
            <a:chExt cx="2140146" cy="2278220"/>
          </a:xfrm>
        </p:grpSpPr>
        <p:sp>
          <p:nvSpPr>
            <p:cNvPr id="34" name="Freeform: Shape 33">
              <a:extLst>
                <a:ext uri="{FF2B5EF4-FFF2-40B4-BE49-F238E27FC236}">
                  <a16:creationId xmlns:a16="http://schemas.microsoft.com/office/drawing/2014/main" id="{4CCCB37E-4636-4F7B-88AB-A9EA61A9C0DE}"/>
                </a:ext>
              </a:extLst>
            </p:cNvPr>
            <p:cNvSpPr/>
            <p:nvPr/>
          </p:nvSpPr>
          <p:spPr>
            <a:xfrm>
              <a:off x="7977290" y="3795573"/>
              <a:ext cx="345185" cy="207111"/>
            </a:xfrm>
            <a:custGeom>
              <a:avLst/>
              <a:gdLst>
                <a:gd name="connsiteX0" fmla="*/ 253984 w 345184"/>
                <a:gd name="connsiteY0" fmla="*/ 185575 h 207110"/>
                <a:gd name="connsiteX1" fmla="*/ 316117 w 345184"/>
                <a:gd name="connsiteY1" fmla="*/ 132647 h 207110"/>
                <a:gd name="connsiteX2" fmla="*/ 263189 w 345184"/>
                <a:gd name="connsiteY2" fmla="*/ 70513 h 207110"/>
                <a:gd name="connsiteX3" fmla="*/ 109006 w 345184"/>
                <a:gd name="connsiteY3" fmla="*/ 42898 h 207110"/>
                <a:gd name="connsiteX4" fmla="*/ 42271 w 345184"/>
                <a:gd name="connsiteY4" fmla="*/ 88923 h 207110"/>
                <a:gd name="connsiteX5" fmla="*/ 88295 w 345184"/>
                <a:gd name="connsiteY5" fmla="*/ 155659 h 207110"/>
                <a:gd name="connsiteX6" fmla="*/ 242478 w 345184"/>
                <a:gd name="connsiteY6" fmla="*/ 183274 h 207110"/>
                <a:gd name="connsiteX7" fmla="*/ 253984 w 345184"/>
                <a:gd name="connsiteY7" fmla="*/ 185575 h 20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184" h="207110">
                  <a:moveTo>
                    <a:pt x="253984" y="185575"/>
                  </a:moveTo>
                  <a:cubicBezTo>
                    <a:pt x="286201" y="187876"/>
                    <a:pt x="313816" y="164864"/>
                    <a:pt x="316117" y="132647"/>
                  </a:cubicBezTo>
                  <a:cubicBezTo>
                    <a:pt x="318418" y="100429"/>
                    <a:pt x="295406" y="72815"/>
                    <a:pt x="263189" y="70513"/>
                  </a:cubicBezTo>
                  <a:lnTo>
                    <a:pt x="109006" y="42898"/>
                  </a:lnTo>
                  <a:cubicBezTo>
                    <a:pt x="76789" y="35995"/>
                    <a:pt x="46873" y="56706"/>
                    <a:pt x="42271" y="88923"/>
                  </a:cubicBezTo>
                  <a:cubicBezTo>
                    <a:pt x="37668" y="121140"/>
                    <a:pt x="56078" y="151056"/>
                    <a:pt x="88295" y="155659"/>
                  </a:cubicBezTo>
                  <a:lnTo>
                    <a:pt x="242478" y="183274"/>
                  </a:lnTo>
                  <a:cubicBezTo>
                    <a:pt x="247080" y="185575"/>
                    <a:pt x="251683" y="185575"/>
                    <a:pt x="253984" y="185575"/>
                  </a:cubicBezTo>
                  <a:close/>
                </a:path>
              </a:pathLst>
            </a:custGeom>
            <a:solidFill>
              <a:schemeClr val="accent1"/>
            </a:solidFill>
            <a:ln w="22942"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637CFF16-67B1-4D4C-BE30-2540F6C122CC}"/>
                </a:ext>
              </a:extLst>
            </p:cNvPr>
            <p:cNvSpPr/>
            <p:nvPr/>
          </p:nvSpPr>
          <p:spPr>
            <a:xfrm>
              <a:off x="7851591" y="3973723"/>
              <a:ext cx="253136" cy="299160"/>
            </a:xfrm>
            <a:custGeom>
              <a:avLst/>
              <a:gdLst>
                <a:gd name="connsiteX0" fmla="*/ 121945 w 253135"/>
                <a:gd name="connsiteY0" fmla="*/ 246753 h 299160"/>
                <a:gd name="connsiteX1" fmla="*/ 202489 w 253135"/>
                <a:gd name="connsiteY1" fmla="*/ 258259 h 299160"/>
                <a:gd name="connsiteX2" fmla="*/ 220898 w 253135"/>
                <a:gd name="connsiteY2" fmla="*/ 189222 h 299160"/>
                <a:gd name="connsiteX3" fmla="*/ 147259 w 253135"/>
                <a:gd name="connsiteY3" fmla="*/ 69558 h 299160"/>
                <a:gd name="connsiteX4" fmla="*/ 69017 w 253135"/>
                <a:gd name="connsiteY4" fmla="*/ 51149 h 299160"/>
                <a:gd name="connsiteX5" fmla="*/ 50607 w 253135"/>
                <a:gd name="connsiteY5" fmla="*/ 129390 h 299160"/>
                <a:gd name="connsiteX6" fmla="*/ 121945 w 253135"/>
                <a:gd name="connsiteY6" fmla="*/ 246753 h 2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35" h="299160">
                  <a:moveTo>
                    <a:pt x="121945" y="246753"/>
                  </a:moveTo>
                  <a:cubicBezTo>
                    <a:pt x="140355" y="272067"/>
                    <a:pt x="177175" y="276669"/>
                    <a:pt x="202489" y="258259"/>
                  </a:cubicBezTo>
                  <a:cubicBezTo>
                    <a:pt x="223199" y="242151"/>
                    <a:pt x="230103" y="212235"/>
                    <a:pt x="220898" y="189222"/>
                  </a:cubicBezTo>
                  <a:lnTo>
                    <a:pt x="147259" y="69558"/>
                  </a:lnTo>
                  <a:cubicBezTo>
                    <a:pt x="131150" y="41944"/>
                    <a:pt x="94330" y="32739"/>
                    <a:pt x="69017" y="51149"/>
                  </a:cubicBezTo>
                  <a:cubicBezTo>
                    <a:pt x="43703" y="69558"/>
                    <a:pt x="32197" y="104077"/>
                    <a:pt x="50607" y="129390"/>
                  </a:cubicBezTo>
                  <a:lnTo>
                    <a:pt x="121945" y="246753"/>
                  </a:lnTo>
                  <a:close/>
                </a:path>
              </a:pathLst>
            </a:custGeom>
            <a:solidFill>
              <a:schemeClr val="accent1"/>
            </a:solidFill>
            <a:ln w="22942"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0766A72D-6B62-46AD-A210-7192E76C3542}"/>
                </a:ext>
              </a:extLst>
            </p:cNvPr>
            <p:cNvSpPr/>
            <p:nvPr/>
          </p:nvSpPr>
          <p:spPr>
            <a:xfrm>
              <a:off x="7928983" y="3504953"/>
              <a:ext cx="299160" cy="276148"/>
            </a:xfrm>
            <a:custGeom>
              <a:avLst/>
              <a:gdLst>
                <a:gd name="connsiteX0" fmla="*/ 99783 w 299160"/>
                <a:gd name="connsiteY0" fmla="*/ 241470 h 276147"/>
                <a:gd name="connsiteX1" fmla="*/ 134301 w 299160"/>
                <a:gd name="connsiteY1" fmla="*/ 229963 h 276147"/>
                <a:gd name="connsiteX2" fmla="*/ 244761 w 299160"/>
                <a:gd name="connsiteY2" fmla="*/ 144818 h 276147"/>
                <a:gd name="connsiteX3" fmla="*/ 256267 w 299160"/>
                <a:gd name="connsiteY3" fmla="*/ 64275 h 276147"/>
                <a:gd name="connsiteX4" fmla="*/ 175724 w 299160"/>
                <a:gd name="connsiteY4" fmla="*/ 52768 h 276147"/>
                <a:gd name="connsiteX5" fmla="*/ 175724 w 299160"/>
                <a:gd name="connsiteY5" fmla="*/ 52768 h 276147"/>
                <a:gd name="connsiteX6" fmla="*/ 65264 w 299160"/>
                <a:gd name="connsiteY6" fmla="*/ 137914 h 276147"/>
                <a:gd name="connsiteX7" fmla="*/ 53758 w 299160"/>
                <a:gd name="connsiteY7" fmla="*/ 218457 h 276147"/>
                <a:gd name="connsiteX8" fmla="*/ 99783 w 299160"/>
                <a:gd name="connsiteY8" fmla="*/ 241470 h 27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0" h="276147">
                  <a:moveTo>
                    <a:pt x="99783" y="241470"/>
                  </a:moveTo>
                  <a:cubicBezTo>
                    <a:pt x="113590" y="241470"/>
                    <a:pt x="125097" y="236867"/>
                    <a:pt x="134301" y="229963"/>
                  </a:cubicBezTo>
                  <a:lnTo>
                    <a:pt x="244761" y="144818"/>
                  </a:lnTo>
                  <a:cubicBezTo>
                    <a:pt x="270074" y="126408"/>
                    <a:pt x="274677" y="89588"/>
                    <a:pt x="256267" y="64275"/>
                  </a:cubicBezTo>
                  <a:cubicBezTo>
                    <a:pt x="237857" y="38961"/>
                    <a:pt x="201037" y="34359"/>
                    <a:pt x="175724" y="52768"/>
                  </a:cubicBezTo>
                  <a:lnTo>
                    <a:pt x="175724" y="52768"/>
                  </a:lnTo>
                  <a:lnTo>
                    <a:pt x="65264" y="137914"/>
                  </a:lnTo>
                  <a:cubicBezTo>
                    <a:pt x="39951" y="156324"/>
                    <a:pt x="33047" y="193144"/>
                    <a:pt x="53758" y="218457"/>
                  </a:cubicBezTo>
                  <a:cubicBezTo>
                    <a:pt x="62963" y="232265"/>
                    <a:pt x="81373" y="241470"/>
                    <a:pt x="99783" y="241470"/>
                  </a:cubicBezTo>
                  <a:close/>
                </a:path>
              </a:pathLst>
            </a:custGeom>
            <a:solidFill>
              <a:schemeClr val="accent1"/>
            </a:solidFill>
            <a:ln w="22942"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01E1248B-CECA-443E-9B5E-09951E96D2EC}"/>
                </a:ext>
              </a:extLst>
            </p:cNvPr>
            <p:cNvSpPr/>
            <p:nvPr/>
          </p:nvSpPr>
          <p:spPr>
            <a:xfrm>
              <a:off x="6106678" y="2335618"/>
              <a:ext cx="1887010" cy="2347257"/>
            </a:xfrm>
            <a:custGeom>
              <a:avLst/>
              <a:gdLst>
                <a:gd name="connsiteX0" fmla="*/ 1843846 w 1887010"/>
                <a:gd name="connsiteY0" fmla="*/ 978172 h 2347256"/>
                <a:gd name="connsiteX1" fmla="*/ 1774809 w 1887010"/>
                <a:gd name="connsiteY1" fmla="*/ 918340 h 2347256"/>
                <a:gd name="connsiteX2" fmla="*/ 1616024 w 1887010"/>
                <a:gd name="connsiteY2" fmla="*/ 674410 h 2347256"/>
                <a:gd name="connsiteX3" fmla="*/ 1606819 w 1887010"/>
                <a:gd name="connsiteY3" fmla="*/ 582360 h 2347256"/>
                <a:gd name="connsiteX4" fmla="*/ 900341 w 1887010"/>
                <a:gd name="connsiteY4" fmla="*/ 41571 h 2347256"/>
                <a:gd name="connsiteX5" fmla="*/ 891136 w 1887010"/>
                <a:gd name="connsiteY5" fmla="*/ 41571 h 2347256"/>
                <a:gd name="connsiteX6" fmla="*/ 44282 w 1887010"/>
                <a:gd name="connsiteY6" fmla="*/ 764158 h 2347256"/>
                <a:gd name="connsiteX7" fmla="*/ 157043 w 1887010"/>
                <a:gd name="connsiteY7" fmla="*/ 1240513 h 2347256"/>
                <a:gd name="connsiteX8" fmla="*/ 200766 w 1887010"/>
                <a:gd name="connsiteY8" fmla="*/ 1993016 h 2347256"/>
                <a:gd name="connsiteX9" fmla="*/ 212272 w 1887010"/>
                <a:gd name="connsiteY9" fmla="*/ 2059751 h 2347256"/>
                <a:gd name="connsiteX10" fmla="*/ 895738 w 1887010"/>
                <a:gd name="connsiteY10" fmla="*/ 2319791 h 2347256"/>
                <a:gd name="connsiteX11" fmla="*/ 1118958 w 1887010"/>
                <a:gd name="connsiteY11" fmla="*/ 2294477 h 2347256"/>
                <a:gd name="connsiteX12" fmla="*/ 1164983 w 1887010"/>
                <a:gd name="connsiteY12" fmla="*/ 2239248 h 2347256"/>
                <a:gd name="connsiteX13" fmla="*/ 1164983 w 1887010"/>
                <a:gd name="connsiteY13" fmla="*/ 2002221 h 2347256"/>
                <a:gd name="connsiteX14" fmla="*/ 1215610 w 1887010"/>
                <a:gd name="connsiteY14" fmla="*/ 2009124 h 2347256"/>
                <a:gd name="connsiteX15" fmla="*/ 1507866 w 1887010"/>
                <a:gd name="connsiteY15" fmla="*/ 1995317 h 2347256"/>
                <a:gd name="connsiteX16" fmla="*/ 1668952 w 1887010"/>
                <a:gd name="connsiteY16" fmla="*/ 1758290 h 2347256"/>
                <a:gd name="connsiteX17" fmla="*/ 1662049 w 1887010"/>
                <a:gd name="connsiteY17" fmla="*/ 1732976 h 2347256"/>
                <a:gd name="connsiteX18" fmla="*/ 1668952 w 1887010"/>
                <a:gd name="connsiteY18" fmla="*/ 1677747 h 2347256"/>
                <a:gd name="connsiteX19" fmla="*/ 1675856 w 1887010"/>
                <a:gd name="connsiteY19" fmla="*/ 1650132 h 2347256"/>
                <a:gd name="connsiteX20" fmla="*/ 1664350 w 1887010"/>
                <a:gd name="connsiteY20" fmla="*/ 1574191 h 2347256"/>
                <a:gd name="connsiteX21" fmla="*/ 1599915 w 1887010"/>
                <a:gd name="connsiteY21" fmla="*/ 1532769 h 2347256"/>
                <a:gd name="connsiteX22" fmla="*/ 1461842 w 1887010"/>
                <a:gd name="connsiteY22" fmla="*/ 1445322 h 2347256"/>
                <a:gd name="connsiteX23" fmla="*/ 1687362 w 1887010"/>
                <a:gd name="connsiteY23" fmla="*/ 1413105 h 2347256"/>
                <a:gd name="connsiteX24" fmla="*/ 1726483 w 1887010"/>
                <a:gd name="connsiteY24" fmla="*/ 1355574 h 2347256"/>
                <a:gd name="connsiteX25" fmla="*/ 1719580 w 1887010"/>
                <a:gd name="connsiteY25" fmla="*/ 1219802 h 2347256"/>
                <a:gd name="connsiteX26" fmla="*/ 1830039 w 1887010"/>
                <a:gd name="connsiteY26" fmla="*/ 1143861 h 2347256"/>
                <a:gd name="connsiteX27" fmla="*/ 1843846 w 1887010"/>
                <a:gd name="connsiteY27" fmla="*/ 978172 h 2347256"/>
                <a:gd name="connsiteX28" fmla="*/ 1742592 w 1887010"/>
                <a:gd name="connsiteY28" fmla="*/ 1067920 h 2347256"/>
                <a:gd name="connsiteX29" fmla="*/ 1641338 w 1887010"/>
                <a:gd name="connsiteY29" fmla="*/ 1123150 h 2347256"/>
                <a:gd name="connsiteX30" fmla="*/ 1599915 w 1887010"/>
                <a:gd name="connsiteY30" fmla="*/ 1180681 h 2347256"/>
                <a:gd name="connsiteX31" fmla="*/ 1606819 w 1887010"/>
                <a:gd name="connsiteY31" fmla="*/ 1314152 h 2347256"/>
                <a:gd name="connsiteX32" fmla="*/ 1445733 w 1887010"/>
                <a:gd name="connsiteY32" fmla="*/ 1327960 h 2347256"/>
                <a:gd name="connsiteX33" fmla="*/ 1360587 w 1887010"/>
                <a:gd name="connsiteY33" fmla="*/ 1367080 h 2347256"/>
                <a:gd name="connsiteX34" fmla="*/ 1344479 w 1887010"/>
                <a:gd name="connsiteY34" fmla="*/ 1461431 h 2347256"/>
                <a:gd name="connsiteX35" fmla="*/ 1558493 w 1887010"/>
                <a:gd name="connsiteY35" fmla="*/ 1638626 h 2347256"/>
                <a:gd name="connsiteX36" fmla="*/ 1556192 w 1887010"/>
                <a:gd name="connsiteY36" fmla="*/ 1647831 h 2347256"/>
                <a:gd name="connsiteX37" fmla="*/ 1551590 w 1887010"/>
                <a:gd name="connsiteY37" fmla="*/ 1758290 h 2347256"/>
                <a:gd name="connsiteX38" fmla="*/ 1553891 w 1887010"/>
                <a:gd name="connsiteY38" fmla="*/ 1765194 h 2347256"/>
                <a:gd name="connsiteX39" fmla="*/ 1546987 w 1887010"/>
                <a:gd name="connsiteY39" fmla="*/ 1838833 h 2347256"/>
                <a:gd name="connsiteX40" fmla="*/ 1487155 w 1887010"/>
                <a:gd name="connsiteY40" fmla="*/ 1882557 h 2347256"/>
                <a:gd name="connsiteX41" fmla="*/ 1224815 w 1887010"/>
                <a:gd name="connsiteY41" fmla="*/ 1894063 h 2347256"/>
                <a:gd name="connsiteX42" fmla="*/ 976281 w 1887010"/>
                <a:gd name="connsiteY42" fmla="*/ 1822725 h 2347256"/>
                <a:gd name="connsiteX43" fmla="*/ 854316 w 1887010"/>
                <a:gd name="connsiteY43" fmla="*/ 1719169 h 2347256"/>
                <a:gd name="connsiteX44" fmla="*/ 773773 w 1887010"/>
                <a:gd name="connsiteY44" fmla="*/ 1703060 h 2347256"/>
                <a:gd name="connsiteX45" fmla="*/ 757664 w 1887010"/>
                <a:gd name="connsiteY45" fmla="*/ 1783604 h 2347256"/>
                <a:gd name="connsiteX46" fmla="*/ 921052 w 1887010"/>
                <a:gd name="connsiteY46" fmla="*/ 1926280 h 2347256"/>
                <a:gd name="connsiteX47" fmla="*/ 1047620 w 1887010"/>
                <a:gd name="connsiteY47" fmla="*/ 1979208 h 2347256"/>
                <a:gd name="connsiteX48" fmla="*/ 1047620 w 1887010"/>
                <a:gd name="connsiteY48" fmla="*/ 2193223 h 2347256"/>
                <a:gd name="connsiteX49" fmla="*/ 322732 w 1887010"/>
                <a:gd name="connsiteY49" fmla="*/ 2002221 h 2347256"/>
                <a:gd name="connsiteX50" fmla="*/ 253695 w 1887010"/>
                <a:gd name="connsiteY50" fmla="*/ 1180681 h 2347256"/>
                <a:gd name="connsiteX51" fmla="*/ 159344 w 1887010"/>
                <a:gd name="connsiteY51" fmla="*/ 773363 h 2347256"/>
                <a:gd name="connsiteX52" fmla="*/ 891136 w 1887010"/>
                <a:gd name="connsiteY52" fmla="*/ 156632 h 2347256"/>
                <a:gd name="connsiteX53" fmla="*/ 900341 w 1887010"/>
                <a:gd name="connsiteY53" fmla="*/ 156632 h 2347256"/>
                <a:gd name="connsiteX54" fmla="*/ 1494059 w 1887010"/>
                <a:gd name="connsiteY54" fmla="*/ 600770 h 2347256"/>
                <a:gd name="connsiteX55" fmla="*/ 1500963 w 1887010"/>
                <a:gd name="connsiteY55" fmla="*/ 681313 h 2347256"/>
                <a:gd name="connsiteX56" fmla="*/ 1719580 w 1887010"/>
                <a:gd name="connsiteY56" fmla="*/ 1021896 h 2347256"/>
                <a:gd name="connsiteX57" fmla="*/ 1744893 w 1887010"/>
                <a:gd name="connsiteY57" fmla="*/ 1038004 h 2347256"/>
                <a:gd name="connsiteX58" fmla="*/ 1742592 w 1887010"/>
                <a:gd name="connsiteY58" fmla="*/ 1067920 h 23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87010" h="2347256">
                  <a:moveTo>
                    <a:pt x="1843846" y="978172"/>
                  </a:moveTo>
                  <a:cubicBezTo>
                    <a:pt x="1827737" y="952859"/>
                    <a:pt x="1802424" y="932148"/>
                    <a:pt x="1774809" y="918340"/>
                  </a:cubicBezTo>
                  <a:cubicBezTo>
                    <a:pt x="1682760" y="870014"/>
                    <a:pt x="1620627" y="777965"/>
                    <a:pt x="1616024" y="674410"/>
                  </a:cubicBezTo>
                  <a:cubicBezTo>
                    <a:pt x="1613723" y="644494"/>
                    <a:pt x="1611422" y="612276"/>
                    <a:pt x="1606819" y="582360"/>
                  </a:cubicBezTo>
                  <a:cubicBezTo>
                    <a:pt x="1567698" y="336128"/>
                    <a:pt x="1411214" y="41571"/>
                    <a:pt x="900341" y="41571"/>
                  </a:cubicBezTo>
                  <a:lnTo>
                    <a:pt x="891136" y="41571"/>
                  </a:lnTo>
                  <a:cubicBezTo>
                    <a:pt x="435492" y="41571"/>
                    <a:pt x="78801" y="345333"/>
                    <a:pt x="44282" y="764158"/>
                  </a:cubicBezTo>
                  <a:cubicBezTo>
                    <a:pt x="30475" y="929846"/>
                    <a:pt x="69596" y="1097836"/>
                    <a:pt x="157043" y="1240513"/>
                  </a:cubicBezTo>
                  <a:cubicBezTo>
                    <a:pt x="299719" y="1468335"/>
                    <a:pt x="315828" y="1751386"/>
                    <a:pt x="200766" y="1993016"/>
                  </a:cubicBezTo>
                  <a:cubicBezTo>
                    <a:pt x="189260" y="2016028"/>
                    <a:pt x="193862" y="2041342"/>
                    <a:pt x="212272" y="2059751"/>
                  </a:cubicBezTo>
                  <a:cubicBezTo>
                    <a:pt x="400973" y="2225440"/>
                    <a:pt x="642603" y="2317490"/>
                    <a:pt x="895738" y="2319791"/>
                  </a:cubicBezTo>
                  <a:cubicBezTo>
                    <a:pt x="971679" y="2319791"/>
                    <a:pt x="1045318" y="2310586"/>
                    <a:pt x="1118958" y="2294477"/>
                  </a:cubicBezTo>
                  <a:cubicBezTo>
                    <a:pt x="1146573" y="2289875"/>
                    <a:pt x="1164983" y="2264561"/>
                    <a:pt x="1164983" y="2239248"/>
                  </a:cubicBezTo>
                  <a:lnTo>
                    <a:pt x="1164983" y="2002221"/>
                  </a:lnTo>
                  <a:cubicBezTo>
                    <a:pt x="1181091" y="2004522"/>
                    <a:pt x="1199501" y="2006823"/>
                    <a:pt x="1215610" y="2009124"/>
                  </a:cubicBezTo>
                  <a:cubicBezTo>
                    <a:pt x="1312261" y="2018329"/>
                    <a:pt x="1411214" y="2013727"/>
                    <a:pt x="1507866" y="1995317"/>
                  </a:cubicBezTo>
                  <a:cubicBezTo>
                    <a:pt x="1618325" y="1974606"/>
                    <a:pt x="1689663" y="1866448"/>
                    <a:pt x="1668952" y="1758290"/>
                  </a:cubicBezTo>
                  <a:cubicBezTo>
                    <a:pt x="1666651" y="1749085"/>
                    <a:pt x="1664350" y="1742181"/>
                    <a:pt x="1662049" y="1732976"/>
                  </a:cubicBezTo>
                  <a:cubicBezTo>
                    <a:pt x="1662049" y="1714567"/>
                    <a:pt x="1664350" y="1696157"/>
                    <a:pt x="1668952" y="1677747"/>
                  </a:cubicBezTo>
                  <a:lnTo>
                    <a:pt x="1675856" y="1650132"/>
                  </a:lnTo>
                  <a:cubicBezTo>
                    <a:pt x="1682760" y="1624819"/>
                    <a:pt x="1678157" y="1594903"/>
                    <a:pt x="1664350" y="1574191"/>
                  </a:cubicBezTo>
                  <a:cubicBezTo>
                    <a:pt x="1650543" y="1551179"/>
                    <a:pt x="1627530" y="1537372"/>
                    <a:pt x="1599915" y="1532769"/>
                  </a:cubicBezTo>
                  <a:cubicBezTo>
                    <a:pt x="1528577" y="1521263"/>
                    <a:pt x="1482553" y="1491347"/>
                    <a:pt x="1461842" y="1445322"/>
                  </a:cubicBezTo>
                  <a:cubicBezTo>
                    <a:pt x="1537782" y="1445322"/>
                    <a:pt x="1613723" y="1436117"/>
                    <a:pt x="1687362" y="1413105"/>
                  </a:cubicBezTo>
                  <a:cubicBezTo>
                    <a:pt x="1712676" y="1403900"/>
                    <a:pt x="1726483" y="1380888"/>
                    <a:pt x="1726483" y="1355574"/>
                  </a:cubicBezTo>
                  <a:lnTo>
                    <a:pt x="1719580" y="1219802"/>
                  </a:lnTo>
                  <a:cubicBezTo>
                    <a:pt x="1761002" y="1203693"/>
                    <a:pt x="1800123" y="1178380"/>
                    <a:pt x="1830039" y="1143861"/>
                  </a:cubicBezTo>
                  <a:cubicBezTo>
                    <a:pt x="1869160" y="1097836"/>
                    <a:pt x="1876063" y="1031101"/>
                    <a:pt x="1843846" y="978172"/>
                  </a:cubicBezTo>
                  <a:close/>
                  <a:moveTo>
                    <a:pt x="1742592" y="1067920"/>
                  </a:moveTo>
                  <a:cubicBezTo>
                    <a:pt x="1714977" y="1095535"/>
                    <a:pt x="1680459" y="1116246"/>
                    <a:pt x="1641338" y="1123150"/>
                  </a:cubicBezTo>
                  <a:cubicBezTo>
                    <a:pt x="1616024" y="1130054"/>
                    <a:pt x="1599915" y="1155367"/>
                    <a:pt x="1599915" y="1180681"/>
                  </a:cubicBezTo>
                  <a:lnTo>
                    <a:pt x="1606819" y="1314152"/>
                  </a:lnTo>
                  <a:cubicBezTo>
                    <a:pt x="1553891" y="1325658"/>
                    <a:pt x="1500963" y="1330261"/>
                    <a:pt x="1445733" y="1327960"/>
                  </a:cubicBezTo>
                  <a:cubicBezTo>
                    <a:pt x="1413516" y="1325658"/>
                    <a:pt x="1381298" y="1341767"/>
                    <a:pt x="1360587" y="1367080"/>
                  </a:cubicBezTo>
                  <a:cubicBezTo>
                    <a:pt x="1339876" y="1394695"/>
                    <a:pt x="1332972" y="1429214"/>
                    <a:pt x="1344479" y="1461431"/>
                  </a:cubicBezTo>
                  <a:cubicBezTo>
                    <a:pt x="1360587" y="1514359"/>
                    <a:pt x="1411214" y="1606409"/>
                    <a:pt x="1558493" y="1638626"/>
                  </a:cubicBezTo>
                  <a:lnTo>
                    <a:pt x="1556192" y="1647831"/>
                  </a:lnTo>
                  <a:cubicBezTo>
                    <a:pt x="1546987" y="1684651"/>
                    <a:pt x="1544686" y="1721470"/>
                    <a:pt x="1551590" y="1758290"/>
                  </a:cubicBezTo>
                  <a:cubicBezTo>
                    <a:pt x="1551590" y="1760591"/>
                    <a:pt x="1553891" y="1762893"/>
                    <a:pt x="1553891" y="1765194"/>
                  </a:cubicBezTo>
                  <a:cubicBezTo>
                    <a:pt x="1563096" y="1790507"/>
                    <a:pt x="1560795" y="1815821"/>
                    <a:pt x="1546987" y="1838833"/>
                  </a:cubicBezTo>
                  <a:cubicBezTo>
                    <a:pt x="1535481" y="1861845"/>
                    <a:pt x="1512469" y="1877954"/>
                    <a:pt x="1487155" y="1882557"/>
                  </a:cubicBezTo>
                  <a:cubicBezTo>
                    <a:pt x="1402009" y="1898665"/>
                    <a:pt x="1312261" y="1900966"/>
                    <a:pt x="1224815" y="1894063"/>
                  </a:cubicBezTo>
                  <a:cubicBezTo>
                    <a:pt x="1137368" y="1887159"/>
                    <a:pt x="1054523" y="1864147"/>
                    <a:pt x="976281" y="1822725"/>
                  </a:cubicBezTo>
                  <a:cubicBezTo>
                    <a:pt x="927956" y="1799712"/>
                    <a:pt x="886533" y="1762893"/>
                    <a:pt x="854316" y="1719169"/>
                  </a:cubicBezTo>
                  <a:cubicBezTo>
                    <a:pt x="835906" y="1691554"/>
                    <a:pt x="801388" y="1684651"/>
                    <a:pt x="773773" y="1703060"/>
                  </a:cubicBezTo>
                  <a:cubicBezTo>
                    <a:pt x="746158" y="1721470"/>
                    <a:pt x="739255" y="1755989"/>
                    <a:pt x="757664" y="1783604"/>
                  </a:cubicBezTo>
                  <a:cubicBezTo>
                    <a:pt x="799087" y="1843436"/>
                    <a:pt x="856617" y="1891762"/>
                    <a:pt x="921052" y="1926280"/>
                  </a:cubicBezTo>
                  <a:cubicBezTo>
                    <a:pt x="962474" y="1949292"/>
                    <a:pt x="1003896" y="1965401"/>
                    <a:pt x="1047620" y="1979208"/>
                  </a:cubicBezTo>
                  <a:lnTo>
                    <a:pt x="1047620" y="2193223"/>
                  </a:lnTo>
                  <a:cubicBezTo>
                    <a:pt x="684025" y="2255356"/>
                    <a:pt x="410178" y="2073559"/>
                    <a:pt x="322732" y="2002221"/>
                  </a:cubicBezTo>
                  <a:cubicBezTo>
                    <a:pt x="433191" y="1732976"/>
                    <a:pt x="407877" y="1426913"/>
                    <a:pt x="253695" y="1180681"/>
                  </a:cubicBezTo>
                  <a:cubicBezTo>
                    <a:pt x="180055" y="1058715"/>
                    <a:pt x="147838" y="916039"/>
                    <a:pt x="159344" y="773363"/>
                  </a:cubicBezTo>
                  <a:cubicBezTo>
                    <a:pt x="189260" y="416672"/>
                    <a:pt x="495324" y="156632"/>
                    <a:pt x="891136" y="156632"/>
                  </a:cubicBezTo>
                  <a:lnTo>
                    <a:pt x="900341" y="156632"/>
                  </a:lnTo>
                  <a:cubicBezTo>
                    <a:pt x="1250128" y="156632"/>
                    <a:pt x="1445733" y="301610"/>
                    <a:pt x="1494059" y="600770"/>
                  </a:cubicBezTo>
                  <a:cubicBezTo>
                    <a:pt x="1498661" y="628385"/>
                    <a:pt x="1500963" y="653698"/>
                    <a:pt x="1500963" y="681313"/>
                  </a:cubicBezTo>
                  <a:cubicBezTo>
                    <a:pt x="1507866" y="826291"/>
                    <a:pt x="1590711" y="955160"/>
                    <a:pt x="1719580" y="1021896"/>
                  </a:cubicBezTo>
                  <a:cubicBezTo>
                    <a:pt x="1728785" y="1026498"/>
                    <a:pt x="1737989" y="1031101"/>
                    <a:pt x="1744893" y="1038004"/>
                  </a:cubicBezTo>
                  <a:cubicBezTo>
                    <a:pt x="1751797" y="1047209"/>
                    <a:pt x="1749495" y="1058715"/>
                    <a:pt x="1742592" y="1067920"/>
                  </a:cubicBezTo>
                  <a:close/>
                </a:path>
              </a:pathLst>
            </a:custGeom>
            <a:solidFill>
              <a:schemeClr val="tx2"/>
            </a:solidFill>
            <a:ln w="22942" cap="flat">
              <a:noFill/>
              <a:prstDash val="solid"/>
              <a:miter/>
            </a:ln>
          </p:spPr>
          <p:txBody>
            <a:bodyPr rtlCol="0" anchor="ctr"/>
            <a:lstStyle/>
            <a:p>
              <a:endParaRPr lang="en-GB"/>
            </a:p>
          </p:txBody>
        </p:sp>
      </p:grpSp>
      <p:grpSp>
        <p:nvGrpSpPr>
          <p:cNvPr id="9" name="Graphic 7">
            <a:extLst>
              <a:ext uri="{FF2B5EF4-FFF2-40B4-BE49-F238E27FC236}">
                <a16:creationId xmlns:a16="http://schemas.microsoft.com/office/drawing/2014/main" id="{449120A0-4754-4D42-83EF-5099BE2A9B90}"/>
              </a:ext>
            </a:extLst>
          </p:cNvPr>
          <p:cNvGrpSpPr/>
          <p:nvPr/>
        </p:nvGrpSpPr>
        <p:grpSpPr>
          <a:xfrm>
            <a:off x="483128" y="2480025"/>
            <a:ext cx="1140404" cy="1113070"/>
            <a:chOff x="783600" y="3013501"/>
            <a:chExt cx="839932" cy="830997"/>
          </a:xfrm>
        </p:grpSpPr>
        <p:sp>
          <p:nvSpPr>
            <p:cNvPr id="38" name="Freeform: Shape 37">
              <a:extLst>
                <a:ext uri="{FF2B5EF4-FFF2-40B4-BE49-F238E27FC236}">
                  <a16:creationId xmlns:a16="http://schemas.microsoft.com/office/drawing/2014/main" id="{1B5DEFB6-8B41-437A-B6E4-88DDE6AB86B2}"/>
                </a:ext>
              </a:extLst>
            </p:cNvPr>
            <p:cNvSpPr/>
            <p:nvPr/>
          </p:nvSpPr>
          <p:spPr>
            <a:xfrm>
              <a:off x="846129" y="3223457"/>
              <a:ext cx="348482" cy="348483"/>
            </a:xfrm>
            <a:custGeom>
              <a:avLst/>
              <a:gdLst>
                <a:gd name="connsiteX0" fmla="*/ 6274 w 348482"/>
                <a:gd name="connsiteY0" fmla="*/ 177842 h 348482"/>
                <a:gd name="connsiteX1" fmla="*/ 178728 w 348482"/>
                <a:gd name="connsiteY1" fmla="*/ 349403 h 348482"/>
                <a:gd name="connsiteX2" fmla="*/ 350289 w 348482"/>
                <a:gd name="connsiteY2" fmla="*/ 177842 h 348482"/>
                <a:gd name="connsiteX3" fmla="*/ 178728 w 348482"/>
                <a:gd name="connsiteY3" fmla="*/ 6281 h 348482"/>
                <a:gd name="connsiteX4" fmla="*/ 6274 w 348482"/>
                <a:gd name="connsiteY4" fmla="*/ 177842 h 348482"/>
                <a:gd name="connsiteX5" fmla="*/ 6274 w 348482"/>
                <a:gd name="connsiteY5" fmla="*/ 177842 h 348482"/>
                <a:gd name="connsiteX6" fmla="*/ 314547 w 348482"/>
                <a:gd name="connsiteY6" fmla="*/ 177842 h 348482"/>
                <a:gd name="connsiteX7" fmla="*/ 178728 w 348482"/>
                <a:gd name="connsiteY7" fmla="*/ 313661 h 348482"/>
                <a:gd name="connsiteX8" fmla="*/ 42909 w 348482"/>
                <a:gd name="connsiteY8" fmla="*/ 177842 h 348482"/>
                <a:gd name="connsiteX9" fmla="*/ 178728 w 348482"/>
                <a:gd name="connsiteY9" fmla="*/ 42023 h 348482"/>
                <a:gd name="connsiteX10" fmla="*/ 178728 w 348482"/>
                <a:gd name="connsiteY10" fmla="*/ 42023 h 348482"/>
                <a:gd name="connsiteX11" fmla="*/ 314547 w 348482"/>
                <a:gd name="connsiteY11" fmla="*/ 177842 h 34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482" h="348482">
                  <a:moveTo>
                    <a:pt x="6274" y="177842"/>
                  </a:moveTo>
                  <a:cubicBezTo>
                    <a:pt x="6274" y="272558"/>
                    <a:pt x="83119" y="349403"/>
                    <a:pt x="178728" y="349403"/>
                  </a:cubicBezTo>
                  <a:cubicBezTo>
                    <a:pt x="274337" y="349403"/>
                    <a:pt x="350289" y="272558"/>
                    <a:pt x="350289" y="177842"/>
                  </a:cubicBezTo>
                  <a:cubicBezTo>
                    <a:pt x="350289" y="83126"/>
                    <a:pt x="273444" y="6281"/>
                    <a:pt x="178728" y="6281"/>
                  </a:cubicBezTo>
                  <a:cubicBezTo>
                    <a:pt x="84012" y="5388"/>
                    <a:pt x="6274" y="83126"/>
                    <a:pt x="6274" y="177842"/>
                  </a:cubicBezTo>
                  <a:cubicBezTo>
                    <a:pt x="6274" y="177842"/>
                    <a:pt x="6274" y="177842"/>
                    <a:pt x="6274" y="177842"/>
                  </a:cubicBezTo>
                  <a:close/>
                  <a:moveTo>
                    <a:pt x="314547" y="177842"/>
                  </a:moveTo>
                  <a:cubicBezTo>
                    <a:pt x="314547" y="252900"/>
                    <a:pt x="253786" y="313661"/>
                    <a:pt x="178728" y="313661"/>
                  </a:cubicBezTo>
                  <a:cubicBezTo>
                    <a:pt x="103670" y="313661"/>
                    <a:pt x="42909" y="252900"/>
                    <a:pt x="42909" y="177842"/>
                  </a:cubicBezTo>
                  <a:cubicBezTo>
                    <a:pt x="42909" y="102784"/>
                    <a:pt x="102777" y="42023"/>
                    <a:pt x="178728" y="42023"/>
                  </a:cubicBezTo>
                  <a:cubicBezTo>
                    <a:pt x="178728" y="42023"/>
                    <a:pt x="178728" y="42023"/>
                    <a:pt x="178728" y="42023"/>
                  </a:cubicBezTo>
                  <a:cubicBezTo>
                    <a:pt x="253786" y="42023"/>
                    <a:pt x="314547" y="102784"/>
                    <a:pt x="314547" y="177842"/>
                  </a:cubicBezTo>
                  <a:close/>
                </a:path>
              </a:pathLst>
            </a:custGeom>
            <a:solidFill>
              <a:schemeClr val="tx2"/>
            </a:solidFill>
            <a:ln w="8917" cap="flat">
              <a:no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5A98F213-2F5A-426D-9D97-54734EBB2E7A}"/>
                </a:ext>
              </a:extLst>
            </p:cNvPr>
            <p:cNvSpPr/>
            <p:nvPr/>
          </p:nvSpPr>
          <p:spPr>
            <a:xfrm>
              <a:off x="777326" y="3580883"/>
              <a:ext cx="491450" cy="268064"/>
            </a:xfrm>
            <a:custGeom>
              <a:avLst/>
              <a:gdLst>
                <a:gd name="connsiteX0" fmla="*/ 24145 w 491449"/>
                <a:gd name="connsiteY0" fmla="*/ 265402 h 268063"/>
                <a:gd name="connsiteX1" fmla="*/ 470917 w 491449"/>
                <a:gd name="connsiteY1" fmla="*/ 265402 h 268063"/>
                <a:gd name="connsiteX2" fmla="*/ 488788 w 491449"/>
                <a:gd name="connsiteY2" fmla="*/ 247531 h 268063"/>
                <a:gd name="connsiteX3" fmla="*/ 247531 w 491449"/>
                <a:gd name="connsiteY3" fmla="*/ 6274 h 268063"/>
                <a:gd name="connsiteX4" fmla="*/ 6274 w 491449"/>
                <a:gd name="connsiteY4" fmla="*/ 247531 h 268063"/>
                <a:gd name="connsiteX5" fmla="*/ 24145 w 491449"/>
                <a:gd name="connsiteY5" fmla="*/ 265402 h 268063"/>
                <a:gd name="connsiteX6" fmla="*/ 247531 w 491449"/>
                <a:gd name="connsiteY6" fmla="*/ 42016 h 268063"/>
                <a:gd name="connsiteX7" fmla="*/ 452153 w 491449"/>
                <a:gd name="connsiteY7" fmla="*/ 229660 h 268063"/>
                <a:gd name="connsiteX8" fmla="*/ 42016 w 491449"/>
                <a:gd name="connsiteY8" fmla="*/ 229660 h 268063"/>
                <a:gd name="connsiteX9" fmla="*/ 247531 w 491449"/>
                <a:gd name="connsiteY9" fmla="*/ 42016 h 26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449" h="268063">
                  <a:moveTo>
                    <a:pt x="24145" y="265402"/>
                  </a:moveTo>
                  <a:lnTo>
                    <a:pt x="470917" y="265402"/>
                  </a:lnTo>
                  <a:cubicBezTo>
                    <a:pt x="480746" y="265402"/>
                    <a:pt x="488788" y="257360"/>
                    <a:pt x="488788" y="247531"/>
                  </a:cubicBezTo>
                  <a:cubicBezTo>
                    <a:pt x="488788" y="114393"/>
                    <a:pt x="380669" y="6274"/>
                    <a:pt x="247531" y="6274"/>
                  </a:cubicBezTo>
                  <a:cubicBezTo>
                    <a:pt x="114393" y="6274"/>
                    <a:pt x="6274" y="114393"/>
                    <a:pt x="6274" y="247531"/>
                  </a:cubicBezTo>
                  <a:cubicBezTo>
                    <a:pt x="6274" y="257360"/>
                    <a:pt x="14316" y="265402"/>
                    <a:pt x="24145" y="265402"/>
                  </a:cubicBezTo>
                  <a:close/>
                  <a:moveTo>
                    <a:pt x="247531" y="42016"/>
                  </a:moveTo>
                  <a:cubicBezTo>
                    <a:pt x="353863" y="42016"/>
                    <a:pt x="443217" y="123328"/>
                    <a:pt x="452153" y="229660"/>
                  </a:cubicBezTo>
                  <a:lnTo>
                    <a:pt x="42016" y="229660"/>
                  </a:lnTo>
                  <a:cubicBezTo>
                    <a:pt x="50951" y="123328"/>
                    <a:pt x="140306" y="42016"/>
                    <a:pt x="247531" y="42016"/>
                  </a:cubicBezTo>
                  <a:close/>
                </a:path>
              </a:pathLst>
            </a:custGeom>
            <a:solidFill>
              <a:schemeClr val="tx2"/>
            </a:solidFill>
            <a:ln w="8917"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F4653F8C-9502-4105-B6EC-85C4D3046993}"/>
                </a:ext>
              </a:extLst>
            </p:cNvPr>
            <p:cNvSpPr/>
            <p:nvPr/>
          </p:nvSpPr>
          <p:spPr>
            <a:xfrm>
              <a:off x="1344727" y="3373581"/>
              <a:ext cx="232322" cy="232322"/>
            </a:xfrm>
            <a:custGeom>
              <a:avLst/>
              <a:gdLst>
                <a:gd name="connsiteX0" fmla="*/ 117967 w 232321"/>
                <a:gd name="connsiteY0" fmla="*/ 228767 h 232321"/>
                <a:gd name="connsiteX1" fmla="*/ 228766 w 232321"/>
                <a:gd name="connsiteY1" fmla="*/ 117073 h 232321"/>
                <a:gd name="connsiteX2" fmla="*/ 117073 w 232321"/>
                <a:gd name="connsiteY2" fmla="*/ 6274 h 232321"/>
                <a:gd name="connsiteX3" fmla="*/ 6274 w 232321"/>
                <a:gd name="connsiteY3" fmla="*/ 117073 h 232321"/>
                <a:gd name="connsiteX4" fmla="*/ 117967 w 232321"/>
                <a:gd name="connsiteY4" fmla="*/ 228767 h 232321"/>
                <a:gd name="connsiteX5" fmla="*/ 117967 w 232321"/>
                <a:gd name="connsiteY5" fmla="*/ 228767 h 232321"/>
                <a:gd name="connsiteX6" fmla="*/ 117967 w 232321"/>
                <a:gd name="connsiteY6" fmla="*/ 42016 h 232321"/>
                <a:gd name="connsiteX7" fmla="*/ 193025 w 232321"/>
                <a:gd name="connsiteY7" fmla="*/ 117073 h 232321"/>
                <a:gd name="connsiteX8" fmla="*/ 117967 w 232321"/>
                <a:gd name="connsiteY8" fmla="*/ 192131 h 232321"/>
                <a:gd name="connsiteX9" fmla="*/ 42909 w 232321"/>
                <a:gd name="connsiteY9" fmla="*/ 117073 h 232321"/>
                <a:gd name="connsiteX10" fmla="*/ 117967 w 232321"/>
                <a:gd name="connsiteY10" fmla="*/ 42016 h 23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321" h="232321">
                  <a:moveTo>
                    <a:pt x="117967" y="228767"/>
                  </a:moveTo>
                  <a:cubicBezTo>
                    <a:pt x="179622" y="228767"/>
                    <a:pt x="228766" y="178728"/>
                    <a:pt x="228766" y="117073"/>
                  </a:cubicBezTo>
                  <a:cubicBezTo>
                    <a:pt x="228766" y="55419"/>
                    <a:pt x="178728" y="6274"/>
                    <a:pt x="117073" y="6274"/>
                  </a:cubicBezTo>
                  <a:cubicBezTo>
                    <a:pt x="55419" y="6274"/>
                    <a:pt x="6274" y="56312"/>
                    <a:pt x="6274" y="117073"/>
                  </a:cubicBezTo>
                  <a:cubicBezTo>
                    <a:pt x="6274" y="178728"/>
                    <a:pt x="56312" y="228767"/>
                    <a:pt x="117967" y="228767"/>
                  </a:cubicBezTo>
                  <a:cubicBezTo>
                    <a:pt x="117967" y="228767"/>
                    <a:pt x="117967" y="228767"/>
                    <a:pt x="117967" y="228767"/>
                  </a:cubicBezTo>
                  <a:close/>
                  <a:moveTo>
                    <a:pt x="117967" y="42016"/>
                  </a:moveTo>
                  <a:cubicBezTo>
                    <a:pt x="159963" y="42016"/>
                    <a:pt x="193025" y="75970"/>
                    <a:pt x="193025" y="117073"/>
                  </a:cubicBezTo>
                  <a:cubicBezTo>
                    <a:pt x="193025" y="158177"/>
                    <a:pt x="159070" y="192131"/>
                    <a:pt x="117967" y="192131"/>
                  </a:cubicBezTo>
                  <a:cubicBezTo>
                    <a:pt x="75970" y="192131"/>
                    <a:pt x="42909" y="158177"/>
                    <a:pt x="42909" y="117073"/>
                  </a:cubicBezTo>
                  <a:cubicBezTo>
                    <a:pt x="42909" y="75970"/>
                    <a:pt x="75970" y="42016"/>
                    <a:pt x="117967" y="42016"/>
                  </a:cubicBezTo>
                  <a:close/>
                </a:path>
              </a:pathLst>
            </a:custGeom>
            <a:solidFill>
              <a:schemeClr val="tx2"/>
            </a:solidFill>
            <a:ln w="8917"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E9DC6956-E6D4-49B9-9C1C-D85932492010}"/>
                </a:ext>
              </a:extLst>
            </p:cNvPr>
            <p:cNvSpPr/>
            <p:nvPr/>
          </p:nvSpPr>
          <p:spPr>
            <a:xfrm>
              <a:off x="1302730" y="3607689"/>
              <a:ext cx="312741" cy="178709"/>
            </a:xfrm>
            <a:custGeom>
              <a:avLst/>
              <a:gdLst>
                <a:gd name="connsiteX0" fmla="*/ 159964 w 312740"/>
                <a:gd name="connsiteY0" fmla="*/ 6274 h 178709"/>
                <a:gd name="connsiteX1" fmla="*/ 6274 w 312740"/>
                <a:gd name="connsiteY1" fmla="*/ 159070 h 178709"/>
                <a:gd name="connsiteX2" fmla="*/ 6274 w 312740"/>
                <a:gd name="connsiteY2" fmla="*/ 159070 h 178709"/>
                <a:gd name="connsiteX3" fmla="*/ 24145 w 312740"/>
                <a:gd name="connsiteY3" fmla="*/ 176941 h 178709"/>
                <a:gd name="connsiteX4" fmla="*/ 294889 w 312740"/>
                <a:gd name="connsiteY4" fmla="*/ 176941 h 178709"/>
                <a:gd name="connsiteX5" fmla="*/ 312760 w 312740"/>
                <a:gd name="connsiteY5" fmla="*/ 159070 h 178709"/>
                <a:gd name="connsiteX6" fmla="*/ 159964 w 312740"/>
                <a:gd name="connsiteY6" fmla="*/ 6274 h 178709"/>
                <a:gd name="connsiteX7" fmla="*/ 43803 w 312740"/>
                <a:gd name="connsiteY7" fmla="*/ 142093 h 178709"/>
                <a:gd name="connsiteX8" fmla="*/ 176941 w 312740"/>
                <a:gd name="connsiteY8" fmla="*/ 42909 h 178709"/>
                <a:gd name="connsiteX9" fmla="*/ 276124 w 312740"/>
                <a:gd name="connsiteY9" fmla="*/ 142093 h 178709"/>
                <a:gd name="connsiteX10" fmla="*/ 43803 w 312740"/>
                <a:gd name="connsiteY10" fmla="*/ 142093 h 17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740" h="178709">
                  <a:moveTo>
                    <a:pt x="159964" y="6274"/>
                  </a:moveTo>
                  <a:cubicBezTo>
                    <a:pt x="75077" y="6274"/>
                    <a:pt x="6274" y="75077"/>
                    <a:pt x="6274" y="159070"/>
                  </a:cubicBezTo>
                  <a:cubicBezTo>
                    <a:pt x="6274" y="159070"/>
                    <a:pt x="6274" y="159070"/>
                    <a:pt x="6274" y="159070"/>
                  </a:cubicBezTo>
                  <a:cubicBezTo>
                    <a:pt x="6274" y="168899"/>
                    <a:pt x="14316" y="176941"/>
                    <a:pt x="24145" y="176941"/>
                  </a:cubicBezTo>
                  <a:lnTo>
                    <a:pt x="294889" y="176941"/>
                  </a:lnTo>
                  <a:cubicBezTo>
                    <a:pt x="304718" y="176941"/>
                    <a:pt x="312760" y="168899"/>
                    <a:pt x="312760" y="159070"/>
                  </a:cubicBezTo>
                  <a:cubicBezTo>
                    <a:pt x="312760" y="75077"/>
                    <a:pt x="243957" y="7167"/>
                    <a:pt x="159964" y="6274"/>
                  </a:cubicBezTo>
                  <a:close/>
                  <a:moveTo>
                    <a:pt x="43803" y="142093"/>
                  </a:moveTo>
                  <a:cubicBezTo>
                    <a:pt x="53632" y="77757"/>
                    <a:pt x="112606" y="33974"/>
                    <a:pt x="176941" y="42909"/>
                  </a:cubicBezTo>
                  <a:cubicBezTo>
                    <a:pt x="227873" y="50058"/>
                    <a:pt x="268082" y="90267"/>
                    <a:pt x="276124" y="142093"/>
                  </a:cubicBezTo>
                  <a:lnTo>
                    <a:pt x="43803" y="142093"/>
                  </a:lnTo>
                  <a:close/>
                </a:path>
              </a:pathLst>
            </a:custGeom>
            <a:solidFill>
              <a:schemeClr val="tx2"/>
            </a:solidFill>
            <a:ln w="8917"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732C3FAB-9E85-49FE-90E3-6AFA75478AC3}"/>
                </a:ext>
              </a:extLst>
            </p:cNvPr>
            <p:cNvSpPr/>
            <p:nvPr/>
          </p:nvSpPr>
          <p:spPr>
            <a:xfrm>
              <a:off x="1477865" y="3131430"/>
              <a:ext cx="71484" cy="71484"/>
            </a:xfrm>
            <a:custGeom>
              <a:avLst/>
              <a:gdLst>
                <a:gd name="connsiteX0" fmla="*/ 65248 w 71483"/>
                <a:gd name="connsiteY0" fmla="*/ 35761 h 71483"/>
                <a:gd name="connsiteX1" fmla="*/ 35761 w 71483"/>
                <a:gd name="connsiteY1" fmla="*/ 65248 h 71483"/>
                <a:gd name="connsiteX2" fmla="*/ 6274 w 71483"/>
                <a:gd name="connsiteY2" fmla="*/ 35761 h 71483"/>
                <a:gd name="connsiteX3" fmla="*/ 35761 w 71483"/>
                <a:gd name="connsiteY3" fmla="*/ 6274 h 71483"/>
                <a:gd name="connsiteX4" fmla="*/ 65248 w 71483"/>
                <a:gd name="connsiteY4" fmla="*/ 35761 h 7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3" h="71483">
                  <a:moveTo>
                    <a:pt x="65248" y="35761"/>
                  </a:moveTo>
                  <a:cubicBezTo>
                    <a:pt x="65248" y="52046"/>
                    <a:pt x="52046" y="65248"/>
                    <a:pt x="35761" y="65248"/>
                  </a:cubicBezTo>
                  <a:cubicBezTo>
                    <a:pt x="19476" y="65248"/>
                    <a:pt x="6274" y="52046"/>
                    <a:pt x="6274" y="35761"/>
                  </a:cubicBezTo>
                  <a:cubicBezTo>
                    <a:pt x="6274" y="19476"/>
                    <a:pt x="19476" y="6274"/>
                    <a:pt x="35761" y="6274"/>
                  </a:cubicBezTo>
                  <a:cubicBezTo>
                    <a:pt x="52046" y="6274"/>
                    <a:pt x="65248" y="19476"/>
                    <a:pt x="65248" y="35761"/>
                  </a:cubicBezTo>
                  <a:close/>
                </a:path>
              </a:pathLst>
            </a:custGeom>
            <a:solidFill>
              <a:schemeClr val="accent1"/>
            </a:solidFill>
            <a:ln w="8917"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8C67DEAF-1F30-47FC-A838-FB32ACE339BE}"/>
                </a:ext>
              </a:extLst>
            </p:cNvPr>
            <p:cNvSpPr/>
            <p:nvPr/>
          </p:nvSpPr>
          <p:spPr>
            <a:xfrm>
              <a:off x="1234821" y="3007227"/>
              <a:ext cx="393160" cy="402095"/>
            </a:xfrm>
            <a:custGeom>
              <a:avLst/>
              <a:gdLst>
                <a:gd name="connsiteX0" fmla="*/ 388711 w 393159"/>
                <a:gd name="connsiteY0" fmla="*/ 302931 h 402095"/>
                <a:gd name="connsiteX1" fmla="*/ 388711 w 393159"/>
                <a:gd name="connsiteY1" fmla="*/ 24145 h 402095"/>
                <a:gd name="connsiteX2" fmla="*/ 370840 w 393159"/>
                <a:gd name="connsiteY2" fmla="*/ 6274 h 402095"/>
                <a:gd name="connsiteX3" fmla="*/ 24145 w 393159"/>
                <a:gd name="connsiteY3" fmla="*/ 6274 h 402095"/>
                <a:gd name="connsiteX4" fmla="*/ 6274 w 393159"/>
                <a:gd name="connsiteY4" fmla="*/ 24145 h 402095"/>
                <a:gd name="connsiteX5" fmla="*/ 6274 w 393159"/>
                <a:gd name="connsiteY5" fmla="*/ 385137 h 402095"/>
                <a:gd name="connsiteX6" fmla="*/ 24145 w 393159"/>
                <a:gd name="connsiteY6" fmla="*/ 403008 h 402095"/>
                <a:gd name="connsiteX7" fmla="*/ 36654 w 393159"/>
                <a:gd name="connsiteY7" fmla="*/ 397647 h 402095"/>
                <a:gd name="connsiteX8" fmla="*/ 113499 w 393159"/>
                <a:gd name="connsiteY8" fmla="*/ 320802 h 402095"/>
                <a:gd name="connsiteX9" fmla="*/ 370840 w 393159"/>
                <a:gd name="connsiteY9" fmla="*/ 320802 h 402095"/>
                <a:gd name="connsiteX10" fmla="*/ 388711 w 393159"/>
                <a:gd name="connsiteY10" fmla="*/ 302931 h 402095"/>
                <a:gd name="connsiteX11" fmla="*/ 352969 w 393159"/>
                <a:gd name="connsiteY11" fmla="*/ 285060 h 402095"/>
                <a:gd name="connsiteX12" fmla="*/ 106351 w 393159"/>
                <a:gd name="connsiteY12" fmla="*/ 285060 h 402095"/>
                <a:gd name="connsiteX13" fmla="*/ 93841 w 393159"/>
                <a:gd name="connsiteY13" fmla="*/ 290421 h 402095"/>
                <a:gd name="connsiteX14" fmla="*/ 42016 w 393159"/>
                <a:gd name="connsiteY14" fmla="*/ 342247 h 402095"/>
                <a:gd name="connsiteX15" fmla="*/ 42016 w 393159"/>
                <a:gd name="connsiteY15" fmla="*/ 42016 h 402095"/>
                <a:gd name="connsiteX16" fmla="*/ 352969 w 393159"/>
                <a:gd name="connsiteY16" fmla="*/ 42016 h 402095"/>
                <a:gd name="connsiteX17" fmla="*/ 352969 w 393159"/>
                <a:gd name="connsiteY17" fmla="*/ 285060 h 40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3159" h="402095">
                  <a:moveTo>
                    <a:pt x="388711" y="302931"/>
                  </a:moveTo>
                  <a:lnTo>
                    <a:pt x="388711" y="24145"/>
                  </a:lnTo>
                  <a:cubicBezTo>
                    <a:pt x="388711" y="14316"/>
                    <a:pt x="380669" y="6274"/>
                    <a:pt x="370840" y="6274"/>
                  </a:cubicBezTo>
                  <a:lnTo>
                    <a:pt x="24145" y="6274"/>
                  </a:lnTo>
                  <a:cubicBezTo>
                    <a:pt x="14316" y="6274"/>
                    <a:pt x="6274" y="14316"/>
                    <a:pt x="6274" y="24145"/>
                  </a:cubicBezTo>
                  <a:lnTo>
                    <a:pt x="6274" y="385137"/>
                  </a:lnTo>
                  <a:cubicBezTo>
                    <a:pt x="6274" y="394966"/>
                    <a:pt x="14316" y="403008"/>
                    <a:pt x="24145" y="403008"/>
                  </a:cubicBezTo>
                  <a:cubicBezTo>
                    <a:pt x="28612" y="403008"/>
                    <a:pt x="33080" y="401221"/>
                    <a:pt x="36654" y="397647"/>
                  </a:cubicBezTo>
                  <a:lnTo>
                    <a:pt x="113499" y="320802"/>
                  </a:lnTo>
                  <a:lnTo>
                    <a:pt x="370840" y="320802"/>
                  </a:lnTo>
                  <a:cubicBezTo>
                    <a:pt x="380669" y="320802"/>
                    <a:pt x="388711" y="312760"/>
                    <a:pt x="388711" y="302931"/>
                  </a:cubicBezTo>
                  <a:close/>
                  <a:moveTo>
                    <a:pt x="352969" y="285060"/>
                  </a:moveTo>
                  <a:lnTo>
                    <a:pt x="106351" y="285060"/>
                  </a:lnTo>
                  <a:cubicBezTo>
                    <a:pt x="101883" y="285060"/>
                    <a:pt x="97415" y="286847"/>
                    <a:pt x="93841" y="290421"/>
                  </a:cubicBezTo>
                  <a:lnTo>
                    <a:pt x="42016" y="342247"/>
                  </a:lnTo>
                  <a:lnTo>
                    <a:pt x="42016" y="42016"/>
                  </a:lnTo>
                  <a:lnTo>
                    <a:pt x="352969" y="42016"/>
                  </a:lnTo>
                  <a:lnTo>
                    <a:pt x="352969" y="285060"/>
                  </a:lnTo>
                  <a:close/>
                </a:path>
              </a:pathLst>
            </a:custGeom>
            <a:solidFill>
              <a:schemeClr val="tx2"/>
            </a:solidFill>
            <a:ln w="8917"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32FD3E8-FBB5-496C-A1F9-6CA9F5F858B3}"/>
                </a:ext>
              </a:extLst>
            </p:cNvPr>
            <p:cNvSpPr/>
            <p:nvPr/>
          </p:nvSpPr>
          <p:spPr>
            <a:xfrm>
              <a:off x="1317921" y="3134111"/>
              <a:ext cx="71484" cy="71484"/>
            </a:xfrm>
            <a:custGeom>
              <a:avLst/>
              <a:gdLst>
                <a:gd name="connsiteX0" fmla="*/ 65248 w 71483"/>
                <a:gd name="connsiteY0" fmla="*/ 35761 h 71483"/>
                <a:gd name="connsiteX1" fmla="*/ 35761 w 71483"/>
                <a:gd name="connsiteY1" fmla="*/ 65248 h 71483"/>
                <a:gd name="connsiteX2" fmla="*/ 6274 w 71483"/>
                <a:gd name="connsiteY2" fmla="*/ 35761 h 71483"/>
                <a:gd name="connsiteX3" fmla="*/ 35761 w 71483"/>
                <a:gd name="connsiteY3" fmla="*/ 6274 h 71483"/>
                <a:gd name="connsiteX4" fmla="*/ 65248 w 71483"/>
                <a:gd name="connsiteY4" fmla="*/ 35761 h 7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3" h="71483">
                  <a:moveTo>
                    <a:pt x="65248" y="35761"/>
                  </a:moveTo>
                  <a:cubicBezTo>
                    <a:pt x="65248" y="52046"/>
                    <a:pt x="52046" y="65248"/>
                    <a:pt x="35761" y="65248"/>
                  </a:cubicBezTo>
                  <a:cubicBezTo>
                    <a:pt x="19476" y="65248"/>
                    <a:pt x="6274" y="52046"/>
                    <a:pt x="6274" y="35761"/>
                  </a:cubicBezTo>
                  <a:cubicBezTo>
                    <a:pt x="6274" y="19476"/>
                    <a:pt x="19476" y="6274"/>
                    <a:pt x="35761" y="6274"/>
                  </a:cubicBezTo>
                  <a:cubicBezTo>
                    <a:pt x="52046" y="6274"/>
                    <a:pt x="65248" y="19476"/>
                    <a:pt x="65248" y="35761"/>
                  </a:cubicBezTo>
                  <a:close/>
                </a:path>
              </a:pathLst>
            </a:custGeom>
            <a:solidFill>
              <a:schemeClr val="accent1"/>
            </a:solidFill>
            <a:ln w="8917"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A459388B-153D-4A46-B536-5268B72CA1F6}"/>
                </a:ext>
              </a:extLst>
            </p:cNvPr>
            <p:cNvSpPr/>
            <p:nvPr/>
          </p:nvSpPr>
          <p:spPr>
            <a:xfrm>
              <a:off x="1400127" y="3134111"/>
              <a:ext cx="71484" cy="71484"/>
            </a:xfrm>
            <a:custGeom>
              <a:avLst/>
              <a:gdLst>
                <a:gd name="connsiteX0" fmla="*/ 65248 w 71483"/>
                <a:gd name="connsiteY0" fmla="*/ 35761 h 71483"/>
                <a:gd name="connsiteX1" fmla="*/ 35761 w 71483"/>
                <a:gd name="connsiteY1" fmla="*/ 65248 h 71483"/>
                <a:gd name="connsiteX2" fmla="*/ 6274 w 71483"/>
                <a:gd name="connsiteY2" fmla="*/ 35761 h 71483"/>
                <a:gd name="connsiteX3" fmla="*/ 35761 w 71483"/>
                <a:gd name="connsiteY3" fmla="*/ 6274 h 71483"/>
                <a:gd name="connsiteX4" fmla="*/ 65248 w 71483"/>
                <a:gd name="connsiteY4" fmla="*/ 35761 h 7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3" h="71483">
                  <a:moveTo>
                    <a:pt x="65248" y="35761"/>
                  </a:moveTo>
                  <a:cubicBezTo>
                    <a:pt x="65248" y="52046"/>
                    <a:pt x="52046" y="65248"/>
                    <a:pt x="35761" y="65248"/>
                  </a:cubicBezTo>
                  <a:cubicBezTo>
                    <a:pt x="19476" y="65248"/>
                    <a:pt x="6274" y="52046"/>
                    <a:pt x="6274" y="35761"/>
                  </a:cubicBezTo>
                  <a:cubicBezTo>
                    <a:pt x="6274" y="19476"/>
                    <a:pt x="19476" y="6274"/>
                    <a:pt x="35761" y="6274"/>
                  </a:cubicBezTo>
                  <a:cubicBezTo>
                    <a:pt x="52046" y="6274"/>
                    <a:pt x="65248" y="19476"/>
                    <a:pt x="65248" y="35761"/>
                  </a:cubicBezTo>
                  <a:close/>
                </a:path>
              </a:pathLst>
            </a:custGeom>
            <a:solidFill>
              <a:schemeClr val="accent1"/>
            </a:solidFill>
            <a:ln w="8917" cap="flat">
              <a:noFill/>
              <a:prstDash val="solid"/>
              <a:miter/>
            </a:ln>
          </p:spPr>
          <p:txBody>
            <a:bodyPr rtlCol="0" anchor="ctr"/>
            <a:lstStyle/>
            <a:p>
              <a:endParaRPr lang="en-GB"/>
            </a:p>
          </p:txBody>
        </p:sp>
      </p:grpSp>
      <p:sp>
        <p:nvSpPr>
          <p:cNvPr id="47" name="Graphic 45">
            <a:extLst>
              <a:ext uri="{FF2B5EF4-FFF2-40B4-BE49-F238E27FC236}">
                <a16:creationId xmlns:a16="http://schemas.microsoft.com/office/drawing/2014/main" id="{BD900EB9-F85E-450B-BED3-E281F307DE94}"/>
              </a:ext>
            </a:extLst>
          </p:cNvPr>
          <p:cNvSpPr/>
          <p:nvPr/>
        </p:nvSpPr>
        <p:spPr>
          <a:xfrm>
            <a:off x="605908" y="5443756"/>
            <a:ext cx="1149600" cy="975239"/>
          </a:xfrm>
          <a:custGeom>
            <a:avLst/>
            <a:gdLst>
              <a:gd name="connsiteX0" fmla="*/ 822491 w 858706"/>
              <a:gd name="connsiteY0" fmla="*/ 594095 h 858706"/>
              <a:gd name="connsiteX1" fmla="*/ 780971 w 858706"/>
              <a:gd name="connsiteY1" fmla="*/ 566730 h 858706"/>
              <a:gd name="connsiteX2" fmla="*/ 767760 w 858706"/>
              <a:gd name="connsiteY2" fmla="*/ 568617 h 858706"/>
              <a:gd name="connsiteX3" fmla="*/ 695100 w 858706"/>
              <a:gd name="connsiteY3" fmla="*/ 382721 h 858706"/>
              <a:gd name="connsiteX4" fmla="*/ 689439 w 858706"/>
              <a:gd name="connsiteY4" fmla="*/ 376116 h 858706"/>
              <a:gd name="connsiteX5" fmla="*/ 614891 w 858706"/>
              <a:gd name="connsiteY5" fmla="*/ 354412 h 858706"/>
              <a:gd name="connsiteX6" fmla="*/ 629046 w 858706"/>
              <a:gd name="connsiteY6" fmla="*/ 60942 h 858706"/>
              <a:gd name="connsiteX7" fmla="*/ 345012 w 858706"/>
              <a:gd name="connsiteY7" fmla="*/ 69435 h 858706"/>
              <a:gd name="connsiteX8" fmla="*/ 60979 w 858706"/>
              <a:gd name="connsiteY8" fmla="*/ 60942 h 858706"/>
              <a:gd name="connsiteX9" fmla="*/ 8135 w 858706"/>
              <a:gd name="connsiteY9" fmla="*/ 205318 h 858706"/>
              <a:gd name="connsiteX10" fmla="*/ 249705 w 858706"/>
              <a:gd name="connsiteY10" fmla="*/ 526153 h 858706"/>
              <a:gd name="connsiteX11" fmla="*/ 248762 w 858706"/>
              <a:gd name="connsiteY11" fmla="*/ 537477 h 858706"/>
              <a:gd name="connsiteX12" fmla="*/ 315760 w 858706"/>
              <a:gd name="connsiteY12" fmla="*/ 603531 h 858706"/>
              <a:gd name="connsiteX13" fmla="*/ 440319 w 858706"/>
              <a:gd name="connsiteY13" fmla="*/ 632784 h 858706"/>
              <a:gd name="connsiteX14" fmla="*/ 458248 w 858706"/>
              <a:gd name="connsiteY14" fmla="*/ 662980 h 858706"/>
              <a:gd name="connsiteX15" fmla="*/ 459192 w 858706"/>
              <a:gd name="connsiteY15" fmla="*/ 666755 h 858706"/>
              <a:gd name="connsiteX16" fmla="*/ 469572 w 858706"/>
              <a:gd name="connsiteY16" fmla="*/ 696007 h 858706"/>
              <a:gd name="connsiteX17" fmla="*/ 451643 w 858706"/>
              <a:gd name="connsiteY17" fmla="*/ 703556 h 858706"/>
              <a:gd name="connsiteX18" fmla="*/ 428052 w 858706"/>
              <a:gd name="connsiteY18" fmla="*/ 763005 h 858706"/>
              <a:gd name="connsiteX19" fmla="*/ 456361 w 858706"/>
              <a:gd name="connsiteY19" fmla="*/ 830003 h 858706"/>
              <a:gd name="connsiteX20" fmla="*/ 497881 w 858706"/>
              <a:gd name="connsiteY20" fmla="*/ 857369 h 858706"/>
              <a:gd name="connsiteX21" fmla="*/ 515810 w 858706"/>
              <a:gd name="connsiteY21" fmla="*/ 853594 h 858706"/>
              <a:gd name="connsiteX22" fmla="*/ 826265 w 858706"/>
              <a:gd name="connsiteY22" fmla="*/ 721485 h 858706"/>
              <a:gd name="connsiteX23" fmla="*/ 850800 w 858706"/>
              <a:gd name="connsiteY23" fmla="*/ 696951 h 858706"/>
              <a:gd name="connsiteX24" fmla="*/ 850800 w 858706"/>
              <a:gd name="connsiteY24" fmla="*/ 662037 h 858706"/>
              <a:gd name="connsiteX25" fmla="*/ 822491 w 858706"/>
              <a:gd name="connsiteY25" fmla="*/ 594095 h 858706"/>
              <a:gd name="connsiteX26" fmla="*/ 45881 w 858706"/>
              <a:gd name="connsiteY26" fmla="*/ 201543 h 858706"/>
              <a:gd name="connsiteX27" fmla="*/ 86457 w 858706"/>
              <a:gd name="connsiteY27" fmla="*/ 87364 h 858706"/>
              <a:gd name="connsiteX28" fmla="*/ 331801 w 858706"/>
              <a:gd name="connsiteY28" fmla="*/ 108124 h 858706"/>
              <a:gd name="connsiteX29" fmla="*/ 354449 w 858706"/>
              <a:gd name="connsiteY29" fmla="*/ 108124 h 858706"/>
              <a:gd name="connsiteX30" fmla="*/ 599793 w 858706"/>
              <a:gd name="connsiteY30" fmla="*/ 87364 h 858706"/>
              <a:gd name="connsiteX31" fmla="*/ 562048 w 858706"/>
              <a:gd name="connsiteY31" fmla="*/ 360074 h 858706"/>
              <a:gd name="connsiteX32" fmla="*/ 504486 w 858706"/>
              <a:gd name="connsiteY32" fmla="*/ 380834 h 858706"/>
              <a:gd name="connsiteX33" fmla="*/ 466741 w 858706"/>
              <a:gd name="connsiteY33" fmla="*/ 291189 h 858706"/>
              <a:gd name="connsiteX34" fmla="*/ 397856 w 858706"/>
              <a:gd name="connsiteY34" fmla="*/ 245894 h 858706"/>
              <a:gd name="connsiteX35" fmla="*/ 370490 w 858706"/>
              <a:gd name="connsiteY35" fmla="*/ 251556 h 858706"/>
              <a:gd name="connsiteX36" fmla="*/ 328971 w 858706"/>
              <a:gd name="connsiteY36" fmla="*/ 292132 h 858706"/>
              <a:gd name="connsiteX37" fmla="*/ 328971 w 858706"/>
              <a:gd name="connsiteY37" fmla="*/ 349694 h 858706"/>
              <a:gd name="connsiteX38" fmla="*/ 379927 w 858706"/>
              <a:gd name="connsiteY38" fmla="*/ 468592 h 858706"/>
              <a:gd name="connsiteX39" fmla="*/ 317647 w 858706"/>
              <a:gd name="connsiteY39" fmla="*/ 467648 h 858706"/>
              <a:gd name="connsiteX40" fmla="*/ 268578 w 858706"/>
              <a:gd name="connsiteY40" fmla="*/ 488408 h 858706"/>
              <a:gd name="connsiteX41" fmla="*/ 265747 w 858706"/>
              <a:gd name="connsiteY41" fmla="*/ 491239 h 858706"/>
              <a:gd name="connsiteX42" fmla="*/ 45881 w 858706"/>
              <a:gd name="connsiteY42" fmla="*/ 201543 h 858706"/>
              <a:gd name="connsiteX43" fmla="*/ 457305 w 858706"/>
              <a:gd name="connsiteY43" fmla="*/ 598813 h 858706"/>
              <a:gd name="connsiteX44" fmla="*/ 316703 w 858706"/>
              <a:gd name="connsiteY44" fmla="*/ 565786 h 858706"/>
              <a:gd name="connsiteX45" fmla="*/ 286507 w 858706"/>
              <a:gd name="connsiteY45" fmla="*/ 536533 h 858706"/>
              <a:gd name="connsiteX46" fmla="*/ 295000 w 858706"/>
              <a:gd name="connsiteY46" fmla="*/ 514830 h 858706"/>
              <a:gd name="connsiteX47" fmla="*/ 316703 w 858706"/>
              <a:gd name="connsiteY47" fmla="*/ 505393 h 858706"/>
              <a:gd name="connsiteX48" fmla="*/ 396912 w 858706"/>
              <a:gd name="connsiteY48" fmla="*/ 506337 h 858706"/>
              <a:gd name="connsiteX49" fmla="*/ 418616 w 858706"/>
              <a:gd name="connsiteY49" fmla="*/ 495013 h 858706"/>
              <a:gd name="connsiteX50" fmla="*/ 420503 w 858706"/>
              <a:gd name="connsiteY50" fmla="*/ 470479 h 858706"/>
              <a:gd name="connsiteX51" fmla="*/ 362941 w 858706"/>
              <a:gd name="connsiteY51" fmla="*/ 333652 h 858706"/>
              <a:gd name="connsiteX52" fmla="*/ 362941 w 858706"/>
              <a:gd name="connsiteY52" fmla="*/ 305343 h 858706"/>
              <a:gd name="connsiteX53" fmla="*/ 382758 w 858706"/>
              <a:gd name="connsiteY53" fmla="*/ 285527 h 858706"/>
              <a:gd name="connsiteX54" fmla="*/ 395969 w 858706"/>
              <a:gd name="connsiteY54" fmla="*/ 282696 h 858706"/>
              <a:gd name="connsiteX55" fmla="*/ 429939 w 858706"/>
              <a:gd name="connsiteY55" fmla="*/ 305343 h 858706"/>
              <a:gd name="connsiteX56" fmla="*/ 476177 w 858706"/>
              <a:gd name="connsiteY56" fmla="*/ 413861 h 858706"/>
              <a:gd name="connsiteX57" fmla="*/ 487501 w 858706"/>
              <a:gd name="connsiteY57" fmla="*/ 424241 h 858706"/>
              <a:gd name="connsiteX58" fmla="*/ 503543 w 858706"/>
              <a:gd name="connsiteY58" fmla="*/ 422354 h 858706"/>
              <a:gd name="connsiteX59" fmla="*/ 606399 w 858706"/>
              <a:gd name="connsiteY59" fmla="*/ 392157 h 858706"/>
              <a:gd name="connsiteX60" fmla="*/ 663017 w 858706"/>
              <a:gd name="connsiteY60" fmla="*/ 406312 h 858706"/>
              <a:gd name="connsiteX61" fmla="*/ 730015 w 858706"/>
              <a:gd name="connsiteY61" fmla="*/ 583715 h 858706"/>
              <a:gd name="connsiteX62" fmla="*/ 503543 w 858706"/>
              <a:gd name="connsiteY62" fmla="*/ 679966 h 858706"/>
              <a:gd name="connsiteX63" fmla="*/ 494106 w 858706"/>
              <a:gd name="connsiteY63" fmla="*/ 654487 h 858706"/>
              <a:gd name="connsiteX64" fmla="*/ 457305 w 858706"/>
              <a:gd name="connsiteY64" fmla="*/ 598813 h 858706"/>
              <a:gd name="connsiteX65" fmla="*/ 812111 w 858706"/>
              <a:gd name="connsiteY65" fmla="*/ 685627 h 858706"/>
              <a:gd name="connsiteX66" fmla="*/ 501655 w 858706"/>
              <a:gd name="connsiteY66" fmla="*/ 817736 h 858706"/>
              <a:gd name="connsiteX67" fmla="*/ 491275 w 858706"/>
              <a:gd name="connsiteY67" fmla="*/ 813961 h 858706"/>
              <a:gd name="connsiteX68" fmla="*/ 462966 w 858706"/>
              <a:gd name="connsiteY68" fmla="*/ 746964 h 858706"/>
              <a:gd name="connsiteX69" fmla="*/ 466741 w 858706"/>
              <a:gd name="connsiteY69" fmla="*/ 736584 h 858706"/>
              <a:gd name="connsiteX70" fmla="*/ 777196 w 858706"/>
              <a:gd name="connsiteY70" fmla="*/ 604475 h 858706"/>
              <a:gd name="connsiteX71" fmla="*/ 780027 w 858706"/>
              <a:gd name="connsiteY71" fmla="*/ 603531 h 858706"/>
              <a:gd name="connsiteX72" fmla="*/ 786633 w 858706"/>
              <a:gd name="connsiteY72" fmla="*/ 608249 h 858706"/>
              <a:gd name="connsiteX73" fmla="*/ 814942 w 858706"/>
              <a:gd name="connsiteY73" fmla="*/ 675247 h 858706"/>
              <a:gd name="connsiteX74" fmla="*/ 812111 w 858706"/>
              <a:gd name="connsiteY74" fmla="*/ 685627 h 85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58706" h="858706">
                <a:moveTo>
                  <a:pt x="822491" y="594095"/>
                </a:moveTo>
                <a:cubicBezTo>
                  <a:pt x="814942" y="577110"/>
                  <a:pt x="798900" y="566730"/>
                  <a:pt x="780971" y="566730"/>
                </a:cubicBezTo>
                <a:cubicBezTo>
                  <a:pt x="776253" y="566730"/>
                  <a:pt x="772478" y="567673"/>
                  <a:pt x="767760" y="568617"/>
                </a:cubicBezTo>
                <a:cubicBezTo>
                  <a:pt x="753606" y="478972"/>
                  <a:pt x="696988" y="386496"/>
                  <a:pt x="695100" y="382721"/>
                </a:cubicBezTo>
                <a:cubicBezTo>
                  <a:pt x="693213" y="379890"/>
                  <a:pt x="691326" y="378003"/>
                  <a:pt x="689439" y="376116"/>
                </a:cubicBezTo>
                <a:cubicBezTo>
                  <a:pt x="667735" y="361961"/>
                  <a:pt x="642257" y="355356"/>
                  <a:pt x="614891" y="354412"/>
                </a:cubicBezTo>
                <a:cubicBezTo>
                  <a:pt x="696044" y="241176"/>
                  <a:pt x="701706" y="138320"/>
                  <a:pt x="629046" y="60942"/>
                </a:cubicBezTo>
                <a:cubicBezTo>
                  <a:pt x="558273" y="-13605"/>
                  <a:pt x="457305" y="-10774"/>
                  <a:pt x="345012" y="69435"/>
                </a:cubicBezTo>
                <a:cubicBezTo>
                  <a:pt x="232720" y="-10774"/>
                  <a:pt x="131751" y="-13605"/>
                  <a:pt x="60979" y="60942"/>
                </a:cubicBezTo>
                <a:cubicBezTo>
                  <a:pt x="19459" y="102462"/>
                  <a:pt x="2473" y="150587"/>
                  <a:pt x="8135" y="205318"/>
                </a:cubicBezTo>
                <a:cubicBezTo>
                  <a:pt x="20402" y="322328"/>
                  <a:pt x="138357" y="446888"/>
                  <a:pt x="249705" y="526153"/>
                </a:cubicBezTo>
                <a:cubicBezTo>
                  <a:pt x="249705" y="529928"/>
                  <a:pt x="248762" y="533702"/>
                  <a:pt x="248762" y="537477"/>
                </a:cubicBezTo>
                <a:cubicBezTo>
                  <a:pt x="249705" y="573335"/>
                  <a:pt x="279902" y="602588"/>
                  <a:pt x="315760" y="603531"/>
                </a:cubicBezTo>
                <a:cubicBezTo>
                  <a:pt x="347843" y="603531"/>
                  <a:pt x="430883" y="628066"/>
                  <a:pt x="440319" y="632784"/>
                </a:cubicBezTo>
                <a:cubicBezTo>
                  <a:pt x="451643" y="638446"/>
                  <a:pt x="457305" y="656375"/>
                  <a:pt x="458248" y="662980"/>
                </a:cubicBezTo>
                <a:cubicBezTo>
                  <a:pt x="458248" y="663924"/>
                  <a:pt x="459192" y="664867"/>
                  <a:pt x="459192" y="666755"/>
                </a:cubicBezTo>
                <a:lnTo>
                  <a:pt x="469572" y="696007"/>
                </a:lnTo>
                <a:lnTo>
                  <a:pt x="451643" y="703556"/>
                </a:lnTo>
                <a:cubicBezTo>
                  <a:pt x="428996" y="712993"/>
                  <a:pt x="417672" y="740358"/>
                  <a:pt x="428052" y="763005"/>
                </a:cubicBezTo>
                <a:lnTo>
                  <a:pt x="456361" y="830003"/>
                </a:lnTo>
                <a:cubicBezTo>
                  <a:pt x="463910" y="846989"/>
                  <a:pt x="479952" y="857369"/>
                  <a:pt x="497881" y="857369"/>
                </a:cubicBezTo>
                <a:cubicBezTo>
                  <a:pt x="503543" y="857369"/>
                  <a:pt x="510148" y="856425"/>
                  <a:pt x="515810" y="853594"/>
                </a:cubicBezTo>
                <a:lnTo>
                  <a:pt x="826265" y="721485"/>
                </a:lnTo>
                <a:cubicBezTo>
                  <a:pt x="837589" y="716767"/>
                  <a:pt x="846082" y="708275"/>
                  <a:pt x="850800" y="696951"/>
                </a:cubicBezTo>
                <a:cubicBezTo>
                  <a:pt x="855518" y="685627"/>
                  <a:pt x="855518" y="673360"/>
                  <a:pt x="850800" y="662037"/>
                </a:cubicBezTo>
                <a:lnTo>
                  <a:pt x="822491" y="594095"/>
                </a:lnTo>
                <a:close/>
                <a:moveTo>
                  <a:pt x="45881" y="201543"/>
                </a:moveTo>
                <a:cubicBezTo>
                  <a:pt x="41162" y="158136"/>
                  <a:pt x="54373" y="120391"/>
                  <a:pt x="86457" y="87364"/>
                </a:cubicBezTo>
                <a:cubicBezTo>
                  <a:pt x="161947" y="8099"/>
                  <a:pt x="261973" y="55280"/>
                  <a:pt x="331801" y="108124"/>
                </a:cubicBezTo>
                <a:cubicBezTo>
                  <a:pt x="338407" y="112842"/>
                  <a:pt x="347843" y="112842"/>
                  <a:pt x="354449" y="108124"/>
                </a:cubicBezTo>
                <a:cubicBezTo>
                  <a:pt x="425221" y="55280"/>
                  <a:pt x="525246" y="8099"/>
                  <a:pt x="599793" y="87364"/>
                </a:cubicBezTo>
                <a:cubicBezTo>
                  <a:pt x="681889" y="174178"/>
                  <a:pt x="625271" y="282696"/>
                  <a:pt x="562048" y="360074"/>
                </a:cubicBezTo>
                <a:cubicBezTo>
                  <a:pt x="538457" y="365736"/>
                  <a:pt x="517697" y="374228"/>
                  <a:pt x="504486" y="380834"/>
                </a:cubicBezTo>
                <a:lnTo>
                  <a:pt x="466741" y="291189"/>
                </a:lnTo>
                <a:cubicBezTo>
                  <a:pt x="455417" y="263823"/>
                  <a:pt x="428052" y="245894"/>
                  <a:pt x="397856" y="245894"/>
                </a:cubicBezTo>
                <a:cubicBezTo>
                  <a:pt x="388419" y="245894"/>
                  <a:pt x="378983" y="247781"/>
                  <a:pt x="370490" y="251556"/>
                </a:cubicBezTo>
                <a:cubicBezTo>
                  <a:pt x="351618" y="259105"/>
                  <a:pt x="337463" y="273260"/>
                  <a:pt x="328971" y="292132"/>
                </a:cubicBezTo>
                <a:cubicBezTo>
                  <a:pt x="321421" y="311005"/>
                  <a:pt x="321421" y="330821"/>
                  <a:pt x="328971" y="349694"/>
                </a:cubicBezTo>
                <a:lnTo>
                  <a:pt x="379927" y="468592"/>
                </a:lnTo>
                <a:lnTo>
                  <a:pt x="317647" y="467648"/>
                </a:lnTo>
                <a:cubicBezTo>
                  <a:pt x="298774" y="467648"/>
                  <a:pt x="281789" y="475197"/>
                  <a:pt x="268578" y="488408"/>
                </a:cubicBezTo>
                <a:cubicBezTo>
                  <a:pt x="267634" y="489352"/>
                  <a:pt x="266691" y="490295"/>
                  <a:pt x="265747" y="491239"/>
                </a:cubicBezTo>
                <a:cubicBezTo>
                  <a:pt x="166666" y="418579"/>
                  <a:pt x="56260" y="304399"/>
                  <a:pt x="45881" y="201543"/>
                </a:cubicBezTo>
                <a:close/>
                <a:moveTo>
                  <a:pt x="457305" y="598813"/>
                </a:moveTo>
                <a:cubicBezTo>
                  <a:pt x="442207" y="591264"/>
                  <a:pt x="355392" y="566730"/>
                  <a:pt x="316703" y="565786"/>
                </a:cubicBezTo>
                <a:cubicBezTo>
                  <a:pt x="300662" y="565786"/>
                  <a:pt x="287451" y="552575"/>
                  <a:pt x="286507" y="536533"/>
                </a:cubicBezTo>
                <a:cubicBezTo>
                  <a:pt x="286507" y="528041"/>
                  <a:pt x="289338" y="520491"/>
                  <a:pt x="295000" y="514830"/>
                </a:cubicBezTo>
                <a:cubicBezTo>
                  <a:pt x="300662" y="509168"/>
                  <a:pt x="308211" y="505393"/>
                  <a:pt x="316703" y="505393"/>
                </a:cubicBezTo>
                <a:lnTo>
                  <a:pt x="396912" y="506337"/>
                </a:lnTo>
                <a:cubicBezTo>
                  <a:pt x="405405" y="506337"/>
                  <a:pt x="413898" y="501619"/>
                  <a:pt x="418616" y="495013"/>
                </a:cubicBezTo>
                <a:cubicBezTo>
                  <a:pt x="423334" y="487464"/>
                  <a:pt x="424278" y="478972"/>
                  <a:pt x="420503" y="470479"/>
                </a:cubicBezTo>
                <a:lnTo>
                  <a:pt x="362941" y="333652"/>
                </a:lnTo>
                <a:cubicBezTo>
                  <a:pt x="359167" y="324216"/>
                  <a:pt x="359167" y="314779"/>
                  <a:pt x="362941" y="305343"/>
                </a:cubicBezTo>
                <a:cubicBezTo>
                  <a:pt x="366716" y="295907"/>
                  <a:pt x="374265" y="289301"/>
                  <a:pt x="382758" y="285527"/>
                </a:cubicBezTo>
                <a:cubicBezTo>
                  <a:pt x="387476" y="283640"/>
                  <a:pt x="391250" y="282696"/>
                  <a:pt x="395969" y="282696"/>
                </a:cubicBezTo>
                <a:cubicBezTo>
                  <a:pt x="411067" y="282696"/>
                  <a:pt x="424278" y="291189"/>
                  <a:pt x="429939" y="305343"/>
                </a:cubicBezTo>
                <a:lnTo>
                  <a:pt x="476177" y="413861"/>
                </a:lnTo>
                <a:cubicBezTo>
                  <a:pt x="478065" y="418579"/>
                  <a:pt x="482783" y="422354"/>
                  <a:pt x="487501" y="424241"/>
                </a:cubicBezTo>
                <a:cubicBezTo>
                  <a:pt x="493163" y="426128"/>
                  <a:pt x="498825" y="425185"/>
                  <a:pt x="503543" y="422354"/>
                </a:cubicBezTo>
                <a:cubicBezTo>
                  <a:pt x="504486" y="422354"/>
                  <a:pt x="553555" y="392157"/>
                  <a:pt x="606399" y="392157"/>
                </a:cubicBezTo>
                <a:cubicBezTo>
                  <a:pt x="627159" y="392157"/>
                  <a:pt x="646975" y="396876"/>
                  <a:pt x="663017" y="406312"/>
                </a:cubicBezTo>
                <a:cubicBezTo>
                  <a:pt x="674340" y="425185"/>
                  <a:pt x="720578" y="509168"/>
                  <a:pt x="730015" y="583715"/>
                </a:cubicBezTo>
                <a:lnTo>
                  <a:pt x="503543" y="679966"/>
                </a:lnTo>
                <a:lnTo>
                  <a:pt x="494106" y="654487"/>
                </a:lnTo>
                <a:cubicBezTo>
                  <a:pt x="494106" y="645051"/>
                  <a:pt x="485614" y="612024"/>
                  <a:pt x="457305" y="598813"/>
                </a:cubicBezTo>
                <a:close/>
                <a:moveTo>
                  <a:pt x="812111" y="685627"/>
                </a:moveTo>
                <a:lnTo>
                  <a:pt x="501655" y="817736"/>
                </a:lnTo>
                <a:cubicBezTo>
                  <a:pt x="497881" y="819623"/>
                  <a:pt x="493163" y="817736"/>
                  <a:pt x="491275" y="813961"/>
                </a:cubicBezTo>
                <a:lnTo>
                  <a:pt x="462966" y="746964"/>
                </a:lnTo>
                <a:cubicBezTo>
                  <a:pt x="461079" y="743189"/>
                  <a:pt x="462966" y="738471"/>
                  <a:pt x="466741" y="736584"/>
                </a:cubicBezTo>
                <a:lnTo>
                  <a:pt x="777196" y="604475"/>
                </a:lnTo>
                <a:cubicBezTo>
                  <a:pt x="778140" y="604475"/>
                  <a:pt x="779084" y="603531"/>
                  <a:pt x="780027" y="603531"/>
                </a:cubicBezTo>
                <a:cubicBezTo>
                  <a:pt x="782858" y="603531"/>
                  <a:pt x="785689" y="605419"/>
                  <a:pt x="786633" y="608249"/>
                </a:cubicBezTo>
                <a:lnTo>
                  <a:pt x="814942" y="675247"/>
                </a:lnTo>
                <a:cubicBezTo>
                  <a:pt x="817773" y="679966"/>
                  <a:pt x="815885" y="684684"/>
                  <a:pt x="812111" y="685627"/>
                </a:cubicBezTo>
                <a:close/>
              </a:path>
            </a:pathLst>
          </a:custGeom>
          <a:solidFill>
            <a:schemeClr val="tx2"/>
          </a:solidFill>
          <a:ln w="9525" cap="flat">
            <a:noFill/>
            <a:prstDash val="solid"/>
            <a:miter/>
          </a:ln>
        </p:spPr>
        <p:txBody>
          <a:bodyPr rtlCol="0" anchor="ctr"/>
          <a:lstStyle/>
          <a:p>
            <a:endParaRPr lang="en-GB" dirty="0"/>
          </a:p>
        </p:txBody>
      </p:sp>
      <p:pic>
        <p:nvPicPr>
          <p:cNvPr id="6" name="Graphic 5" descr="Speaker Phone">
            <a:extLst>
              <a:ext uri="{FF2B5EF4-FFF2-40B4-BE49-F238E27FC236}">
                <a16:creationId xmlns:a16="http://schemas.microsoft.com/office/drawing/2014/main" id="{8CF516A7-1919-914E-B581-7896E5F7C0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9010" y="1362492"/>
            <a:ext cx="914400" cy="914400"/>
          </a:xfrm>
          <a:prstGeom prst="rect">
            <a:avLst/>
          </a:prstGeom>
        </p:spPr>
      </p:pic>
      <p:pic>
        <p:nvPicPr>
          <p:cNvPr id="8" name="Graphic 7" descr="Monitor">
            <a:extLst>
              <a:ext uri="{FF2B5EF4-FFF2-40B4-BE49-F238E27FC236}">
                <a16:creationId xmlns:a16="http://schemas.microsoft.com/office/drawing/2014/main" id="{E943BC68-2F9C-944F-8953-B5DFAC0EFA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11593" y="1353215"/>
            <a:ext cx="914400" cy="914400"/>
          </a:xfrm>
          <a:prstGeom prst="rect">
            <a:avLst/>
          </a:prstGeom>
        </p:spPr>
      </p:pic>
      <p:pic>
        <p:nvPicPr>
          <p:cNvPr id="46" name="Graphic 45" descr="Board Room">
            <a:extLst>
              <a:ext uri="{FF2B5EF4-FFF2-40B4-BE49-F238E27FC236}">
                <a16:creationId xmlns:a16="http://schemas.microsoft.com/office/drawing/2014/main" id="{6E95CD25-98E2-9A4D-A99D-7A72F1085A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44807" y="1271312"/>
            <a:ext cx="914400" cy="914400"/>
          </a:xfrm>
          <a:prstGeom prst="rect">
            <a:avLst/>
          </a:prstGeom>
        </p:spPr>
      </p:pic>
      <p:pic>
        <p:nvPicPr>
          <p:cNvPr id="48" name="Graphic 47" descr="Speaker Phone">
            <a:extLst>
              <a:ext uri="{FF2B5EF4-FFF2-40B4-BE49-F238E27FC236}">
                <a16:creationId xmlns:a16="http://schemas.microsoft.com/office/drawing/2014/main" id="{5DA0DB2A-9CCE-2C4B-80DA-6509ED056C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33374" y="2679685"/>
            <a:ext cx="914400" cy="914400"/>
          </a:xfrm>
          <a:prstGeom prst="rect">
            <a:avLst/>
          </a:prstGeom>
        </p:spPr>
      </p:pic>
      <p:pic>
        <p:nvPicPr>
          <p:cNvPr id="49" name="Graphic 48" descr="Monitor">
            <a:extLst>
              <a:ext uri="{FF2B5EF4-FFF2-40B4-BE49-F238E27FC236}">
                <a16:creationId xmlns:a16="http://schemas.microsoft.com/office/drawing/2014/main" id="{F768E4E1-93ED-8245-A1E8-531A5CA0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25957" y="2670408"/>
            <a:ext cx="914400" cy="914400"/>
          </a:xfrm>
          <a:prstGeom prst="rect">
            <a:avLst/>
          </a:prstGeom>
        </p:spPr>
      </p:pic>
      <p:pic>
        <p:nvPicPr>
          <p:cNvPr id="50" name="Graphic 49" descr="Board Room">
            <a:extLst>
              <a:ext uri="{FF2B5EF4-FFF2-40B4-BE49-F238E27FC236}">
                <a16:creationId xmlns:a16="http://schemas.microsoft.com/office/drawing/2014/main" id="{A4026181-4C6A-6B49-8715-1F0A50E904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59171" y="2588505"/>
            <a:ext cx="914400" cy="914400"/>
          </a:xfrm>
          <a:prstGeom prst="rect">
            <a:avLst/>
          </a:prstGeom>
        </p:spPr>
      </p:pic>
      <p:pic>
        <p:nvPicPr>
          <p:cNvPr id="55" name="Graphic 54" descr="Monitor">
            <a:extLst>
              <a:ext uri="{FF2B5EF4-FFF2-40B4-BE49-F238E27FC236}">
                <a16:creationId xmlns:a16="http://schemas.microsoft.com/office/drawing/2014/main" id="{835562FA-8502-F342-9FFD-043E300141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90479" y="4054814"/>
            <a:ext cx="914400" cy="914400"/>
          </a:xfrm>
          <a:prstGeom prst="rect">
            <a:avLst/>
          </a:prstGeom>
        </p:spPr>
      </p:pic>
      <p:pic>
        <p:nvPicPr>
          <p:cNvPr id="56" name="Graphic 55" descr="Board Room">
            <a:extLst>
              <a:ext uri="{FF2B5EF4-FFF2-40B4-BE49-F238E27FC236}">
                <a16:creationId xmlns:a16="http://schemas.microsoft.com/office/drawing/2014/main" id="{EE0C3D63-4D97-E34F-A2F9-9B7C1651AE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23693" y="3972911"/>
            <a:ext cx="914400" cy="914400"/>
          </a:xfrm>
          <a:prstGeom prst="rect">
            <a:avLst/>
          </a:prstGeom>
        </p:spPr>
      </p:pic>
      <p:pic>
        <p:nvPicPr>
          <p:cNvPr id="57" name="Graphic 56" descr="Speaker Phone">
            <a:extLst>
              <a:ext uri="{FF2B5EF4-FFF2-40B4-BE49-F238E27FC236}">
                <a16:creationId xmlns:a16="http://schemas.microsoft.com/office/drawing/2014/main" id="{B3F4DD27-A16E-DB42-809E-16BFED28AF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56492" y="5448497"/>
            <a:ext cx="914400" cy="914400"/>
          </a:xfrm>
          <a:prstGeom prst="rect">
            <a:avLst/>
          </a:prstGeom>
        </p:spPr>
      </p:pic>
      <p:pic>
        <p:nvPicPr>
          <p:cNvPr id="58" name="Graphic 57" descr="Monitor">
            <a:extLst>
              <a:ext uri="{FF2B5EF4-FFF2-40B4-BE49-F238E27FC236}">
                <a16:creationId xmlns:a16="http://schemas.microsoft.com/office/drawing/2014/main" id="{EC03E2C3-F804-1E42-8A78-16B28406DB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49075" y="5439220"/>
            <a:ext cx="914400" cy="914400"/>
          </a:xfrm>
          <a:prstGeom prst="rect">
            <a:avLst/>
          </a:prstGeom>
        </p:spPr>
      </p:pic>
      <p:pic>
        <p:nvPicPr>
          <p:cNvPr id="59" name="Graphic 58" descr="Board Room">
            <a:extLst>
              <a:ext uri="{FF2B5EF4-FFF2-40B4-BE49-F238E27FC236}">
                <a16:creationId xmlns:a16="http://schemas.microsoft.com/office/drawing/2014/main" id="{E9E60882-7B11-5846-988E-83551102C7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85099" y="5389317"/>
            <a:ext cx="914400" cy="914400"/>
          </a:xfrm>
          <a:prstGeom prst="rect">
            <a:avLst/>
          </a:prstGeom>
        </p:spPr>
      </p:pic>
    </p:spTree>
    <p:extLst>
      <p:ext uri="{BB962C8B-B14F-4D97-AF65-F5344CB8AC3E}">
        <p14:creationId xmlns:p14="http://schemas.microsoft.com/office/powerpoint/2010/main" val="140644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2BD30D1-2967-43D7-AFA6-30BC5B62D24A}"/>
              </a:ext>
            </a:extLst>
          </p:cNvPr>
          <p:cNvSpPr txBox="1">
            <a:spLocks/>
          </p:cNvSpPr>
          <p:nvPr/>
        </p:nvSpPr>
        <p:spPr>
          <a:xfrm>
            <a:off x="459658" y="2593848"/>
            <a:ext cx="8455742" cy="15972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4400" dirty="0">
                <a:solidFill>
                  <a:schemeClr val="bg1"/>
                </a:solidFill>
                <a:latin typeface="League Spartan"/>
              </a:rPr>
              <a:t>Practice enhancing your par</a:t>
            </a:r>
            <a:r>
              <a:rPr lang="en-US" sz="4400" dirty="0">
                <a:solidFill>
                  <a:schemeClr val="bg2"/>
                </a:solidFill>
                <a:latin typeface="League Spartan"/>
              </a:rPr>
              <a:t>tner’s </a:t>
            </a:r>
            <a:r>
              <a:rPr lang="en-US" sz="4800" dirty="0">
                <a:solidFill>
                  <a:schemeClr val="bg2"/>
                </a:solidFill>
                <a:latin typeface="League Spartan"/>
              </a:rPr>
              <a:t>conviction &amp; confidence</a:t>
            </a:r>
          </a:p>
        </p:txBody>
      </p:sp>
    </p:spTree>
    <p:extLst>
      <p:ext uri="{BB962C8B-B14F-4D97-AF65-F5344CB8AC3E}">
        <p14:creationId xmlns:p14="http://schemas.microsoft.com/office/powerpoint/2010/main" val="79952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A2FFF0E-DC54-44C7-9289-7DD3B80F2CA0}"/>
              </a:ext>
            </a:extLst>
          </p:cNvPr>
          <p:cNvCxnSpPr>
            <a:cxnSpLocks/>
          </p:cNvCxnSpPr>
          <p:nvPr/>
        </p:nvCxnSpPr>
        <p:spPr>
          <a:xfrm>
            <a:off x="0" y="2134947"/>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1959726-074D-4828-B788-903ADAE198F7}"/>
              </a:ext>
            </a:extLst>
          </p:cNvPr>
          <p:cNvSpPr txBox="1">
            <a:spLocks/>
          </p:cNvSpPr>
          <p:nvPr/>
        </p:nvSpPr>
        <p:spPr>
          <a:xfrm>
            <a:off x="1448359" y="437315"/>
            <a:ext cx="6202342" cy="10830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tx2"/>
                </a:solidFill>
              </a:rPr>
              <a:t>Increasing Conviction and Confidence Practice</a:t>
            </a:r>
          </a:p>
        </p:txBody>
      </p:sp>
      <p:grpSp>
        <p:nvGrpSpPr>
          <p:cNvPr id="10" name="Group 9">
            <a:extLst>
              <a:ext uri="{FF2B5EF4-FFF2-40B4-BE49-F238E27FC236}">
                <a16:creationId xmlns:a16="http://schemas.microsoft.com/office/drawing/2014/main" id="{4AE498CB-6589-4AB7-BB2C-4B5ECB8B1517}"/>
              </a:ext>
            </a:extLst>
          </p:cNvPr>
          <p:cNvGrpSpPr/>
          <p:nvPr/>
        </p:nvGrpSpPr>
        <p:grpSpPr>
          <a:xfrm>
            <a:off x="707178" y="3604973"/>
            <a:ext cx="2139630" cy="2139630"/>
            <a:chOff x="624950" y="2328760"/>
            <a:chExt cx="2315603" cy="2315603"/>
          </a:xfrm>
          <a:noFill/>
        </p:grpSpPr>
        <p:sp>
          <p:nvSpPr>
            <p:cNvPr id="3" name="Oval 2">
              <a:extLst>
                <a:ext uri="{FF2B5EF4-FFF2-40B4-BE49-F238E27FC236}">
                  <a16:creationId xmlns:a16="http://schemas.microsoft.com/office/drawing/2014/main" id="{D3435915-1539-488D-8EEC-9D49DF97E603}"/>
                </a:ext>
              </a:extLst>
            </p:cNvPr>
            <p:cNvSpPr/>
            <p:nvPr/>
          </p:nvSpPr>
          <p:spPr>
            <a:xfrm>
              <a:off x="624950" y="2328760"/>
              <a:ext cx="2315603" cy="2315603"/>
            </a:xfrm>
            <a:prstGeom prst="ellipse">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4A8DB10-93BA-4684-88A2-CA65908172C3}"/>
                </a:ext>
              </a:extLst>
            </p:cNvPr>
            <p:cNvSpPr/>
            <p:nvPr/>
          </p:nvSpPr>
          <p:spPr>
            <a:xfrm>
              <a:off x="1014085" y="3009507"/>
              <a:ext cx="1537332" cy="899342"/>
            </a:xfrm>
            <a:prstGeom prst="rect">
              <a:avLst/>
            </a:prstGeom>
            <a:grpFill/>
            <a:ln>
              <a:noFill/>
            </a:ln>
          </p:spPr>
          <p:txBody>
            <a:bodyPr wrap="square">
              <a:spAutoFit/>
            </a:bodyPr>
            <a:lstStyle/>
            <a:p>
              <a:pPr algn="ctr"/>
              <a:r>
                <a:rPr lang="en-US" sz="2400" b="1" dirty="0">
                  <a:solidFill>
                    <a:schemeClr val="accent4"/>
                  </a:solidFill>
                </a:rPr>
                <a:t>Groups of 3</a:t>
              </a:r>
            </a:p>
          </p:txBody>
        </p:sp>
      </p:grpSp>
      <p:sp>
        <p:nvSpPr>
          <p:cNvPr id="5" name="Rectangle 4">
            <a:extLst>
              <a:ext uri="{FF2B5EF4-FFF2-40B4-BE49-F238E27FC236}">
                <a16:creationId xmlns:a16="http://schemas.microsoft.com/office/drawing/2014/main" id="{F2D7758C-BA7F-4FF5-8E7A-F353EF18943A}"/>
              </a:ext>
            </a:extLst>
          </p:cNvPr>
          <p:cNvSpPr/>
          <p:nvPr/>
        </p:nvSpPr>
        <p:spPr>
          <a:xfrm>
            <a:off x="3228735" y="3429000"/>
            <a:ext cx="2866173" cy="1200329"/>
          </a:xfrm>
          <a:prstGeom prst="rect">
            <a:avLst/>
          </a:prstGeom>
        </p:spPr>
        <p:txBody>
          <a:bodyPr wrap="square">
            <a:spAutoFit/>
          </a:bodyPr>
          <a:lstStyle/>
          <a:p>
            <a:pPr algn="ctr"/>
            <a:r>
              <a:rPr lang="en-US" sz="2400" dirty="0">
                <a:solidFill>
                  <a:schemeClr val="accent4"/>
                </a:solidFill>
              </a:rPr>
              <a:t>Pick </a:t>
            </a:r>
            <a:r>
              <a:rPr lang="en-US" sz="2400" b="1" dirty="0">
                <a:solidFill>
                  <a:schemeClr val="accent4"/>
                </a:solidFill>
              </a:rPr>
              <a:t>something real </a:t>
            </a:r>
            <a:r>
              <a:rPr lang="en-US" sz="2400" dirty="0">
                <a:solidFill>
                  <a:schemeClr val="accent4"/>
                </a:solidFill>
              </a:rPr>
              <a:t>to practice with</a:t>
            </a:r>
          </a:p>
        </p:txBody>
      </p:sp>
      <p:sp>
        <p:nvSpPr>
          <p:cNvPr id="7" name="TextBox 6">
            <a:extLst>
              <a:ext uri="{FF2B5EF4-FFF2-40B4-BE49-F238E27FC236}">
                <a16:creationId xmlns:a16="http://schemas.microsoft.com/office/drawing/2014/main" id="{62A988BD-9E7C-4E34-98A0-919C562DA68A}"/>
              </a:ext>
            </a:extLst>
          </p:cNvPr>
          <p:cNvSpPr txBox="1"/>
          <p:nvPr/>
        </p:nvSpPr>
        <p:spPr>
          <a:xfrm>
            <a:off x="611792" y="2748251"/>
            <a:ext cx="2506372" cy="584775"/>
          </a:xfrm>
          <a:prstGeom prst="rect">
            <a:avLst/>
          </a:prstGeom>
          <a:noFill/>
        </p:spPr>
        <p:txBody>
          <a:bodyPr wrap="square" rtlCol="0">
            <a:spAutoFit/>
          </a:bodyPr>
          <a:lstStyle/>
          <a:p>
            <a:pPr algn="ctr"/>
            <a:r>
              <a:rPr lang="en-GB" sz="3200" spc="300" dirty="0">
                <a:solidFill>
                  <a:schemeClr val="accent1"/>
                </a:solidFill>
                <a:latin typeface="+mj-lt"/>
              </a:rPr>
              <a:t>Step 1</a:t>
            </a:r>
          </a:p>
        </p:txBody>
      </p:sp>
      <p:sp>
        <p:nvSpPr>
          <p:cNvPr id="11" name="TextBox 10">
            <a:extLst>
              <a:ext uri="{FF2B5EF4-FFF2-40B4-BE49-F238E27FC236}">
                <a16:creationId xmlns:a16="http://schemas.microsoft.com/office/drawing/2014/main" id="{E8394F6F-F0D0-4D36-A70D-FFCD3653C1FD}"/>
              </a:ext>
            </a:extLst>
          </p:cNvPr>
          <p:cNvSpPr txBox="1"/>
          <p:nvPr/>
        </p:nvSpPr>
        <p:spPr>
          <a:xfrm>
            <a:off x="3411915" y="2748250"/>
            <a:ext cx="2506372" cy="584775"/>
          </a:xfrm>
          <a:prstGeom prst="rect">
            <a:avLst/>
          </a:prstGeom>
          <a:noFill/>
        </p:spPr>
        <p:txBody>
          <a:bodyPr wrap="square" rtlCol="0">
            <a:spAutoFit/>
          </a:bodyPr>
          <a:lstStyle/>
          <a:p>
            <a:pPr algn="ctr"/>
            <a:r>
              <a:rPr lang="en-GB" sz="3200" spc="300" dirty="0">
                <a:solidFill>
                  <a:schemeClr val="accent1"/>
                </a:solidFill>
                <a:latin typeface="+mj-lt"/>
              </a:rPr>
              <a:t>Step 2 </a:t>
            </a:r>
          </a:p>
        </p:txBody>
      </p:sp>
      <p:sp>
        <p:nvSpPr>
          <p:cNvPr id="12" name="TextBox 11">
            <a:extLst>
              <a:ext uri="{FF2B5EF4-FFF2-40B4-BE49-F238E27FC236}">
                <a16:creationId xmlns:a16="http://schemas.microsoft.com/office/drawing/2014/main" id="{59711D6E-0A32-4A51-BC69-9C57F64A4858}"/>
              </a:ext>
            </a:extLst>
          </p:cNvPr>
          <p:cNvSpPr txBox="1"/>
          <p:nvPr/>
        </p:nvSpPr>
        <p:spPr>
          <a:xfrm>
            <a:off x="6121222" y="2748250"/>
            <a:ext cx="2506372" cy="584775"/>
          </a:xfrm>
          <a:prstGeom prst="rect">
            <a:avLst/>
          </a:prstGeom>
          <a:noFill/>
        </p:spPr>
        <p:txBody>
          <a:bodyPr wrap="square" rtlCol="0">
            <a:spAutoFit/>
          </a:bodyPr>
          <a:lstStyle/>
          <a:p>
            <a:pPr algn="ctr"/>
            <a:r>
              <a:rPr lang="en-GB" sz="3200" spc="300" dirty="0">
                <a:solidFill>
                  <a:schemeClr val="accent1"/>
                </a:solidFill>
                <a:latin typeface="+mj-lt"/>
              </a:rPr>
              <a:t>Step 3</a:t>
            </a:r>
          </a:p>
        </p:txBody>
      </p:sp>
      <p:sp>
        <p:nvSpPr>
          <p:cNvPr id="13" name="Rectangle 12">
            <a:extLst>
              <a:ext uri="{FF2B5EF4-FFF2-40B4-BE49-F238E27FC236}">
                <a16:creationId xmlns:a16="http://schemas.microsoft.com/office/drawing/2014/main" id="{760DCC83-AA78-4248-9D0E-2D18BF545536}"/>
              </a:ext>
            </a:extLst>
          </p:cNvPr>
          <p:cNvSpPr/>
          <p:nvPr/>
        </p:nvSpPr>
        <p:spPr>
          <a:xfrm>
            <a:off x="6555896" y="3549526"/>
            <a:ext cx="1676488" cy="523220"/>
          </a:xfrm>
          <a:prstGeom prst="rect">
            <a:avLst/>
          </a:prstGeom>
        </p:spPr>
        <p:txBody>
          <a:bodyPr wrap="square">
            <a:spAutoFit/>
          </a:bodyPr>
          <a:lstStyle/>
          <a:p>
            <a:pPr algn="ctr"/>
            <a:r>
              <a:rPr lang="en-US" sz="2800" b="1" dirty="0">
                <a:solidFill>
                  <a:schemeClr val="accent4"/>
                </a:solidFill>
              </a:rPr>
              <a:t>Switch</a:t>
            </a:r>
          </a:p>
        </p:txBody>
      </p:sp>
      <p:sp>
        <p:nvSpPr>
          <p:cNvPr id="14" name="Oval 13">
            <a:extLst>
              <a:ext uri="{FF2B5EF4-FFF2-40B4-BE49-F238E27FC236}">
                <a16:creationId xmlns:a16="http://schemas.microsoft.com/office/drawing/2014/main" id="{DE6067D8-7747-4BF9-8553-C2F17FC16DDD}"/>
              </a:ext>
            </a:extLst>
          </p:cNvPr>
          <p:cNvSpPr/>
          <p:nvPr/>
        </p:nvSpPr>
        <p:spPr>
          <a:xfrm>
            <a:off x="1599661" y="1999016"/>
            <a:ext cx="300395" cy="3003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3A6C06A1-A621-4238-81C2-32E2D25D4161}"/>
              </a:ext>
            </a:extLst>
          </p:cNvPr>
          <p:cNvSpPr/>
          <p:nvPr/>
        </p:nvSpPr>
        <p:spPr>
          <a:xfrm>
            <a:off x="4421802" y="2014100"/>
            <a:ext cx="300395" cy="3003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F8D7EE6-64D6-4064-AF4E-09B2F1D14B55}"/>
              </a:ext>
            </a:extLst>
          </p:cNvPr>
          <p:cNvSpPr/>
          <p:nvPr/>
        </p:nvSpPr>
        <p:spPr>
          <a:xfrm>
            <a:off x="7243943" y="2029184"/>
            <a:ext cx="300395" cy="3003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561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2ACEF9-7255-4FB7-9100-F492A5AB8915}"/>
              </a:ext>
            </a:extLst>
          </p:cNvPr>
          <p:cNvSpPr/>
          <p:nvPr/>
        </p:nvSpPr>
        <p:spPr>
          <a:xfrm>
            <a:off x="254001" y="304800"/>
            <a:ext cx="6121399" cy="6247864"/>
          </a:xfrm>
          <a:prstGeom prst="rect">
            <a:avLst/>
          </a:prstGeom>
          <a:noFill/>
        </p:spPr>
        <p:txBody>
          <a:bodyPr wrap="square" rtlCol="0">
            <a:spAutoFit/>
          </a:bodyPr>
          <a:lstStyle/>
          <a:p>
            <a:pPr>
              <a:spcAft>
                <a:spcPts val="1200"/>
              </a:spcAft>
            </a:pPr>
            <a:r>
              <a:rPr lang="en-US" sz="4800" dirty="0">
                <a:solidFill>
                  <a:schemeClr val="accent4"/>
                </a:solidFill>
                <a:latin typeface="League Spartan Bold"/>
              </a:rPr>
              <a:t>Low conviction:  </a:t>
            </a:r>
          </a:p>
          <a:p>
            <a:pPr marL="285750" indent="-285750">
              <a:spcAft>
                <a:spcPts val="1200"/>
              </a:spcAft>
              <a:buClr>
                <a:schemeClr val="accent1"/>
              </a:buClr>
              <a:buFont typeface="Wingdings" panose="05000000000000000000" pitchFamily="2" charset="2"/>
              <a:buChar char="§"/>
            </a:pPr>
            <a:r>
              <a:rPr lang="en-US" sz="3200" dirty="0">
                <a:solidFill>
                  <a:schemeClr val="accent4"/>
                </a:solidFill>
              </a:rPr>
              <a:t>Strengthen the relationship</a:t>
            </a:r>
          </a:p>
          <a:p>
            <a:pPr marL="285750" indent="-285750">
              <a:spcAft>
                <a:spcPts val="1200"/>
              </a:spcAft>
              <a:buClr>
                <a:schemeClr val="accent1"/>
              </a:buClr>
              <a:buFont typeface="Wingdings" panose="05000000000000000000" pitchFamily="2" charset="2"/>
              <a:buChar char="§"/>
            </a:pPr>
            <a:r>
              <a:rPr lang="en-US" sz="3200" dirty="0">
                <a:solidFill>
                  <a:schemeClr val="accent4"/>
                </a:solidFill>
              </a:rPr>
              <a:t>Explore ambivalence</a:t>
            </a:r>
          </a:p>
          <a:p>
            <a:pPr marL="285750" indent="-285750">
              <a:spcAft>
                <a:spcPts val="1200"/>
              </a:spcAft>
              <a:buClr>
                <a:schemeClr val="accent1"/>
              </a:buClr>
              <a:buFont typeface="Wingdings" panose="05000000000000000000" pitchFamily="2" charset="2"/>
              <a:buChar char="§"/>
            </a:pPr>
            <a:r>
              <a:rPr lang="en-US" sz="3200" dirty="0">
                <a:solidFill>
                  <a:schemeClr val="accent4"/>
                </a:solidFill>
              </a:rPr>
              <a:t>Roll with resistance</a:t>
            </a:r>
          </a:p>
          <a:p>
            <a:pPr marL="285750" indent="-285750">
              <a:spcAft>
                <a:spcPts val="1200"/>
              </a:spcAft>
              <a:buClr>
                <a:schemeClr val="accent1"/>
              </a:buClr>
              <a:buFont typeface="Wingdings" panose="05000000000000000000" pitchFamily="2" charset="2"/>
              <a:buChar char="§"/>
            </a:pPr>
            <a:r>
              <a:rPr lang="en-US" sz="3200" dirty="0">
                <a:solidFill>
                  <a:schemeClr val="accent4"/>
                </a:solidFill>
              </a:rPr>
              <a:t>AATA</a:t>
            </a:r>
            <a:endParaRPr lang="en-US" sz="3200" dirty="0"/>
          </a:p>
          <a:p>
            <a:pPr>
              <a:spcAft>
                <a:spcPts val="1200"/>
              </a:spcAft>
            </a:pPr>
            <a:r>
              <a:rPr lang="en-US" sz="4800" dirty="0">
                <a:solidFill>
                  <a:schemeClr val="accent4"/>
                </a:solidFill>
                <a:latin typeface="League Spartan Bold"/>
              </a:rPr>
              <a:t>Low confidence: </a:t>
            </a:r>
          </a:p>
          <a:p>
            <a:pPr marL="285750" indent="-285750">
              <a:spcAft>
                <a:spcPts val="1200"/>
              </a:spcAft>
              <a:buClr>
                <a:schemeClr val="accent1"/>
              </a:buClr>
              <a:buFont typeface="Wingdings" panose="05000000000000000000" pitchFamily="2" charset="2"/>
              <a:buChar char="§"/>
            </a:pPr>
            <a:r>
              <a:rPr lang="en-US" sz="3200" dirty="0">
                <a:solidFill>
                  <a:schemeClr val="accent4"/>
                </a:solidFill>
              </a:rPr>
              <a:t>Baby steps</a:t>
            </a:r>
          </a:p>
          <a:p>
            <a:pPr marL="285750" indent="-285750">
              <a:spcAft>
                <a:spcPts val="1200"/>
              </a:spcAft>
              <a:buClr>
                <a:schemeClr val="accent1"/>
              </a:buClr>
              <a:buFont typeface="Wingdings" panose="05000000000000000000" pitchFamily="2" charset="2"/>
              <a:buChar char="§"/>
            </a:pPr>
            <a:r>
              <a:rPr lang="en-US" sz="3200" dirty="0">
                <a:solidFill>
                  <a:schemeClr val="accent4"/>
                </a:solidFill>
              </a:rPr>
              <a:t>Reflect on past successes </a:t>
            </a:r>
          </a:p>
          <a:p>
            <a:pPr marL="285750" indent="-285750">
              <a:spcAft>
                <a:spcPts val="1200"/>
              </a:spcAft>
              <a:buClr>
                <a:schemeClr val="accent1"/>
              </a:buClr>
              <a:buFont typeface="Wingdings" panose="05000000000000000000" pitchFamily="2" charset="2"/>
              <a:buChar char="§"/>
            </a:pPr>
            <a:r>
              <a:rPr lang="en-US" sz="3200" dirty="0">
                <a:solidFill>
                  <a:schemeClr val="accent4"/>
                </a:solidFill>
              </a:rPr>
              <a:t>Elicit barriers and solutions</a:t>
            </a:r>
          </a:p>
        </p:txBody>
      </p:sp>
      <p:sp>
        <p:nvSpPr>
          <p:cNvPr id="6" name="Striped Right Arrow 5">
            <a:extLst>
              <a:ext uri="{FF2B5EF4-FFF2-40B4-BE49-F238E27FC236}">
                <a16:creationId xmlns:a16="http://schemas.microsoft.com/office/drawing/2014/main" id="{359E1AB2-3CE1-8746-BB64-BB3F5F7DAC2F}"/>
              </a:ext>
            </a:extLst>
          </p:cNvPr>
          <p:cNvSpPr/>
          <p:nvPr/>
        </p:nvSpPr>
        <p:spPr>
          <a:xfrm rot="17086217">
            <a:off x="4736454" y="3196122"/>
            <a:ext cx="5336518" cy="465221"/>
          </a:xfrm>
          <a:prstGeom prst="stripedRightArrow">
            <a:avLst>
              <a:gd name="adj1" fmla="val 3612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1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03A5F3-97CC-4AD1-B826-9E85C135CC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4701"/>
            <a:ext cx="4571999" cy="6858000"/>
          </a:xfrm>
          <a:prstGeom prst="rect">
            <a:avLst/>
          </a:prstGeom>
        </p:spPr>
      </p:pic>
      <p:sp>
        <p:nvSpPr>
          <p:cNvPr id="4" name="Rectangle 3">
            <a:extLst>
              <a:ext uri="{FF2B5EF4-FFF2-40B4-BE49-F238E27FC236}">
                <a16:creationId xmlns:a16="http://schemas.microsoft.com/office/drawing/2014/main" id="{11121C36-388F-49C5-8A1C-7425F63E3A51}"/>
              </a:ext>
            </a:extLst>
          </p:cNvPr>
          <p:cNvSpPr/>
          <p:nvPr/>
        </p:nvSpPr>
        <p:spPr>
          <a:xfrm>
            <a:off x="595348" y="2145033"/>
            <a:ext cx="3503006" cy="2558533"/>
          </a:xfrm>
          <a:prstGeom prst="rect">
            <a:avLst/>
          </a:prstGeom>
        </p:spPr>
        <p:txBody>
          <a:bodyPr vert="horz" lIns="91440" tIns="45720" rIns="91440" bIns="45720" rtlCol="0">
            <a:normAutofit/>
          </a:bodyPr>
          <a:lstStyle/>
          <a:p>
            <a:pPr algn="ctr" defTabSz="914400">
              <a:lnSpc>
                <a:spcPct val="90000"/>
              </a:lnSpc>
              <a:spcBef>
                <a:spcPts val="1000"/>
              </a:spcBef>
            </a:pPr>
            <a:r>
              <a:rPr lang="en-US" sz="4800" b="1" dirty="0">
                <a:solidFill>
                  <a:srgbClr val="171046"/>
                </a:solidFill>
                <a:latin typeface="League Spartan" charset="0"/>
              </a:rPr>
              <a:t>Deliberate </a:t>
            </a:r>
          </a:p>
          <a:p>
            <a:pPr algn="ctr" defTabSz="914400">
              <a:lnSpc>
                <a:spcPct val="90000"/>
              </a:lnSpc>
              <a:spcBef>
                <a:spcPts val="1000"/>
              </a:spcBef>
            </a:pPr>
            <a:r>
              <a:rPr lang="en-US" sz="4800" b="1" dirty="0">
                <a:solidFill>
                  <a:srgbClr val="171046"/>
                </a:solidFill>
                <a:latin typeface="League Spartan" charset="0"/>
              </a:rPr>
              <a:t>Practice is </a:t>
            </a:r>
          </a:p>
          <a:p>
            <a:pPr algn="ctr" defTabSz="914400">
              <a:lnSpc>
                <a:spcPct val="90000"/>
              </a:lnSpc>
              <a:spcBef>
                <a:spcPts val="1000"/>
              </a:spcBef>
            </a:pPr>
            <a:r>
              <a:rPr lang="en-US" sz="4800" b="1" dirty="0">
                <a:solidFill>
                  <a:srgbClr val="171046"/>
                </a:solidFill>
                <a:latin typeface="League Spartan" charset="0"/>
              </a:rPr>
              <a:t>Key!</a:t>
            </a: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9932" y="-162867"/>
            <a:ext cx="9520490" cy="7016165"/>
          </a:xfrm>
          <a:prstGeom prst="rect">
            <a:avLst/>
          </a:prstGeom>
        </p:spPr>
      </p:pic>
      <p:sp>
        <p:nvSpPr>
          <p:cNvPr id="6" name="TextBox 5"/>
          <p:cNvSpPr txBox="1"/>
          <p:nvPr/>
        </p:nvSpPr>
        <p:spPr>
          <a:xfrm>
            <a:off x="0" y="5018049"/>
            <a:ext cx="8763000" cy="830997"/>
          </a:xfrm>
          <a:prstGeom prst="rect">
            <a:avLst/>
          </a:prstGeom>
          <a:noFill/>
        </p:spPr>
        <p:txBody>
          <a:bodyPr wrap="square" rtlCol="0">
            <a:spAutoFit/>
          </a:bodyPr>
          <a:lstStyle/>
          <a:p>
            <a:r>
              <a:rPr lang="en-US" sz="4800" b="1" dirty="0">
                <a:solidFill>
                  <a:schemeClr val="bg2"/>
                </a:solidFill>
              </a:rPr>
              <a:t>Deliberate Practice is Key!</a:t>
            </a:r>
          </a:p>
        </p:txBody>
      </p:sp>
    </p:spTree>
    <p:extLst>
      <p:ext uri="{BB962C8B-B14F-4D97-AF65-F5344CB8AC3E}">
        <p14:creationId xmlns:p14="http://schemas.microsoft.com/office/powerpoint/2010/main" val="22175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A0CFB-EE5E-4F43-8F0D-D9E2588D3F3E}"/>
              </a:ext>
            </a:extLst>
          </p:cNvPr>
          <p:cNvSpPr>
            <a:spLocks noGrp="1"/>
          </p:cNvSpPr>
          <p:nvPr>
            <p:ph type="body" sz="quarter" idx="10"/>
          </p:nvPr>
        </p:nvSpPr>
        <p:spPr>
          <a:xfrm>
            <a:off x="598278" y="2464433"/>
            <a:ext cx="6420894" cy="1535248"/>
          </a:xfrm>
        </p:spPr>
        <p:txBody>
          <a:bodyPr/>
          <a:lstStyle/>
          <a:p>
            <a:r>
              <a:rPr lang="en-GB" sz="8800" dirty="0"/>
              <a:t>Goals</a:t>
            </a:r>
          </a:p>
        </p:txBody>
      </p:sp>
    </p:spTree>
    <p:extLst>
      <p:ext uri="{BB962C8B-B14F-4D97-AF65-F5344CB8AC3E}">
        <p14:creationId xmlns:p14="http://schemas.microsoft.com/office/powerpoint/2010/main" val="241443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84B77B0-BC69-4CAA-8013-49F4D52C5219}"/>
              </a:ext>
            </a:extLst>
          </p:cNvPr>
          <p:cNvGrpSpPr/>
          <p:nvPr/>
        </p:nvGrpSpPr>
        <p:grpSpPr>
          <a:xfrm>
            <a:off x="621425" y="2170492"/>
            <a:ext cx="7943677" cy="3697018"/>
            <a:chOff x="877981" y="2348106"/>
            <a:chExt cx="7943677" cy="3697018"/>
          </a:xfrm>
        </p:grpSpPr>
        <p:sp>
          <p:nvSpPr>
            <p:cNvPr id="3" name="TextBox 2">
              <a:extLst>
                <a:ext uri="{FF2B5EF4-FFF2-40B4-BE49-F238E27FC236}">
                  <a16:creationId xmlns:a16="http://schemas.microsoft.com/office/drawing/2014/main" id="{674A83F3-3116-4A0D-9F61-543C59531804}"/>
                </a:ext>
              </a:extLst>
            </p:cNvPr>
            <p:cNvSpPr txBox="1"/>
            <p:nvPr/>
          </p:nvSpPr>
          <p:spPr>
            <a:xfrm>
              <a:off x="877981" y="2348106"/>
              <a:ext cx="7943677" cy="1446550"/>
            </a:xfrm>
            <a:prstGeom prst="rect">
              <a:avLst/>
            </a:prstGeom>
            <a:noFill/>
          </p:spPr>
          <p:txBody>
            <a:bodyPr wrap="square" rtlCol="0">
              <a:spAutoFit/>
            </a:bodyPr>
            <a:lstStyle/>
            <a:p>
              <a:r>
                <a:rPr lang="en-US" sz="4400" b="1" dirty="0">
                  <a:solidFill>
                    <a:schemeClr val="bg1"/>
                  </a:solidFill>
                  <a:latin typeface="League Spartan" charset="0"/>
                  <a:ea typeface="League Spartan" charset="0"/>
                  <a:cs typeface="League Spartan" charset="0"/>
                </a:rPr>
                <a:t>Thank you for being here with us today!</a:t>
              </a:r>
            </a:p>
          </p:txBody>
        </p:sp>
        <p:grpSp>
          <p:nvGrpSpPr>
            <p:cNvPr id="4" name="Group 3">
              <a:extLst>
                <a:ext uri="{FF2B5EF4-FFF2-40B4-BE49-F238E27FC236}">
                  <a16:creationId xmlns:a16="http://schemas.microsoft.com/office/drawing/2014/main" id="{B3DBF2CD-D2C5-4D51-82FB-717F23B51B4F}"/>
                </a:ext>
              </a:extLst>
            </p:cNvPr>
            <p:cNvGrpSpPr/>
            <p:nvPr/>
          </p:nvGrpSpPr>
          <p:grpSpPr>
            <a:xfrm>
              <a:off x="877982" y="3788096"/>
              <a:ext cx="6230874" cy="2257028"/>
              <a:chOff x="877982" y="3788096"/>
              <a:chExt cx="6230874" cy="2257028"/>
            </a:xfrm>
          </p:grpSpPr>
          <p:sp>
            <p:nvSpPr>
              <p:cNvPr id="6" name="Shape 120">
                <a:extLst>
                  <a:ext uri="{FF2B5EF4-FFF2-40B4-BE49-F238E27FC236}">
                    <a16:creationId xmlns:a16="http://schemas.microsoft.com/office/drawing/2014/main" id="{180631B0-9847-4A2F-B662-499C68D49F99}"/>
                  </a:ext>
                </a:extLst>
              </p:cNvPr>
              <p:cNvSpPr/>
              <p:nvPr/>
            </p:nvSpPr>
            <p:spPr>
              <a:xfrm>
                <a:off x="877983" y="3788096"/>
                <a:ext cx="6230873" cy="225702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u="sng">
                    <a:hlinkClick r:id="rId3"/>
                  </a:defRPr>
                </a:lvl1pPr>
              </a:lstStyle>
              <a:p>
                <a:pPr defTabSz="457189">
                  <a:defRPr sz="1800" u="none">
                    <a:solidFill>
                      <a:srgbClr val="000000"/>
                    </a:solidFill>
                  </a:defRPr>
                </a:pPr>
                <a:r>
                  <a:rPr lang="en-US" sz="2800" dirty="0">
                    <a:solidFill>
                      <a:srgbClr val="363929"/>
                    </a:solidFill>
                    <a:latin typeface="Open Sans" charset="0"/>
                    <a:ea typeface="Open Sans" charset="0"/>
                    <a:cs typeface="Open Sans" charset="0"/>
                    <a:hlinkClick r:id="rId4"/>
                  </a:rPr>
                  <a:t>elizabeth@emorrisonconsulting.com</a:t>
                </a:r>
                <a:endParaRPr lang="en-US" sz="2800" dirty="0">
                  <a:solidFill>
                    <a:srgbClr val="363929"/>
                  </a:solidFill>
                  <a:latin typeface="Open Sans" charset="0"/>
                  <a:ea typeface="Open Sans" charset="0"/>
                  <a:cs typeface="Open Sans" charset="0"/>
                </a:endParaRPr>
              </a:p>
              <a:p>
                <a:pPr defTabSz="457189">
                  <a:defRPr sz="1800" u="none">
                    <a:solidFill>
                      <a:srgbClr val="000000"/>
                    </a:solidFill>
                  </a:defRPr>
                </a:pPr>
                <a:endParaRPr lang="en-US" sz="2800" dirty="0">
                  <a:solidFill>
                    <a:srgbClr val="363929"/>
                  </a:solidFill>
                  <a:latin typeface="Open Sans" charset="0"/>
                  <a:ea typeface="Open Sans" charset="0"/>
                  <a:cs typeface="Open Sans" charset="0"/>
                </a:endParaRPr>
              </a:p>
              <a:p>
                <a:pPr defTabSz="457189">
                  <a:defRPr sz="1800" u="none">
                    <a:solidFill>
                      <a:srgbClr val="000000"/>
                    </a:solidFill>
                  </a:defRPr>
                </a:pPr>
                <a:r>
                  <a:rPr lang="en-US" sz="2800" dirty="0" err="1">
                    <a:solidFill>
                      <a:srgbClr val="363929"/>
                    </a:solidFill>
                    <a:latin typeface="Open Sans" charset="0"/>
                    <a:ea typeface="Open Sans" charset="0"/>
                    <a:cs typeface="Open Sans" charset="0"/>
                    <a:hlinkClick r:id="rId5"/>
                  </a:rPr>
                  <a:t>www.emorrisonconsulting.com</a:t>
                </a:r>
                <a:endParaRPr lang="en-US" sz="2800" dirty="0">
                  <a:solidFill>
                    <a:srgbClr val="363929"/>
                  </a:solidFill>
                  <a:latin typeface="Open Sans" charset="0"/>
                  <a:ea typeface="Open Sans" charset="0"/>
                  <a:cs typeface="Open Sans" charset="0"/>
                </a:endParaRPr>
              </a:p>
              <a:p>
                <a:pPr defTabSz="457189">
                  <a:defRPr sz="1800" u="none">
                    <a:solidFill>
                      <a:srgbClr val="000000"/>
                    </a:solidFill>
                  </a:defRPr>
                </a:pPr>
                <a:endParaRPr lang="en-US" sz="2800" dirty="0">
                  <a:solidFill>
                    <a:srgbClr val="363929"/>
                  </a:solidFill>
                  <a:latin typeface="Open Sans" charset="0"/>
                  <a:ea typeface="Open Sans" charset="0"/>
                  <a:cs typeface="Open Sans" charset="0"/>
                </a:endParaRPr>
              </a:p>
              <a:p>
                <a:pPr defTabSz="457189">
                  <a:defRPr sz="1800" u="none">
                    <a:solidFill>
                      <a:srgbClr val="000000"/>
                    </a:solidFill>
                  </a:defRPr>
                </a:pPr>
                <a:r>
                  <a:rPr lang="en-US" sz="2800" dirty="0" err="1">
                    <a:solidFill>
                      <a:srgbClr val="363929"/>
                    </a:solidFill>
                    <a:latin typeface="Open Sans" charset="0"/>
                    <a:ea typeface="Open Sans" charset="0"/>
                    <a:cs typeface="Open Sans" charset="0"/>
                    <a:hlinkClick r:id="rId6"/>
                  </a:rPr>
                  <a:t>www.rsourced.com</a:t>
                </a:r>
                <a:endParaRPr sz="2800" dirty="0">
                  <a:solidFill>
                    <a:srgbClr val="363929"/>
                  </a:solidFill>
                  <a:latin typeface="Open Sans" charset="0"/>
                  <a:ea typeface="Open Sans" charset="0"/>
                  <a:cs typeface="Open Sans" charset="0"/>
                </a:endParaRPr>
              </a:p>
            </p:txBody>
          </p:sp>
          <p:sp>
            <p:nvSpPr>
              <p:cNvPr id="7" name="Shape 121">
                <a:extLst>
                  <a:ext uri="{FF2B5EF4-FFF2-40B4-BE49-F238E27FC236}">
                    <a16:creationId xmlns:a16="http://schemas.microsoft.com/office/drawing/2014/main" id="{476EA045-752A-48F0-82F1-5BFC0ECFA164}"/>
                  </a:ext>
                </a:extLst>
              </p:cNvPr>
              <p:cNvSpPr/>
              <p:nvPr/>
            </p:nvSpPr>
            <p:spPr>
              <a:xfrm>
                <a:off x="877982" y="4211580"/>
                <a:ext cx="102657" cy="53347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457189">
                  <a:defRPr sz="1800">
                    <a:solidFill>
                      <a:srgbClr val="000000"/>
                    </a:solidFill>
                  </a:defRPr>
                </a:pPr>
                <a:endParaRPr sz="2800" b="1" dirty="0">
                  <a:solidFill>
                    <a:srgbClr val="FFFFFF"/>
                  </a:solidFill>
                  <a:latin typeface="Open Sans" charset="0"/>
                  <a:ea typeface="Open Sans" charset="0"/>
                  <a:cs typeface="Open Sans" charset="0"/>
                </a:endParaRPr>
              </a:p>
            </p:txBody>
          </p:sp>
        </p:grpSp>
      </p:grpSp>
      <p:cxnSp>
        <p:nvCxnSpPr>
          <p:cNvPr id="8" name="Straight Connector 7">
            <a:extLst>
              <a:ext uri="{FF2B5EF4-FFF2-40B4-BE49-F238E27FC236}">
                <a16:creationId xmlns:a16="http://schemas.microsoft.com/office/drawing/2014/main" id="{684E6AD4-AC7E-450C-B441-14DE62DCFE2E}"/>
              </a:ext>
            </a:extLst>
          </p:cNvPr>
          <p:cNvCxnSpPr>
            <a:cxnSpLocks/>
          </p:cNvCxnSpPr>
          <p:nvPr/>
        </p:nvCxnSpPr>
        <p:spPr>
          <a:xfrm>
            <a:off x="18994" y="6065638"/>
            <a:ext cx="912500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006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D77151D-F6D3-5D4B-A8AD-3F0AC448C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38211"/>
          </a:xfrm>
          <a:prstGeom prst="rect">
            <a:avLst/>
          </a:prstGeom>
        </p:spPr>
      </p:pic>
    </p:spTree>
    <p:extLst>
      <p:ext uri="{BB962C8B-B14F-4D97-AF65-F5344CB8AC3E}">
        <p14:creationId xmlns:p14="http://schemas.microsoft.com/office/powerpoint/2010/main" val="152154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DAAEF2ED-F3D9-4126-B866-A8255BD73466}"/>
              </a:ext>
            </a:extLst>
          </p:cNvPr>
          <p:cNvGrpSpPr/>
          <p:nvPr/>
        </p:nvGrpSpPr>
        <p:grpSpPr>
          <a:xfrm>
            <a:off x="1110935" y="465028"/>
            <a:ext cx="7888340" cy="6003527"/>
            <a:chOff x="1110935" y="616326"/>
            <a:chExt cx="7888340" cy="6003527"/>
          </a:xfrm>
        </p:grpSpPr>
        <p:grpSp>
          <p:nvGrpSpPr>
            <p:cNvPr id="23" name="Group 22">
              <a:extLst>
                <a:ext uri="{FF2B5EF4-FFF2-40B4-BE49-F238E27FC236}">
                  <a16:creationId xmlns:a16="http://schemas.microsoft.com/office/drawing/2014/main" id="{CEA323B3-A754-4509-BB10-E1F4DA48F2AA}"/>
                </a:ext>
              </a:extLst>
            </p:cNvPr>
            <p:cNvGrpSpPr/>
            <p:nvPr/>
          </p:nvGrpSpPr>
          <p:grpSpPr>
            <a:xfrm>
              <a:off x="2694745" y="1676845"/>
              <a:ext cx="3754509" cy="3754509"/>
              <a:chOff x="1806028" y="847773"/>
              <a:chExt cx="5531943" cy="5531943"/>
            </a:xfrm>
          </p:grpSpPr>
          <p:graphicFrame>
            <p:nvGraphicFramePr>
              <p:cNvPr id="20" name="Chart 929">
                <a:extLst>
                  <a:ext uri="{FF2B5EF4-FFF2-40B4-BE49-F238E27FC236}">
                    <a16:creationId xmlns:a16="http://schemas.microsoft.com/office/drawing/2014/main" id="{5020F459-2F42-40B4-B1A8-7DDED2C860BC}"/>
                  </a:ext>
                </a:extLst>
              </p:cNvPr>
              <p:cNvGraphicFramePr/>
              <p:nvPr>
                <p:extLst>
                  <p:ext uri="{D42A27DB-BD31-4B8C-83A1-F6EECF244321}">
                    <p14:modId xmlns:p14="http://schemas.microsoft.com/office/powerpoint/2010/main" val="718149818"/>
                  </p:ext>
                </p:extLst>
              </p:nvPr>
            </p:nvGraphicFramePr>
            <p:xfrm>
              <a:off x="1806028" y="847773"/>
              <a:ext cx="5531943" cy="5531943"/>
            </p:xfrm>
            <a:graphic>
              <a:graphicData uri="http://schemas.openxmlformats.org/drawingml/2006/chart">
                <c:chart xmlns:c="http://schemas.openxmlformats.org/drawingml/2006/chart" xmlns:r="http://schemas.openxmlformats.org/officeDocument/2006/relationships" r:id="rId3"/>
              </a:graphicData>
            </a:graphic>
          </p:graphicFrame>
          <p:sp>
            <p:nvSpPr>
              <p:cNvPr id="21" name="Shape 930">
                <a:extLst>
                  <a:ext uri="{FF2B5EF4-FFF2-40B4-BE49-F238E27FC236}">
                    <a16:creationId xmlns:a16="http://schemas.microsoft.com/office/drawing/2014/main" id="{F6F1A8EC-5A18-49B4-A544-7190DFA3C96D}"/>
                  </a:ext>
                </a:extLst>
              </p:cNvPr>
              <p:cNvSpPr/>
              <p:nvPr/>
            </p:nvSpPr>
            <p:spPr>
              <a:xfrm>
                <a:off x="2666998" y="1708743"/>
                <a:ext cx="3810002" cy="3810002"/>
              </a:xfrm>
              <a:prstGeom prst="ellipse">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endParaRPr dirty="0"/>
              </a:p>
            </p:txBody>
          </p:sp>
        </p:grpSp>
        <p:sp>
          <p:nvSpPr>
            <p:cNvPr id="4" name="Rectangle 3">
              <a:extLst>
                <a:ext uri="{FF2B5EF4-FFF2-40B4-BE49-F238E27FC236}">
                  <a16:creationId xmlns:a16="http://schemas.microsoft.com/office/drawing/2014/main" id="{E265D95F-609B-4AC7-A8E7-0A44B39E93E9}"/>
                </a:ext>
              </a:extLst>
            </p:cNvPr>
            <p:cNvSpPr/>
            <p:nvPr/>
          </p:nvSpPr>
          <p:spPr>
            <a:xfrm>
              <a:off x="3121035" y="3133281"/>
              <a:ext cx="2901927" cy="937121"/>
            </a:xfrm>
            <a:prstGeom prst="rect">
              <a:avLst/>
            </a:prstGeom>
          </p:spPr>
          <p:txBody>
            <a:bodyPr vert="horz" lIns="91440" tIns="45720" rIns="91440" bIns="45720" rtlCol="0" anchor="ctr">
              <a:normAutofit lnSpcReduction="10000"/>
            </a:bodyPr>
            <a:lstStyle/>
            <a:p>
              <a:pPr algn="ctr" defTabSz="914400">
                <a:lnSpc>
                  <a:spcPct val="90000"/>
                </a:lnSpc>
                <a:spcBef>
                  <a:spcPct val="0"/>
                </a:spcBef>
              </a:pPr>
              <a:r>
                <a:rPr lang="en-US" sz="3200" dirty="0">
                  <a:solidFill>
                    <a:schemeClr val="tx2"/>
                  </a:solidFill>
                  <a:latin typeface="+mj-lt"/>
                  <a:ea typeface="+mj-ea"/>
                  <a:cs typeface="+mj-cs"/>
                </a:rPr>
                <a:t>Stages of Change</a:t>
              </a:r>
              <a:endParaRPr lang="en-GB" sz="3200" dirty="0">
                <a:solidFill>
                  <a:schemeClr val="tx2"/>
                </a:solidFill>
                <a:latin typeface="+mj-lt"/>
                <a:ea typeface="+mj-ea"/>
                <a:cs typeface="+mj-cs"/>
              </a:endParaRPr>
            </a:p>
          </p:txBody>
        </p:sp>
        <p:sp>
          <p:nvSpPr>
            <p:cNvPr id="24" name="Rectangle 23">
              <a:extLst>
                <a:ext uri="{FF2B5EF4-FFF2-40B4-BE49-F238E27FC236}">
                  <a16:creationId xmlns:a16="http://schemas.microsoft.com/office/drawing/2014/main" id="{D6532911-B3CB-4841-B7FF-2BB7B3EBAB86}"/>
                </a:ext>
              </a:extLst>
            </p:cNvPr>
            <p:cNvSpPr/>
            <p:nvPr/>
          </p:nvSpPr>
          <p:spPr>
            <a:xfrm>
              <a:off x="5441597" y="1409650"/>
              <a:ext cx="3239450" cy="461665"/>
            </a:xfrm>
            <a:prstGeom prst="rect">
              <a:avLst/>
            </a:prstGeom>
          </p:spPr>
          <p:txBody>
            <a:bodyPr wrap="square">
              <a:spAutoFit/>
            </a:bodyPr>
            <a:lstStyle/>
            <a:p>
              <a:r>
                <a:rPr lang="en-US" sz="2400" b="1" dirty="0">
                  <a:solidFill>
                    <a:schemeClr val="accent4"/>
                  </a:solidFill>
                </a:rPr>
                <a:t>Pre-Contemplation</a:t>
              </a:r>
            </a:p>
          </p:txBody>
        </p:sp>
        <p:sp>
          <p:nvSpPr>
            <p:cNvPr id="25" name="Rectangle 24">
              <a:extLst>
                <a:ext uri="{FF2B5EF4-FFF2-40B4-BE49-F238E27FC236}">
                  <a16:creationId xmlns:a16="http://schemas.microsoft.com/office/drawing/2014/main" id="{D037BE05-D0EF-4C09-879C-7DEAC7E4E3EF}"/>
                </a:ext>
              </a:extLst>
            </p:cNvPr>
            <p:cNvSpPr/>
            <p:nvPr/>
          </p:nvSpPr>
          <p:spPr>
            <a:xfrm>
              <a:off x="6485361" y="4439341"/>
              <a:ext cx="2513914" cy="461665"/>
            </a:xfrm>
            <a:prstGeom prst="rect">
              <a:avLst/>
            </a:prstGeom>
          </p:spPr>
          <p:txBody>
            <a:bodyPr wrap="square">
              <a:spAutoFit/>
            </a:bodyPr>
            <a:lstStyle/>
            <a:p>
              <a:r>
                <a:rPr lang="en-US" sz="2400" b="1" dirty="0">
                  <a:solidFill>
                    <a:schemeClr val="accent4"/>
                  </a:solidFill>
                </a:rPr>
                <a:t>Contemplation</a:t>
              </a:r>
            </a:p>
          </p:txBody>
        </p:sp>
        <p:sp>
          <p:nvSpPr>
            <p:cNvPr id="26" name="Rectangle 25">
              <a:extLst>
                <a:ext uri="{FF2B5EF4-FFF2-40B4-BE49-F238E27FC236}">
                  <a16:creationId xmlns:a16="http://schemas.microsoft.com/office/drawing/2014/main" id="{F8DEAB3C-3E44-4CBE-B241-33B7FD18B71B}"/>
                </a:ext>
              </a:extLst>
            </p:cNvPr>
            <p:cNvSpPr/>
            <p:nvPr/>
          </p:nvSpPr>
          <p:spPr>
            <a:xfrm>
              <a:off x="3599407" y="6158188"/>
              <a:ext cx="2739363" cy="461665"/>
            </a:xfrm>
            <a:prstGeom prst="rect">
              <a:avLst/>
            </a:prstGeom>
          </p:spPr>
          <p:txBody>
            <a:bodyPr wrap="square">
              <a:spAutoFit/>
            </a:bodyPr>
            <a:lstStyle/>
            <a:p>
              <a:r>
                <a:rPr lang="en-US" sz="2400" b="1" dirty="0">
                  <a:solidFill>
                    <a:schemeClr val="accent4"/>
                  </a:solidFill>
                </a:rPr>
                <a:t>Preparation</a:t>
              </a:r>
            </a:p>
          </p:txBody>
        </p:sp>
        <p:sp>
          <p:nvSpPr>
            <p:cNvPr id="27" name="Rectangle 26">
              <a:extLst>
                <a:ext uri="{FF2B5EF4-FFF2-40B4-BE49-F238E27FC236}">
                  <a16:creationId xmlns:a16="http://schemas.microsoft.com/office/drawing/2014/main" id="{BD620E98-5872-46F6-9B73-13A6020185EE}"/>
                </a:ext>
              </a:extLst>
            </p:cNvPr>
            <p:cNvSpPr/>
            <p:nvPr/>
          </p:nvSpPr>
          <p:spPr>
            <a:xfrm>
              <a:off x="1110935" y="4385351"/>
              <a:ext cx="1249614" cy="461665"/>
            </a:xfrm>
            <a:prstGeom prst="rect">
              <a:avLst/>
            </a:prstGeom>
          </p:spPr>
          <p:txBody>
            <a:bodyPr wrap="square">
              <a:spAutoFit/>
            </a:bodyPr>
            <a:lstStyle/>
            <a:p>
              <a:r>
                <a:rPr lang="en-US" sz="2400" b="1" dirty="0">
                  <a:solidFill>
                    <a:schemeClr val="accent4"/>
                  </a:solidFill>
                </a:rPr>
                <a:t>Action</a:t>
              </a:r>
            </a:p>
          </p:txBody>
        </p:sp>
        <p:sp>
          <p:nvSpPr>
            <p:cNvPr id="28" name="Rectangle 27">
              <a:extLst>
                <a:ext uri="{FF2B5EF4-FFF2-40B4-BE49-F238E27FC236}">
                  <a16:creationId xmlns:a16="http://schemas.microsoft.com/office/drawing/2014/main" id="{FA936AC8-2D1B-4E09-8CC0-811B7FBADD20}"/>
                </a:ext>
              </a:extLst>
            </p:cNvPr>
            <p:cNvSpPr/>
            <p:nvPr/>
          </p:nvSpPr>
          <p:spPr>
            <a:xfrm>
              <a:off x="1110935" y="1378420"/>
              <a:ext cx="2739363" cy="461665"/>
            </a:xfrm>
            <a:prstGeom prst="rect">
              <a:avLst/>
            </a:prstGeom>
          </p:spPr>
          <p:txBody>
            <a:bodyPr wrap="square">
              <a:spAutoFit/>
            </a:bodyPr>
            <a:lstStyle/>
            <a:p>
              <a:r>
                <a:rPr lang="en-US" sz="2400" b="1" dirty="0">
                  <a:solidFill>
                    <a:schemeClr val="accent4"/>
                  </a:solidFill>
                </a:rPr>
                <a:t>Identification</a:t>
              </a:r>
            </a:p>
          </p:txBody>
        </p:sp>
        <p:pic>
          <p:nvPicPr>
            <p:cNvPr id="61" name="Graphic 60">
              <a:extLst>
                <a:ext uri="{FF2B5EF4-FFF2-40B4-BE49-F238E27FC236}">
                  <a16:creationId xmlns:a16="http://schemas.microsoft.com/office/drawing/2014/main" id="{056EACF1-2E62-4296-B285-8B950526413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75439" y="1865995"/>
              <a:ext cx="3206278" cy="3328316"/>
            </a:xfrm>
            <a:prstGeom prst="rect">
              <a:avLst/>
            </a:prstGeom>
          </p:spPr>
        </p:pic>
        <p:sp>
          <p:nvSpPr>
            <p:cNvPr id="62" name="TextBox 61">
              <a:extLst>
                <a:ext uri="{FF2B5EF4-FFF2-40B4-BE49-F238E27FC236}">
                  <a16:creationId xmlns:a16="http://schemas.microsoft.com/office/drawing/2014/main" id="{8FE0E5CA-9599-4848-88C9-532F6650927F}"/>
                </a:ext>
              </a:extLst>
            </p:cNvPr>
            <p:cNvSpPr txBox="1"/>
            <p:nvPr/>
          </p:nvSpPr>
          <p:spPr>
            <a:xfrm>
              <a:off x="5441597" y="616326"/>
              <a:ext cx="972591" cy="923330"/>
            </a:xfrm>
            <a:prstGeom prst="rect">
              <a:avLst/>
            </a:prstGeom>
            <a:noFill/>
          </p:spPr>
          <p:txBody>
            <a:bodyPr wrap="square" rtlCol="0">
              <a:spAutoFit/>
            </a:bodyPr>
            <a:lstStyle/>
            <a:p>
              <a:r>
                <a:rPr lang="en-GB" sz="5400" dirty="0"/>
                <a:t>01</a:t>
              </a:r>
            </a:p>
          </p:txBody>
        </p:sp>
        <p:sp>
          <p:nvSpPr>
            <p:cNvPr id="66" name="TextBox 65">
              <a:extLst>
                <a:ext uri="{FF2B5EF4-FFF2-40B4-BE49-F238E27FC236}">
                  <a16:creationId xmlns:a16="http://schemas.microsoft.com/office/drawing/2014/main" id="{ED86FA22-9929-4EE1-87F1-FFFA005F80DE}"/>
                </a:ext>
              </a:extLst>
            </p:cNvPr>
            <p:cNvSpPr txBox="1"/>
            <p:nvPr/>
          </p:nvSpPr>
          <p:spPr>
            <a:xfrm>
              <a:off x="6485360" y="3566998"/>
              <a:ext cx="972591" cy="923330"/>
            </a:xfrm>
            <a:prstGeom prst="rect">
              <a:avLst/>
            </a:prstGeom>
            <a:noFill/>
          </p:spPr>
          <p:txBody>
            <a:bodyPr wrap="square" rtlCol="0">
              <a:spAutoFit/>
            </a:bodyPr>
            <a:lstStyle/>
            <a:p>
              <a:r>
                <a:rPr lang="en-GB" sz="5400" dirty="0"/>
                <a:t>02</a:t>
              </a:r>
            </a:p>
          </p:txBody>
        </p:sp>
        <p:sp>
          <p:nvSpPr>
            <p:cNvPr id="67" name="TextBox 66">
              <a:extLst>
                <a:ext uri="{FF2B5EF4-FFF2-40B4-BE49-F238E27FC236}">
                  <a16:creationId xmlns:a16="http://schemas.microsoft.com/office/drawing/2014/main" id="{7CF81115-770B-4ADB-A40E-0A8B3F666048}"/>
                </a:ext>
              </a:extLst>
            </p:cNvPr>
            <p:cNvSpPr txBox="1"/>
            <p:nvPr/>
          </p:nvSpPr>
          <p:spPr>
            <a:xfrm>
              <a:off x="3599407" y="5431354"/>
              <a:ext cx="972591" cy="923330"/>
            </a:xfrm>
            <a:prstGeom prst="rect">
              <a:avLst/>
            </a:prstGeom>
            <a:noFill/>
          </p:spPr>
          <p:txBody>
            <a:bodyPr wrap="square" rtlCol="0">
              <a:spAutoFit/>
            </a:bodyPr>
            <a:lstStyle/>
            <a:p>
              <a:r>
                <a:rPr lang="en-GB" sz="5400" dirty="0"/>
                <a:t>03</a:t>
              </a:r>
            </a:p>
          </p:txBody>
        </p:sp>
        <p:sp>
          <p:nvSpPr>
            <p:cNvPr id="68" name="TextBox 67">
              <a:extLst>
                <a:ext uri="{FF2B5EF4-FFF2-40B4-BE49-F238E27FC236}">
                  <a16:creationId xmlns:a16="http://schemas.microsoft.com/office/drawing/2014/main" id="{E04881B2-55D7-40A8-9D0F-2DC3532B67FF}"/>
                </a:ext>
              </a:extLst>
            </p:cNvPr>
            <p:cNvSpPr txBox="1"/>
            <p:nvPr/>
          </p:nvSpPr>
          <p:spPr>
            <a:xfrm>
              <a:off x="1123720" y="3513008"/>
              <a:ext cx="972591" cy="923330"/>
            </a:xfrm>
            <a:prstGeom prst="rect">
              <a:avLst/>
            </a:prstGeom>
            <a:noFill/>
          </p:spPr>
          <p:txBody>
            <a:bodyPr wrap="square" rtlCol="0">
              <a:spAutoFit/>
            </a:bodyPr>
            <a:lstStyle/>
            <a:p>
              <a:r>
                <a:rPr lang="en-GB" sz="5400" dirty="0"/>
                <a:t>04</a:t>
              </a:r>
            </a:p>
          </p:txBody>
        </p:sp>
        <p:sp>
          <p:nvSpPr>
            <p:cNvPr id="69" name="TextBox 68">
              <a:extLst>
                <a:ext uri="{FF2B5EF4-FFF2-40B4-BE49-F238E27FC236}">
                  <a16:creationId xmlns:a16="http://schemas.microsoft.com/office/drawing/2014/main" id="{1E09211A-36BF-467A-BB76-4F681205CEDA}"/>
                </a:ext>
              </a:extLst>
            </p:cNvPr>
            <p:cNvSpPr txBox="1"/>
            <p:nvPr/>
          </p:nvSpPr>
          <p:spPr>
            <a:xfrm>
              <a:off x="1110935" y="616326"/>
              <a:ext cx="972591" cy="923330"/>
            </a:xfrm>
            <a:prstGeom prst="rect">
              <a:avLst/>
            </a:prstGeom>
            <a:noFill/>
          </p:spPr>
          <p:txBody>
            <a:bodyPr wrap="square" rtlCol="0">
              <a:spAutoFit/>
            </a:bodyPr>
            <a:lstStyle/>
            <a:p>
              <a:r>
                <a:rPr lang="en-GB" sz="5400" dirty="0"/>
                <a:t>05</a:t>
              </a:r>
            </a:p>
          </p:txBody>
        </p:sp>
      </p:grpSp>
    </p:spTree>
    <p:extLst>
      <p:ext uri="{BB962C8B-B14F-4D97-AF65-F5344CB8AC3E}">
        <p14:creationId xmlns:p14="http://schemas.microsoft.com/office/powerpoint/2010/main" val="64543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A0CFB-EE5E-4F43-8F0D-D9E2588D3F3E}"/>
              </a:ext>
            </a:extLst>
          </p:cNvPr>
          <p:cNvSpPr>
            <a:spLocks noGrp="1"/>
          </p:cNvSpPr>
          <p:nvPr>
            <p:ph type="body" sz="quarter" idx="10"/>
          </p:nvPr>
        </p:nvSpPr>
        <p:spPr>
          <a:xfrm>
            <a:off x="561474" y="1363579"/>
            <a:ext cx="8277726" cy="2636102"/>
          </a:xfrm>
        </p:spPr>
        <p:txBody>
          <a:bodyPr/>
          <a:lstStyle/>
          <a:p>
            <a:r>
              <a:rPr lang="en-GB" sz="8800" dirty="0"/>
              <a:t>Part 2: </a:t>
            </a:r>
          </a:p>
          <a:p>
            <a:r>
              <a:rPr lang="en-GB" sz="5400" b="0" dirty="0"/>
              <a:t>Principle MI Strategies</a:t>
            </a:r>
          </a:p>
          <a:p>
            <a:endParaRPr lang="en-GB" sz="5400" b="0" dirty="0"/>
          </a:p>
          <a:p>
            <a:endParaRPr lang="en-GB" sz="5400" b="0" dirty="0"/>
          </a:p>
        </p:txBody>
      </p:sp>
      <p:sp>
        <p:nvSpPr>
          <p:cNvPr id="3" name="TextBox 2">
            <a:extLst>
              <a:ext uri="{FF2B5EF4-FFF2-40B4-BE49-F238E27FC236}">
                <a16:creationId xmlns:a16="http://schemas.microsoft.com/office/drawing/2014/main" id="{73E181CC-531C-F945-80D6-AF292175592E}"/>
              </a:ext>
            </a:extLst>
          </p:cNvPr>
          <p:cNvSpPr txBox="1"/>
          <p:nvPr/>
        </p:nvSpPr>
        <p:spPr>
          <a:xfrm>
            <a:off x="0" y="5919537"/>
            <a:ext cx="5976330" cy="461665"/>
          </a:xfrm>
          <a:prstGeom prst="rect">
            <a:avLst/>
          </a:prstGeom>
          <a:noFill/>
        </p:spPr>
        <p:txBody>
          <a:bodyPr wrap="square" rtlCol="0">
            <a:spAutoFit/>
          </a:bodyPr>
          <a:lstStyle/>
          <a:p>
            <a:r>
              <a:rPr lang="en-US" sz="2400" dirty="0">
                <a:solidFill>
                  <a:schemeClr val="bg1"/>
                </a:solidFill>
              </a:rPr>
              <a:t>  All part 2 strategies are effective with:  </a:t>
            </a:r>
          </a:p>
        </p:txBody>
      </p:sp>
      <p:pic>
        <p:nvPicPr>
          <p:cNvPr id="4" name="Graphic 3" descr="Speaker Phone">
            <a:extLst>
              <a:ext uri="{FF2B5EF4-FFF2-40B4-BE49-F238E27FC236}">
                <a16:creationId xmlns:a16="http://schemas.microsoft.com/office/drawing/2014/main" id="{793077AF-5121-BA48-B45B-4AF5D88C6F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1530" y="5800225"/>
            <a:ext cx="1198907" cy="963384"/>
          </a:xfrm>
          <a:prstGeom prst="rect">
            <a:avLst/>
          </a:prstGeom>
        </p:spPr>
      </p:pic>
      <p:pic>
        <p:nvPicPr>
          <p:cNvPr id="5" name="Graphic 4" descr="Monitor">
            <a:extLst>
              <a:ext uri="{FF2B5EF4-FFF2-40B4-BE49-F238E27FC236}">
                <a16:creationId xmlns:a16="http://schemas.microsoft.com/office/drawing/2014/main" id="{0017BDC8-816B-5E4F-84CE-8628D6F051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68912" y="5800225"/>
            <a:ext cx="954107" cy="954107"/>
          </a:xfrm>
          <a:prstGeom prst="rect">
            <a:avLst/>
          </a:prstGeom>
        </p:spPr>
      </p:pic>
      <p:pic>
        <p:nvPicPr>
          <p:cNvPr id="6" name="Graphic 5" descr="Board Room">
            <a:extLst>
              <a:ext uri="{FF2B5EF4-FFF2-40B4-BE49-F238E27FC236}">
                <a16:creationId xmlns:a16="http://schemas.microsoft.com/office/drawing/2014/main" id="{F29668F7-2E0F-524D-AEBA-C69CFD78DA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02126" y="5718322"/>
            <a:ext cx="1139678" cy="1139678"/>
          </a:xfrm>
          <a:prstGeom prst="rect">
            <a:avLst/>
          </a:prstGeom>
        </p:spPr>
      </p:pic>
    </p:spTree>
    <p:extLst>
      <p:ext uri="{BB962C8B-B14F-4D97-AF65-F5344CB8AC3E}">
        <p14:creationId xmlns:p14="http://schemas.microsoft.com/office/powerpoint/2010/main" val="12483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68F0EF-2197-44C0-A376-D0C442B5908A}"/>
              </a:ext>
            </a:extLst>
          </p:cNvPr>
          <p:cNvSpPr/>
          <p:nvPr/>
        </p:nvSpPr>
        <p:spPr>
          <a:xfrm>
            <a:off x="995743" y="2828835"/>
            <a:ext cx="3688454" cy="1815882"/>
          </a:xfrm>
          <a:prstGeom prst="rect">
            <a:avLst/>
          </a:prstGeom>
        </p:spPr>
        <p:txBody>
          <a:bodyPr wrap="square">
            <a:spAutoFit/>
          </a:bodyPr>
          <a:lstStyle/>
          <a:p>
            <a:pPr algn="ctr"/>
            <a:r>
              <a:rPr lang="en-US" sz="2800" b="1" dirty="0">
                <a:solidFill>
                  <a:schemeClr val="bg2"/>
                </a:solidFill>
                <a:sym typeface="Helvetica"/>
              </a:rPr>
              <a:t>Acknowledge others’ </a:t>
            </a:r>
            <a:r>
              <a:rPr lang="en-US" sz="2800" dirty="0">
                <a:solidFill>
                  <a:schemeClr val="bg2"/>
                </a:solidFill>
                <a:sym typeface="Helvetica"/>
              </a:rPr>
              <a:t>autonomy, the right to </a:t>
            </a:r>
            <a:r>
              <a:rPr lang="en-US" sz="2800" b="1" dirty="0">
                <a:solidFill>
                  <a:schemeClr val="bg2"/>
                </a:solidFill>
                <a:sym typeface="Helvetica"/>
              </a:rPr>
              <a:t>make choices, free will</a:t>
            </a:r>
          </a:p>
        </p:txBody>
      </p:sp>
      <p:sp>
        <p:nvSpPr>
          <p:cNvPr id="3" name="Rectangle 2">
            <a:extLst>
              <a:ext uri="{FF2B5EF4-FFF2-40B4-BE49-F238E27FC236}">
                <a16:creationId xmlns:a16="http://schemas.microsoft.com/office/drawing/2014/main" id="{F2A98882-63E8-4E85-9027-C7AD9943686F}"/>
              </a:ext>
            </a:extLst>
          </p:cNvPr>
          <p:cNvSpPr/>
          <p:nvPr/>
        </p:nvSpPr>
        <p:spPr>
          <a:xfrm>
            <a:off x="5006760" y="2951946"/>
            <a:ext cx="3621137" cy="954107"/>
          </a:xfrm>
          <a:prstGeom prst="rect">
            <a:avLst/>
          </a:prstGeom>
        </p:spPr>
        <p:txBody>
          <a:bodyPr wrap="square">
            <a:spAutoFit/>
          </a:bodyPr>
          <a:lstStyle/>
          <a:p>
            <a:pPr algn="ctr"/>
            <a:r>
              <a:rPr lang="en-US" sz="2800" b="1" dirty="0">
                <a:solidFill>
                  <a:schemeClr val="bg2"/>
                </a:solidFill>
                <a:sym typeface="Helvetica"/>
              </a:rPr>
              <a:t>Avoid lack of autonomy words</a:t>
            </a:r>
          </a:p>
        </p:txBody>
      </p:sp>
      <p:pic>
        <p:nvPicPr>
          <p:cNvPr id="4" name="Graphic 3">
            <a:extLst>
              <a:ext uri="{FF2B5EF4-FFF2-40B4-BE49-F238E27FC236}">
                <a16:creationId xmlns:a16="http://schemas.microsoft.com/office/drawing/2014/main" id="{BB2A13D9-1274-4CFD-ABD2-BB74184C8BB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58970" y="1945612"/>
            <a:ext cx="762000" cy="666750"/>
          </a:xfrm>
          <a:prstGeom prst="rect">
            <a:avLst/>
          </a:prstGeom>
        </p:spPr>
      </p:pic>
      <p:pic>
        <p:nvPicPr>
          <p:cNvPr id="5" name="Graphic 4">
            <a:extLst>
              <a:ext uri="{FF2B5EF4-FFF2-40B4-BE49-F238E27FC236}">
                <a16:creationId xmlns:a16="http://schemas.microsoft.com/office/drawing/2014/main" id="{6415C7DE-73EF-40A0-A74D-D0381703E58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83953" y="2097077"/>
            <a:ext cx="666750" cy="666750"/>
          </a:xfrm>
          <a:prstGeom prst="rect">
            <a:avLst/>
          </a:prstGeom>
        </p:spPr>
      </p:pic>
      <p:pic>
        <p:nvPicPr>
          <p:cNvPr id="7" name="Graphic 6" descr="Speaker Phone">
            <a:extLst>
              <a:ext uri="{FF2B5EF4-FFF2-40B4-BE49-F238E27FC236}">
                <a16:creationId xmlns:a16="http://schemas.microsoft.com/office/drawing/2014/main" id="{F5AA607F-7469-304C-ACA1-5DCF41868ED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31530" y="5800225"/>
            <a:ext cx="1198907" cy="963384"/>
          </a:xfrm>
          <a:prstGeom prst="rect">
            <a:avLst/>
          </a:prstGeom>
        </p:spPr>
      </p:pic>
      <p:pic>
        <p:nvPicPr>
          <p:cNvPr id="8" name="Graphic 7" descr="Monitor">
            <a:extLst>
              <a:ext uri="{FF2B5EF4-FFF2-40B4-BE49-F238E27FC236}">
                <a16:creationId xmlns:a16="http://schemas.microsoft.com/office/drawing/2014/main" id="{3C4DEC55-C816-6248-B8AE-4D0FE2DEB1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68912" y="5800225"/>
            <a:ext cx="954107" cy="954107"/>
          </a:xfrm>
          <a:prstGeom prst="rect">
            <a:avLst/>
          </a:prstGeom>
        </p:spPr>
      </p:pic>
      <p:pic>
        <p:nvPicPr>
          <p:cNvPr id="9" name="Graphic 8" descr="Board Room">
            <a:extLst>
              <a:ext uri="{FF2B5EF4-FFF2-40B4-BE49-F238E27FC236}">
                <a16:creationId xmlns:a16="http://schemas.microsoft.com/office/drawing/2014/main" id="{E6B0241D-FACF-6643-BE11-9C7EE2C6E03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02126" y="5718322"/>
            <a:ext cx="1139678" cy="1139678"/>
          </a:xfrm>
          <a:prstGeom prst="rect">
            <a:avLst/>
          </a:prstGeom>
        </p:spPr>
      </p:pic>
    </p:spTree>
    <p:extLst>
      <p:ext uri="{BB962C8B-B14F-4D97-AF65-F5344CB8AC3E}">
        <p14:creationId xmlns:p14="http://schemas.microsoft.com/office/powerpoint/2010/main" val="209575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urple / Green Modern">
      <a:dk1>
        <a:srgbClr val="3C408D"/>
      </a:dk1>
      <a:lt1>
        <a:srgbClr val="FFFFFF"/>
      </a:lt1>
      <a:dk2>
        <a:srgbClr val="322F7C"/>
      </a:dk2>
      <a:lt2>
        <a:srgbClr val="FEFFFF"/>
      </a:lt2>
      <a:accent1>
        <a:srgbClr val="00D3C0"/>
      </a:accent1>
      <a:accent2>
        <a:srgbClr val="4849A1"/>
      </a:accent2>
      <a:accent3>
        <a:srgbClr val="7071B3"/>
      </a:accent3>
      <a:accent4>
        <a:srgbClr val="171046"/>
      </a:accent4>
      <a:accent5>
        <a:srgbClr val="7E7F95"/>
      </a:accent5>
      <a:accent6>
        <a:srgbClr val="B3B3BC"/>
      </a:accent6>
      <a:hlink>
        <a:srgbClr val="02D3C2"/>
      </a:hlink>
      <a:folHlink>
        <a:srgbClr val="02D3C2"/>
      </a:folHlink>
    </a:clrScheme>
    <a:fontScheme name="League Spartan + Open">
      <a:majorFont>
        <a:latin typeface="League Spartan"/>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1385</TotalTime>
  <Words>4147</Words>
  <Application>Microsoft Office PowerPoint</Application>
  <PresentationFormat>On-screen Show (4:3)</PresentationFormat>
  <Paragraphs>415</Paragraphs>
  <Slides>55</Slides>
  <Notes>54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Calibri</vt:lpstr>
      <vt:lpstr>King Basil Lite</vt:lpstr>
      <vt:lpstr>League Spartan</vt:lpstr>
      <vt:lpstr>League Spartan Bold</vt:lpstr>
      <vt:lpstr>Open Sans</vt:lpstr>
      <vt:lpstr>Open Sans Regular</vt:lpstr>
      <vt:lpstr>Times</vt:lpstr>
      <vt:lpstr>Wingdings</vt:lpstr>
      <vt:lpstr>Office Theme</vt:lpstr>
      <vt:lpstr>PowerPoint Presentation</vt:lpstr>
      <vt:lpstr>Merging Audio and Video: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Morrison</dc:creator>
  <cp:lastModifiedBy>Erica Palmer</cp:lastModifiedBy>
  <cp:revision>3</cp:revision>
  <dcterms:created xsi:type="dcterms:W3CDTF">2020-06-02T21:55:18Z</dcterms:created>
  <dcterms:modified xsi:type="dcterms:W3CDTF">2020-10-05T15:59:13Z</dcterms:modified>
</cp:coreProperties>
</file>